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57" r:id="rId3"/>
    <p:sldId id="263" r:id="rId4"/>
    <p:sldId id="262" r:id="rId5"/>
    <p:sldId id="259" r:id="rId6"/>
    <p:sldId id="260" r:id="rId7"/>
    <p:sldId id="264" r:id="rId8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5B"/>
    <a:srgbClr val="2F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9" autoAdjust="0"/>
  </p:normalViewPr>
  <p:slideViewPr>
    <p:cSldViewPr snapToGrid="0" snapToObjects="1">
      <p:cViewPr varScale="1">
        <p:scale>
          <a:sx n="71" d="100"/>
          <a:sy n="71" d="100"/>
        </p:scale>
        <p:origin x="5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65DCA1D-6111-4740-B6E1-7A9092641D10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D92057-CBC9-4254-8B38-BBAC720F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1F95-839C-47A4-9021-F60030758F1E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55ED8-995A-46A3-85C4-14C7B36C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The</a:t>
            </a:r>
            <a:r>
              <a:rPr lang="en-US" sz="1000" baseline="0" dirty="0" smtClean="0"/>
              <a:t> “Civility and Classroom Agreements” exercise may be helpful to use during Weeks 1 or 2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The objective of this exercise is to utilize Civility as a framework for creating classroom agreements (a.k.a. expectations or guidelines)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Student participation is encouraged to increase buy-in, sense of community, and accountability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All slides are customizable and easy to change for the unique needs of each course and Faculty member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If you have any questions about utilizing this exercise in the classroom, please feel free to reach out to the Civility Campaign in the Dean of Students Office at (760) 750-4935. 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Before</a:t>
            </a:r>
            <a:r>
              <a:rPr lang="en-US" sz="1000" baseline="0" dirty="0" smtClean="0"/>
              <a:t> providing the CSUSM definition of Civility, Faculty may want to engage students in a brief discussion using one or more of the questions below.  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u="sng" dirty="0" smtClean="0"/>
              <a:t>Brief Discussion Ideas</a:t>
            </a:r>
            <a:r>
              <a:rPr lang="en-US" sz="1000" dirty="0" smtClean="0"/>
              <a:t>:</a:t>
            </a:r>
            <a:r>
              <a:rPr lang="en-US" sz="1000" baseline="0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What do you know about the terms “civility” and “civil discourse?”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How do you react</a:t>
            </a:r>
            <a:r>
              <a:rPr lang="en-US" sz="1000" baseline="0" dirty="0" smtClean="0"/>
              <a:t> when you hear the terms “civility and “civil discourse” being used?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From your perspective, what is civility?  How about civil discourse? 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While some view civil discourse as shutting down dialogue and disagreement</a:t>
            </a:r>
            <a:r>
              <a:rPr lang="en-US" sz="1000" dirty="0" smtClean="0"/>
              <a:t>, this slide is intended</a:t>
            </a:r>
            <a:r>
              <a:rPr lang="en-US" sz="1000" baseline="0" dirty="0" smtClean="0"/>
              <a:t> to address the “myths” about civility and civil discourse.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Faculty may want to provide examples of incivility here, such as: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Interrupting others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Raising your voice at someone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Texting in class and not listening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Putting up a wall or “checking out” when disagreement occurs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 smtClean="0"/>
              <a:t>Dominating the discussion without listening to others </a:t>
            </a:r>
          </a:p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Civil discourse</a:t>
            </a:r>
            <a:r>
              <a:rPr lang="en-US" sz="1000" baseline="0" dirty="0" smtClean="0"/>
              <a:t> includes both speaking up and sharing one’s opinion, AND listening to others’ perspectives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Civil discourse helps students learn from one another and think about topics from a different perspective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Engage students in</a:t>
            </a:r>
            <a:r>
              <a:rPr lang="en-US" sz="1000" baseline="0" dirty="0" smtClean="0"/>
              <a:t> creating a list of guidelines or agreements. 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Either a student or the Faculty member can take notes to post in the classroom and/or in Cougar Courses. 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As students provide answers, Faculty may want to ask, “What does that look like?” to ensure students are defining words such as “respectful.”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If students say, “Don’t judge people,” help them reframe it to a positive by asking, “So what SHOULD we do?”  (e.g. Remain open-minded and non-judgmental)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If students are struggling to come up with classroom agreements, some ideas are as follows: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Participate, speak up, and express your thoughts and feelings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Listen to others’ opinions or thoughts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Ask questions and be curious if there is misunderstanding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Use “I statements” such as, “I believe…” or “In my opinion…”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Remain open-minded to similarities and differences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Provide a non-judgmental space for dialogue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Maintain open communication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Listen actively with eye contact when possible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Put cell phones on vibrate at beginning of class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Be aware of sharing equally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Have FUN!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5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Faculty may</a:t>
            </a:r>
            <a:r>
              <a:rPr lang="en-US" sz="1000" baseline="0" dirty="0" smtClean="0"/>
              <a:t> want to provide students the opportunity to state the Civility Pledge out loud in class.  </a:t>
            </a:r>
          </a:p>
          <a:p>
            <a:endParaRPr lang="en-US" sz="1000" baseline="0" dirty="0" smtClean="0"/>
          </a:p>
          <a:p>
            <a:r>
              <a:rPr lang="en-US" sz="1000" u="sng" baseline="0" dirty="0" smtClean="0"/>
              <a:t>Additional Ideas</a:t>
            </a:r>
            <a:r>
              <a:rPr lang="en-US" sz="1000" baseline="0" dirty="0" smtClean="0"/>
              <a:t>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Students can either take a selfie (picture</a:t>
            </a:r>
            <a:r>
              <a:rPr lang="en-US" sz="1000" baseline="0" dirty="0" smtClean="0"/>
              <a:t> of them taking the Civility Pledge) or create a video of them reciting the Civility Pledge.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Students can be encouraged to use #</a:t>
            </a:r>
            <a:r>
              <a:rPr lang="en-US" sz="1000" baseline="0" dirty="0" err="1" smtClean="0"/>
              <a:t>CivilityCSUSM</a:t>
            </a:r>
            <a:r>
              <a:rPr lang="en-US" sz="1000" baseline="0" dirty="0" smtClean="0"/>
              <a:t> when posting on Facebook and Instagram.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Students can “Like” or “Follow” the CSUSM Civility Campaign Facebook and Instagram page, and post the photo or video.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/>
              <a:t>Students can be encouraged to attend Civility learning opportunities such as the Civility Café series (skill-based workshops) or Civility Dialogues (opportunities to engage in civil discourse</a:t>
            </a:r>
            <a:r>
              <a:rPr lang="en-US" sz="1000" baseline="0" smtClean="0"/>
              <a:t>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smtClean="0"/>
              <a:t>More </a:t>
            </a:r>
            <a:r>
              <a:rPr lang="en-US" sz="1000" baseline="0" dirty="0" smtClean="0"/>
              <a:t>information at http://www.csusm.edu/civility 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Reference</a:t>
            </a:r>
            <a:r>
              <a:rPr lang="en-US" sz="1000" baseline="0" dirty="0" smtClean="0"/>
              <a:t> Page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111"/>
            <a:ext cx="7772400" cy="1470025"/>
          </a:xfrm>
        </p:spPr>
        <p:txBody>
          <a:bodyPr/>
          <a:lstStyle>
            <a:lvl1pPr>
              <a:defRPr>
                <a:solidFill>
                  <a:srgbClr val="1E2A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059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rgbClr val="2F3F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397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E2A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3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42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2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76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76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071"/>
            <a:ext cx="4069443" cy="926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28" y="273050"/>
            <a:ext cx="406037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3429"/>
            <a:ext cx="4069443" cy="3912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1" y="4883624"/>
            <a:ext cx="6371545" cy="483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9571" y="1215571"/>
            <a:ext cx="6371545" cy="35120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571" y="5485246"/>
            <a:ext cx="6371545" cy="6869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BB8-F55E-5C49-AE70-39994497D7B8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3435" y="2155282"/>
            <a:ext cx="885713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Civility and Classroom Agreements Exercise</a:t>
            </a:r>
            <a:endParaRPr lang="en-US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59771"/>
            <a:ext cx="6400800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[Faculty Name]</a:t>
            </a:r>
          </a:p>
          <a:p>
            <a:pPr marL="0" indent="0" algn="ctr">
              <a:buNone/>
            </a:pPr>
            <a:r>
              <a:rPr lang="en-US" dirty="0" smtClean="0"/>
              <a:t>[Course Name]</a:t>
            </a:r>
            <a:endParaRPr lang="en-US" dirty="0"/>
          </a:p>
        </p:txBody>
      </p:sp>
      <p:pic>
        <p:nvPicPr>
          <p:cNvPr id="5" name="Picture 4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7418"/>
            <a:ext cx="2971800" cy="15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3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985" y="2196356"/>
            <a:ext cx="6642847" cy="2438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Civility is conducting oneself with self-reflection, care, respect, and empathy while acknowledging the culture and humanity of others. </a:t>
            </a:r>
            <a:endParaRPr lang="en-US" sz="3600" dirty="0"/>
          </a:p>
        </p:txBody>
      </p:sp>
      <p:pic>
        <p:nvPicPr>
          <p:cNvPr id="5" name="Picture 4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7418"/>
            <a:ext cx="2971800" cy="15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088775"/>
            <a:ext cx="8552330" cy="3435725"/>
          </a:xfrm>
        </p:spPr>
        <p:txBody>
          <a:bodyPr numCol="1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000" b="1" dirty="0" smtClean="0"/>
              <a:t>Civil discourse is </a:t>
            </a:r>
            <a:r>
              <a:rPr lang="en-US" sz="4000" b="1" i="1" dirty="0" smtClean="0"/>
              <a:t>not</a:t>
            </a:r>
            <a:r>
              <a:rPr lang="en-US" sz="4000" b="1" dirty="0" smtClean="0"/>
              <a:t>… </a:t>
            </a:r>
            <a:endParaRPr lang="en-US" sz="4000" b="1" dirty="0"/>
          </a:p>
          <a:p>
            <a:r>
              <a:rPr lang="en-US" dirty="0" smtClean="0"/>
              <a:t>Everyone agreeing or having the same opinion </a:t>
            </a:r>
          </a:p>
          <a:p>
            <a:r>
              <a:rPr lang="en-US" dirty="0" smtClean="0"/>
              <a:t>Avoiding difficult conversations with diverse perspectives </a:t>
            </a:r>
          </a:p>
        </p:txBody>
      </p:sp>
      <p:pic>
        <p:nvPicPr>
          <p:cNvPr id="5" name="Picture 4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7418"/>
            <a:ext cx="2971800" cy="15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7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088775"/>
            <a:ext cx="8552330" cy="3435725"/>
          </a:xfrm>
        </p:spPr>
        <p:txBody>
          <a:bodyPr numCol="1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000" b="1" dirty="0" smtClean="0"/>
              <a:t>Civil discourse </a:t>
            </a:r>
            <a:r>
              <a:rPr lang="en-US" sz="4000" b="1" i="1" dirty="0" smtClean="0"/>
              <a:t>is</a:t>
            </a:r>
            <a:r>
              <a:rPr lang="en-US" sz="4000" b="1" dirty="0" smtClean="0"/>
              <a:t>… </a:t>
            </a:r>
            <a:endParaRPr lang="en-US" sz="4000" b="1" dirty="0"/>
          </a:p>
          <a:p>
            <a:r>
              <a:rPr lang="en-US" dirty="0" smtClean="0"/>
              <a:t>Trying both to understand </a:t>
            </a:r>
            <a:r>
              <a:rPr lang="en-US" i="1" dirty="0" smtClean="0"/>
              <a:t>and</a:t>
            </a:r>
            <a:r>
              <a:rPr lang="en-US" dirty="0" smtClean="0"/>
              <a:t> be understood </a:t>
            </a:r>
          </a:p>
          <a:p>
            <a:r>
              <a:rPr lang="en-US" dirty="0" smtClean="0"/>
              <a:t>Trying to uncover multiple perspectives rather than becoming entrenched in either/or thinking </a:t>
            </a:r>
          </a:p>
          <a:p>
            <a:r>
              <a:rPr lang="en-US" dirty="0"/>
              <a:t>An integral aspect of the learning process </a:t>
            </a:r>
          </a:p>
        </p:txBody>
      </p:sp>
      <p:pic>
        <p:nvPicPr>
          <p:cNvPr id="5" name="Picture 4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7418"/>
            <a:ext cx="2971800" cy="15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2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24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Classroom Agreements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9" y="2900087"/>
            <a:ext cx="7584142" cy="204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are some guidelines that we could all follow that would create Civility in our classroom?  </a:t>
            </a:r>
            <a:endParaRPr lang="en-US" sz="3600" dirty="0"/>
          </a:p>
        </p:txBody>
      </p:sp>
      <p:pic>
        <p:nvPicPr>
          <p:cNvPr id="6" name="Picture 5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7418"/>
            <a:ext cx="2971800" cy="15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" y="1990167"/>
            <a:ext cx="8229600" cy="3650876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000" b="1" dirty="0" smtClean="0"/>
              <a:t>Civility Pledge </a:t>
            </a:r>
          </a:p>
          <a:p>
            <a:pPr marL="0" indent="0">
              <a:buNone/>
            </a:pPr>
            <a:r>
              <a:rPr lang="en-US" sz="3400" dirty="0" smtClean="0"/>
              <a:t>As a member of the CSUSM community…  </a:t>
            </a:r>
          </a:p>
          <a:p>
            <a:pPr marL="0" indent="0">
              <a:buNone/>
            </a:pPr>
            <a:r>
              <a:rPr lang="en-US" sz="3400" dirty="0" smtClean="0"/>
              <a:t>I will conduct myself with self-reflection, care, respect, and empathy…  </a:t>
            </a:r>
          </a:p>
          <a:p>
            <a:pPr marL="0" indent="0">
              <a:buNone/>
            </a:pPr>
            <a:r>
              <a:rPr lang="en-US" sz="3400" dirty="0" smtClean="0"/>
              <a:t>while acknowledging the culture and humanity of others. </a:t>
            </a:r>
            <a:endParaRPr lang="en-US" sz="3400" dirty="0"/>
          </a:p>
        </p:txBody>
      </p:sp>
      <p:pic>
        <p:nvPicPr>
          <p:cNvPr id="4" name="Picture 3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40268"/>
            <a:ext cx="2971800" cy="157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7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16470" cy="533624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4000" b="1" dirty="0" smtClean="0"/>
              <a:t>References</a:t>
            </a:r>
          </a:p>
          <a:p>
            <a:r>
              <a:rPr lang="en-US" sz="2400" dirty="0" smtClean="0"/>
              <a:t>Berger, B.A. (2000). Incivility. </a:t>
            </a:r>
            <a:r>
              <a:rPr lang="en-US" sz="2400" i="1" dirty="0" smtClean="0"/>
              <a:t>American Journal of Pharmaceutical Education</a:t>
            </a:r>
            <a:r>
              <a:rPr lang="en-US" sz="2400" dirty="0" smtClean="0"/>
              <a:t>, 64, 445-450. </a:t>
            </a:r>
          </a:p>
          <a:p>
            <a:r>
              <a:rPr lang="en-US" sz="2400" dirty="0" err="1" smtClean="0"/>
              <a:t>Knepp</a:t>
            </a:r>
            <a:r>
              <a:rPr lang="en-US" sz="2400" dirty="0"/>
              <a:t>, </a:t>
            </a:r>
            <a:r>
              <a:rPr lang="en-US" sz="2400" dirty="0" smtClean="0"/>
              <a:t>K.A.F</a:t>
            </a:r>
            <a:r>
              <a:rPr lang="en-US" sz="2400" dirty="0"/>
              <a:t>. (2012). Understanding Student and Faculty </a:t>
            </a:r>
            <a:r>
              <a:rPr lang="en-US" sz="2400" dirty="0" smtClean="0"/>
              <a:t>Incivility </a:t>
            </a:r>
            <a:r>
              <a:rPr lang="en-US" sz="2400" dirty="0"/>
              <a:t>in Higher Education. </a:t>
            </a:r>
            <a:r>
              <a:rPr lang="en-US" sz="2400" i="1" dirty="0"/>
              <a:t>The Journal of Effective Teaching</a:t>
            </a:r>
            <a:r>
              <a:rPr lang="en-US" sz="2400" dirty="0"/>
              <a:t>, 12(1), 32-45</a:t>
            </a:r>
            <a:r>
              <a:rPr lang="en-US" sz="2400" dirty="0" smtClean="0"/>
              <a:t>. </a:t>
            </a:r>
          </a:p>
          <a:p>
            <a:r>
              <a:rPr lang="en-US" sz="2400" dirty="0"/>
              <a:t>Schroeder, J. L., &amp; Robertson, H. (</a:t>
            </a:r>
            <a:r>
              <a:rPr lang="en-US" sz="2400" dirty="0" smtClean="0"/>
              <a:t>2008). </a:t>
            </a:r>
            <a:r>
              <a:rPr lang="en-US" sz="2400" dirty="0"/>
              <a:t>Civility in the College Classroom. Retrieved July 28, 2016, from http://</a:t>
            </a:r>
            <a:r>
              <a:rPr lang="en-US" sz="2400" dirty="0" smtClean="0"/>
              <a:t>www.psychologicalscience.org/index.php/publications/observer/2008/november-08/civility-in-the-college-classroom.html</a:t>
            </a:r>
            <a:endParaRPr lang="en-US" sz="2400" dirty="0"/>
          </a:p>
          <a:p>
            <a:r>
              <a:rPr lang="en-US" sz="2400" dirty="0" smtClean="0"/>
              <a:t>University of Missouri</a:t>
            </a:r>
            <a:r>
              <a:rPr lang="en-US" sz="2400" dirty="0"/>
              <a:t>. </a:t>
            </a:r>
            <a:r>
              <a:rPr lang="en-US" sz="2400" dirty="0" smtClean="0"/>
              <a:t>(</a:t>
            </a:r>
            <a:r>
              <a:rPr lang="en-US" sz="2400" dirty="0" err="1"/>
              <a:t>n.d.</a:t>
            </a:r>
            <a:r>
              <a:rPr lang="en-US" sz="2400" dirty="0"/>
              <a:t>). Retrieved </a:t>
            </a:r>
            <a:r>
              <a:rPr lang="en-US" sz="2400" dirty="0" smtClean="0"/>
              <a:t>July 28, </a:t>
            </a:r>
            <a:r>
              <a:rPr lang="en-US" sz="2400" dirty="0"/>
              <a:t>2016, from http://civility.missouri.edu/civility-tips.php</a:t>
            </a:r>
          </a:p>
        </p:txBody>
      </p:sp>
      <p:pic>
        <p:nvPicPr>
          <p:cNvPr id="4" name="Picture 3" descr="C:\Users\nmortaloni\Desktop\civility_logo_updates_201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3" y="147528"/>
            <a:ext cx="2151529" cy="108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847</Words>
  <Application>Microsoft Office PowerPoint</Application>
  <PresentationFormat>On-screen Show (4:3)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Classroom Agreements</vt:lpstr>
      <vt:lpstr>PowerPoint Presentation</vt:lpstr>
      <vt:lpstr>PowerPoint Presentation</vt:lpstr>
    </vt:vector>
  </TitlesOfParts>
  <Company>CSUSM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Rivera</dc:creator>
  <cp:lastModifiedBy>Nicholas Mortaloni</cp:lastModifiedBy>
  <cp:revision>39</cp:revision>
  <cp:lastPrinted>2016-07-15T23:50:18Z</cp:lastPrinted>
  <dcterms:created xsi:type="dcterms:W3CDTF">2015-04-10T18:46:17Z</dcterms:created>
  <dcterms:modified xsi:type="dcterms:W3CDTF">2016-08-11T18:37:35Z</dcterms:modified>
</cp:coreProperties>
</file>