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1" r:id="rId3"/>
    <p:sldId id="276" r:id="rId4"/>
    <p:sldId id="284" r:id="rId5"/>
    <p:sldId id="278" r:id="rId6"/>
    <p:sldId id="281" r:id="rId7"/>
    <p:sldId id="266" r:id="rId8"/>
    <p:sldId id="262" r:id="rId9"/>
    <p:sldId id="264" r:id="rId10"/>
    <p:sldId id="270" r:id="rId11"/>
    <p:sldId id="285" r:id="rId12"/>
    <p:sldId id="286" r:id="rId13"/>
    <p:sldId id="283" r:id="rId14"/>
    <p:sldId id="272" r:id="rId15"/>
    <p:sldId id="280" r:id="rId16"/>
    <p:sldId id="271" r:id="rId17"/>
    <p:sldId id="279" r:id="rId18"/>
    <p:sldId id="274" r:id="rId19"/>
    <p:sldId id="287" r:id="rId20"/>
    <p:sldId id="289" r:id="rId21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00"/>
    <a:srgbClr val="CC410A"/>
    <a:srgbClr val="F35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4"/>
          </a:xfrm>
          <a:prstGeom prst="rect">
            <a:avLst/>
          </a:prstGeom>
        </p:spPr>
        <p:txBody>
          <a:bodyPr vert="horz" lIns="92480" tIns="46240" rIns="92480" bIns="462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700" cy="461804"/>
          </a:xfrm>
          <a:prstGeom prst="rect">
            <a:avLst/>
          </a:prstGeom>
        </p:spPr>
        <p:txBody>
          <a:bodyPr vert="horz" lIns="92480" tIns="46240" rIns="92480" bIns="46240" rtlCol="0"/>
          <a:lstStyle>
            <a:lvl1pPr algn="r">
              <a:defRPr sz="1200"/>
            </a:lvl1pPr>
          </a:lstStyle>
          <a:p>
            <a:fld id="{8A67AF3B-E9F2-406D-A0E0-DF6457C4709F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700" cy="461804"/>
          </a:xfrm>
          <a:prstGeom prst="rect">
            <a:avLst/>
          </a:prstGeom>
        </p:spPr>
        <p:txBody>
          <a:bodyPr vert="horz" lIns="92480" tIns="46240" rIns="92480" bIns="462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700" cy="461804"/>
          </a:xfrm>
          <a:prstGeom prst="rect">
            <a:avLst/>
          </a:prstGeom>
        </p:spPr>
        <p:txBody>
          <a:bodyPr vert="horz" lIns="92480" tIns="46240" rIns="92480" bIns="46240" rtlCol="0" anchor="b"/>
          <a:lstStyle>
            <a:lvl1pPr algn="r">
              <a:defRPr sz="1200"/>
            </a:lvl1pPr>
          </a:lstStyle>
          <a:p>
            <a:fld id="{F205D1DA-3795-41C9-BBD5-AC6BC843F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94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4"/>
          </a:xfrm>
          <a:prstGeom prst="rect">
            <a:avLst/>
          </a:prstGeom>
        </p:spPr>
        <p:txBody>
          <a:bodyPr vert="horz" lIns="92480" tIns="46240" rIns="92480" bIns="462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700" cy="461804"/>
          </a:xfrm>
          <a:prstGeom prst="rect">
            <a:avLst/>
          </a:prstGeom>
        </p:spPr>
        <p:txBody>
          <a:bodyPr vert="horz" lIns="92480" tIns="46240" rIns="92480" bIns="46240" rtlCol="0"/>
          <a:lstStyle>
            <a:lvl1pPr algn="r">
              <a:defRPr sz="1200"/>
            </a:lvl1pPr>
          </a:lstStyle>
          <a:p>
            <a:fld id="{05E77911-8664-4960-9D1D-A30427E8163E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0" tIns="46240" rIns="92480" bIns="4624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0" tIns="46240" rIns="92480" bIns="4624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700" cy="461804"/>
          </a:xfrm>
          <a:prstGeom prst="rect">
            <a:avLst/>
          </a:prstGeom>
        </p:spPr>
        <p:txBody>
          <a:bodyPr vert="horz" lIns="92480" tIns="46240" rIns="92480" bIns="462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700" cy="461804"/>
          </a:xfrm>
          <a:prstGeom prst="rect">
            <a:avLst/>
          </a:prstGeom>
        </p:spPr>
        <p:txBody>
          <a:bodyPr vert="horz" lIns="92480" tIns="46240" rIns="92480" bIns="46240" rtlCol="0" anchor="b"/>
          <a:lstStyle>
            <a:lvl1pPr algn="r">
              <a:defRPr sz="1200"/>
            </a:lvl1pPr>
          </a:lstStyle>
          <a:p>
            <a:fld id="{E1FA61BB-B902-4D06-8AEC-C37EE1DB4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39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http://www.history.com/topics/cesar-chavez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A61BB-B902-4D06-8AEC-C37EE1DB4F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22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http://www.ufw.org/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A61BB-B902-4D06-8AEC-C37EE1DB4F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94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http://www.ufw.org/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A61BB-B902-4D06-8AEC-C37EE1DB4F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94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Helen Fabela Chávez (1948–1993)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A61BB-B902-4D06-8AEC-C37EE1DB4F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12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http://www.chavezfoundation.org/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A61BB-B902-4D06-8AEC-C37EE1DB4F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9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http://www.takepart.com/article/2014/04/02/cultural-history-ufw-flag</a:t>
            </a:r>
          </a:p>
          <a:p>
            <a:pPr defTabSz="924803">
              <a:defRPr/>
            </a:pPr>
            <a:r>
              <a:rPr lang="en-US" dirty="0" smtClean="0"/>
              <a:t>http://oac.cdlib.org/ark:/13030/hb7779p1ww/?layout=metadata&amp;brand=oac4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A61BB-B902-4D06-8AEC-C37EE1DB4F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01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image to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link to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Cesar Chavez interview on Charlie Rose (1992)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A61BB-B902-4D06-8AEC-C37EE1DB4FA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7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07A5-69D4-49BA-8361-D94ECC595BFF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4B7D-6E55-40BE-9FA4-409153A1404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07A5-69D4-49BA-8361-D94ECC595BFF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4B7D-6E55-40BE-9FA4-409153A140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07A5-69D4-49BA-8361-D94ECC595BFF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4B7D-6E55-40BE-9FA4-409153A140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07A5-69D4-49BA-8361-D94ECC595BFF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4B7D-6E55-40BE-9FA4-409153A140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07A5-69D4-49BA-8361-D94ECC595BFF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4B7D-6E55-40BE-9FA4-409153A1404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07A5-69D4-49BA-8361-D94ECC595BFF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4B7D-6E55-40BE-9FA4-409153A140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07A5-69D4-49BA-8361-D94ECC595BFF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4B7D-6E55-40BE-9FA4-409153A1404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07A5-69D4-49BA-8361-D94ECC595BFF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4B7D-6E55-40BE-9FA4-409153A140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07A5-69D4-49BA-8361-D94ECC595BFF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4B7D-6E55-40BE-9FA4-409153A140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07A5-69D4-49BA-8361-D94ECC595BFF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4B7D-6E55-40BE-9FA4-409153A1404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07A5-69D4-49BA-8361-D94ECC595BFF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4B7D-6E55-40BE-9FA4-409153A140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32E07A5-69D4-49BA-8361-D94ECC595BFF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E044B7D-6E55-40BE-9FA4-409153A140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130.212.18.164/exhibits/cultivating/intropages/farmworkerslogo.html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WOFShsD_p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V44VvMOO6a8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elgadigitalarchive.omeka.net/exhibits/show/agbayani-village/avpr" TargetMode="External"/><Relationship Id="rId2" Type="http://schemas.openxmlformats.org/officeDocument/2006/relationships/hyperlink" Target="https://libraries.ucsd.edu/farmworkermovement/medias/oral-histor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ault.fbi.gov/Cesar%20Chavez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usm.edu/community/civiclearning/cesarchavezday/index.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ytimes.com/1993/04/24/obituaries/cesar-chavez-66-organizer-of-union-for-migrants-dies.html?pagewanted=1" TargetMode="External"/><Relationship Id="rId3" Type="http://schemas.openxmlformats.org/officeDocument/2006/relationships/hyperlink" Target="http://chavez.cde.ca.gov/ModelCurriculum/Teachers/Lessons/Resources/Biographies/High_School_Biography.aspx" TargetMode="External"/><Relationship Id="rId7" Type="http://schemas.openxmlformats.org/officeDocument/2006/relationships/hyperlink" Target="http://www.history.com/topics/cesar-chavez/videos/cesar-chavez-fast-facts?m=528e394da93ae&amp;s=undefined&amp;f=1&amp;free=false" TargetMode="External"/><Relationship Id="rId2" Type="http://schemas.openxmlformats.org/officeDocument/2006/relationships/hyperlink" Target="http://www.chavezfoundation.org/_page.php?code=001001000000000&amp;page_ttl=About+Cesar&amp;kind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flcio.org/About/Our-History/Key-People-in-Labor-History/Cesar-Estrada-Chavez-1927-1993" TargetMode="External"/><Relationship Id="rId5" Type="http://schemas.openxmlformats.org/officeDocument/2006/relationships/hyperlink" Target="http://www.ufw.org/_page.php?inc=history/07.html" TargetMode="External"/><Relationship Id="rId4" Type="http://schemas.openxmlformats.org/officeDocument/2006/relationships/hyperlink" Target="http://chavez.cde.ca.gov/ModelCurriculum/Teachers/Lessons/Resources/Biographies/Middle_Level_Biography_ES.asp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vezfoundation.org/_page.php?code=001022000000000&amp;page_ttl=Photo+Gallery&amp;kind=1" TargetMode="External"/><Relationship Id="rId7" Type="http://schemas.openxmlformats.org/officeDocument/2006/relationships/hyperlink" Target="https://calisphere.org/search/?q=cesar+chavez" TargetMode="External"/><Relationship Id="rId2" Type="http://schemas.openxmlformats.org/officeDocument/2006/relationships/hyperlink" Target="https://libraries.ucsd.edu/farmworkermovement/gallery/index.php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ens.blogs.nytimes.com/2013/11/14/a-civil-rights-photographer-and-struggle-remembered/?_php=true&amp;_type=blogs&amp;_r=1" TargetMode="External"/><Relationship Id="rId5" Type="http://schemas.openxmlformats.org/officeDocument/2006/relationships/hyperlink" Target="https://exhibits.stanford.edu/fitch/default-exhibit/browse/cesar-chavez-ufw-1968-1974" TargetMode="External"/><Relationship Id="rId4" Type="http://schemas.openxmlformats.org/officeDocument/2006/relationships/hyperlink" Target="http://chavez.cde.ca.gov/researchcenter/default.aspx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adigmproductions.org/paradigm.html" TargetMode="External"/><Relationship Id="rId2" Type="http://schemas.openxmlformats.org/officeDocument/2006/relationships/hyperlink" Target="https://www.youtube.com/watch?v=b81Xm93Bk7k&amp;feature=youtu.b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olerance.org/sites/default/files/kits/Viva%20Teachers%20Guide_web.pdf" TargetMode="External"/><Relationship Id="rId4" Type="http://schemas.openxmlformats.org/officeDocument/2006/relationships/hyperlink" Target="https://www.paradigmproductions.org/resources/Study%20Guid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esar chave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600"/>
            <a:ext cx="7239000" cy="2366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79039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Remembering César Chávez: </a:t>
            </a:r>
          </a:p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A Legacy for Peace, Justice, and Non-Violence</a:t>
            </a:r>
            <a:endParaRPr lang="en-US" sz="32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3257" y="2343889"/>
            <a:ext cx="8301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</a:rPr>
              <a:t>A </a:t>
            </a:r>
            <a:r>
              <a:rPr lang="en-US" b="1" dirty="0" smtClean="0">
                <a:latin typeface="Cambria" panose="02040503050406030204" pitchFamily="18" charset="0"/>
              </a:rPr>
              <a:t>Teaching Toolkit Developed for the</a:t>
            </a:r>
          </a:p>
          <a:p>
            <a:pPr algn="ctr"/>
            <a:r>
              <a:rPr lang="en-US" b="1" dirty="0" smtClean="0">
                <a:latin typeface="Cambria" panose="02040503050406030204" pitchFamily="18" charset="0"/>
              </a:rPr>
              <a:t>CSUSM Commemoration of the 20</a:t>
            </a:r>
            <a:r>
              <a:rPr lang="en-US" b="1" baseline="30000" dirty="0" smtClean="0">
                <a:latin typeface="Cambria" panose="02040503050406030204" pitchFamily="18" charset="0"/>
              </a:rPr>
              <a:t>th</a:t>
            </a:r>
            <a:r>
              <a:rPr lang="en-US" b="1" dirty="0" smtClean="0">
                <a:latin typeface="Cambria" panose="02040503050406030204" pitchFamily="18" charset="0"/>
              </a:rPr>
              <a:t> Anniversary of the Cesar E. Chavez statue </a:t>
            </a:r>
          </a:p>
          <a:p>
            <a:pPr algn="ctr"/>
            <a:r>
              <a:rPr lang="en-US" b="1" dirty="0" smtClean="0">
                <a:latin typeface="Cambria" panose="02040503050406030204" pitchFamily="18" charset="0"/>
              </a:rPr>
              <a:t>March 27-31,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69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tatic01.nyt.com/images/2016/06/08/us/08chavez-obit/08chavez-obit-superJumb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92" y="1371600"/>
            <a:ext cx="7602017" cy="50333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0709" y="5334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C410A"/>
                </a:solidFill>
                <a:latin typeface="Cambria" panose="02040503050406030204" pitchFamily="18" charset="0"/>
              </a:rPr>
              <a:t>César and Helen </a:t>
            </a:r>
            <a:r>
              <a:rPr lang="en-US" sz="3200" b="1" dirty="0">
                <a:solidFill>
                  <a:srgbClr val="CC410A"/>
                </a:solidFill>
                <a:latin typeface="Cambria" panose="02040503050406030204" pitchFamily="18" charset="0"/>
              </a:rPr>
              <a:t>Chávez</a:t>
            </a:r>
            <a:endParaRPr lang="en-US" sz="3200" dirty="0">
              <a:solidFill>
                <a:srgbClr val="CC41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72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ambria" panose="02040503050406030204" pitchFamily="18" charset="0"/>
              </a:rPr>
              <a:t>Ten Core Values of César Chávez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>
                <a:latin typeface="Cambria" panose="02040503050406030204" pitchFamily="18" charset="0"/>
              </a:rPr>
              <a:t>1. Service </a:t>
            </a:r>
            <a:r>
              <a:rPr lang="en-US" sz="1800" b="1" dirty="0">
                <a:latin typeface="Cambria" panose="02040503050406030204" pitchFamily="18" charset="0"/>
              </a:rPr>
              <a:t>to Others </a:t>
            </a:r>
            <a:r>
              <a:rPr lang="en-US" sz="1800" dirty="0">
                <a:latin typeface="Cambria" panose="02040503050406030204" pitchFamily="18" charset="0"/>
              </a:rPr>
              <a:t>– Service that is predicated on empowering others; engendering self-help, self-determination, and self-sufficiency versus charity. </a:t>
            </a:r>
            <a:endParaRPr lang="en-US" sz="1800" dirty="0" smtClean="0">
              <a:latin typeface="Cambria" panose="02040503050406030204" pitchFamily="18" charset="0"/>
            </a:endParaRPr>
          </a:p>
          <a:p>
            <a:pPr marL="342900" indent="-342900">
              <a:buAutoNum type="arabicPeriod"/>
            </a:pPr>
            <a:endParaRPr lang="en-US" sz="1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Cambria" panose="02040503050406030204" pitchFamily="18" charset="0"/>
              </a:rPr>
              <a:t>2</a:t>
            </a:r>
            <a:r>
              <a:rPr lang="en-US" sz="1800" b="1" dirty="0">
                <a:latin typeface="Cambria" panose="02040503050406030204" pitchFamily="18" charset="0"/>
              </a:rPr>
              <a:t>. Sacrifice </a:t>
            </a:r>
            <a:r>
              <a:rPr lang="en-US" sz="1800" dirty="0">
                <a:latin typeface="Cambria" panose="02040503050406030204" pitchFamily="18" charset="0"/>
              </a:rPr>
              <a:t>– Sacrifice that is spiritual; that is courageous and steadfast in its willingness to endure great hardship for others. </a:t>
            </a:r>
            <a:endParaRPr lang="en-US" sz="1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Cambria" panose="02040503050406030204" pitchFamily="18" charset="0"/>
              </a:rPr>
              <a:t>3</a:t>
            </a:r>
            <a:r>
              <a:rPr lang="en-US" sz="1800" b="1" dirty="0">
                <a:latin typeface="Cambria" panose="02040503050406030204" pitchFamily="18" charset="0"/>
              </a:rPr>
              <a:t>. A Preference to Help the Most Needy </a:t>
            </a:r>
            <a:r>
              <a:rPr lang="en-US" sz="1800" dirty="0">
                <a:latin typeface="Cambria" panose="02040503050406030204" pitchFamily="18" charset="0"/>
              </a:rPr>
              <a:t>– A concerted effort to support programs that reach the most needy, the most dispossessed, the most forgotten people in society no matter how difficult the challenge that choice may bring. </a:t>
            </a:r>
            <a:endParaRPr lang="en-US" sz="1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Cambria" panose="02040503050406030204" pitchFamily="18" charset="0"/>
              </a:rPr>
              <a:t>4</a:t>
            </a:r>
            <a:r>
              <a:rPr lang="en-US" sz="1800" b="1" dirty="0">
                <a:latin typeface="Cambria" panose="02040503050406030204" pitchFamily="18" charset="0"/>
              </a:rPr>
              <a:t>. Determination </a:t>
            </a:r>
            <a:r>
              <a:rPr lang="en-US" sz="1800" dirty="0">
                <a:latin typeface="Cambria" panose="02040503050406030204" pitchFamily="18" charset="0"/>
              </a:rPr>
              <a:t>– Determination that is characterized by an attitude that with faith, steadfast commitment, patience, and optimism, human beings can prevail against all odds. </a:t>
            </a:r>
            <a:endParaRPr lang="en-US" sz="1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Cambria" panose="02040503050406030204" pitchFamily="18" charset="0"/>
              </a:rPr>
              <a:t>5</a:t>
            </a:r>
            <a:r>
              <a:rPr lang="en-US" sz="1800" b="1" dirty="0">
                <a:latin typeface="Cambria" panose="02040503050406030204" pitchFamily="18" charset="0"/>
              </a:rPr>
              <a:t>. Non-Violence </a:t>
            </a:r>
            <a:r>
              <a:rPr lang="en-US" sz="1800" dirty="0">
                <a:latin typeface="Cambria" panose="02040503050406030204" pitchFamily="18" charset="0"/>
              </a:rPr>
              <a:t>– Invoking non-violence as the most powerful tool for achieving social/economic justice and equality; action that requires boldness and courage versus meekness and passivity. </a:t>
            </a:r>
          </a:p>
        </p:txBody>
      </p:sp>
    </p:spTree>
    <p:extLst>
      <p:ext uri="{BB962C8B-B14F-4D97-AF65-F5344CB8AC3E}">
        <p14:creationId xmlns:p14="http://schemas.microsoft.com/office/powerpoint/2010/main" val="403147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mbria" panose="02040503050406030204" pitchFamily="18" charset="0"/>
              </a:rPr>
              <a:t>Ten Core Values 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200" b="1" dirty="0" smtClean="0">
                <a:latin typeface="Cambria" panose="02040503050406030204" pitchFamily="18" charset="0"/>
              </a:rPr>
              <a:t>6</a:t>
            </a:r>
            <a:r>
              <a:rPr lang="en-US" sz="3200" b="1" dirty="0">
                <a:latin typeface="Cambria" panose="02040503050406030204" pitchFamily="18" charset="0"/>
              </a:rPr>
              <a:t>. Acceptance of all People </a:t>
            </a:r>
            <a:r>
              <a:rPr lang="en-US" sz="3200" dirty="0">
                <a:latin typeface="Cambria" panose="02040503050406030204" pitchFamily="18" charset="0"/>
              </a:rPr>
              <a:t>– An essential ingredient for success in organizing diverse forces to achieve social change, create community, and actualize democracy is the acceptance of all people; an absolutely indispensable necessity to the well-being of this country. </a:t>
            </a:r>
            <a:endParaRPr lang="en-US" sz="32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32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latin typeface="Cambria" panose="02040503050406030204" pitchFamily="18" charset="0"/>
              </a:rPr>
              <a:t>7. Respect for Life and the Environment </a:t>
            </a:r>
            <a:r>
              <a:rPr lang="en-US" sz="3200" dirty="0">
                <a:latin typeface="Cambria" panose="02040503050406030204" pitchFamily="18" charset="0"/>
              </a:rPr>
              <a:t>– Respect that holds as sacred the land, the people, and all other forms of life. </a:t>
            </a:r>
            <a:endParaRPr lang="en-US" sz="32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32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latin typeface="Cambria" panose="02040503050406030204" pitchFamily="18" charset="0"/>
              </a:rPr>
              <a:t>8. Celebrating Community </a:t>
            </a:r>
            <a:r>
              <a:rPr lang="en-US" sz="3200" dirty="0">
                <a:latin typeface="Cambria" panose="02040503050406030204" pitchFamily="18" charset="0"/>
              </a:rPr>
              <a:t>- Sharing the joyous and respectful expression of cultural diversity through the reinforcement of the values of equity and responsibility to and for one another. </a:t>
            </a:r>
            <a:endParaRPr lang="en-US" sz="32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32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latin typeface="Cambria" panose="02040503050406030204" pitchFamily="18" charset="0"/>
              </a:rPr>
              <a:t>9. Knowledge </a:t>
            </a:r>
            <a:r>
              <a:rPr lang="en-US" sz="3200" dirty="0">
                <a:latin typeface="Cambria" panose="02040503050406030204" pitchFamily="18" charset="0"/>
              </a:rPr>
              <a:t>- The pursuit of self-directed learning and the development of critical thinking and constructive problem solving skills; overcoming ignorance through education. </a:t>
            </a:r>
            <a:endParaRPr lang="en-US" sz="32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32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latin typeface="Cambria" panose="02040503050406030204" pitchFamily="18" charset="0"/>
              </a:rPr>
              <a:t>10. Innovation </a:t>
            </a:r>
            <a:r>
              <a:rPr lang="en-US" sz="3200" dirty="0">
                <a:latin typeface="Cambria" panose="02040503050406030204" pitchFamily="18" charset="0"/>
              </a:rPr>
              <a:t>– A creative capacity to find pragmatic strategies and tactics to resolve problems and situations that often seem insurmountable to others.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3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610634" cy="4429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5334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C410A"/>
                </a:solidFill>
                <a:latin typeface="Cambria" panose="02040503050406030204" pitchFamily="18" charset="0"/>
              </a:rPr>
              <a:t>Robert F. Kennedy, Jr. and César Chávez</a:t>
            </a:r>
            <a:endParaRPr lang="en-US" sz="3200" dirty="0">
              <a:solidFill>
                <a:srgbClr val="CC41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11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mbria" panose="02040503050406030204" pitchFamily="18" charset="0"/>
              </a:rPr>
              <a:t>Symbols of </a:t>
            </a:r>
            <a:r>
              <a:rPr lang="en-US" sz="3200" b="1" i="1" dirty="0" smtClean="0">
                <a:latin typeface="Cambria" panose="02040503050406030204" pitchFamily="18" charset="0"/>
              </a:rPr>
              <a:t>La Causa</a:t>
            </a:r>
            <a:endParaRPr lang="en-US" sz="3200" b="1" i="1" dirty="0">
              <a:latin typeface="Cambria" panose="02040503050406030204" pitchFamily="18" charset="0"/>
            </a:endParaRPr>
          </a:p>
        </p:txBody>
      </p:sp>
      <p:pic>
        <p:nvPicPr>
          <p:cNvPr id="921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15" y="1698172"/>
            <a:ext cx="2313265" cy="144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Image result for ufw butt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42" y="3677703"/>
            <a:ext cx="2283538" cy="220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A UFW button urging a boycott of non-union lettu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98172"/>
            <a:ext cx="2667000" cy="178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289" y="1732291"/>
            <a:ext cx="2778149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A UFW button urging a boycott of non-union lettu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32291"/>
            <a:ext cx="2667000" cy="178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96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158" y="914400"/>
            <a:ext cx="4219575" cy="5278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1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mbria" panose="02040503050406030204" pitchFamily="18" charset="0"/>
              </a:rPr>
              <a:t>César Chávez Murals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pic>
        <p:nvPicPr>
          <p:cNvPr id="1126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30689"/>
            <a:ext cx="601898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55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445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</a:rPr>
              <a:t>Additional Resources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mbria" panose="02040503050406030204" pitchFamily="18" charset="0"/>
                <a:hlinkClick r:id="rId2"/>
              </a:rPr>
              <a:t>Oral </a:t>
            </a:r>
            <a:r>
              <a:rPr lang="en-US" dirty="0">
                <a:latin typeface="Cambria" panose="02040503050406030204" pitchFamily="18" charset="0"/>
                <a:hlinkClick r:id="rId2"/>
              </a:rPr>
              <a:t>Histories about the Farmworkers’ Movement, including interviews with Chavez</a:t>
            </a: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</a:rPr>
              <a:t> </a:t>
            </a:r>
          </a:p>
          <a:p>
            <a:r>
              <a:rPr lang="en-US" dirty="0" err="1">
                <a:latin typeface="Cambria" panose="02040503050406030204" pitchFamily="18" charset="0"/>
                <a:hlinkClick r:id="rId3"/>
              </a:rPr>
              <a:t>Welga</a:t>
            </a:r>
            <a:r>
              <a:rPr lang="en-US" dirty="0">
                <a:latin typeface="Cambria" panose="02040503050406030204" pitchFamily="18" charset="0"/>
                <a:hlinkClick r:id="rId3"/>
              </a:rPr>
              <a:t>!  Filipino American Labor Archives, oral histories and </a:t>
            </a:r>
            <a:r>
              <a:rPr lang="en-US" dirty="0" smtClean="0">
                <a:latin typeface="Cambria" panose="02040503050406030204" pitchFamily="18" charset="0"/>
                <a:hlinkClick r:id="rId3"/>
              </a:rPr>
              <a:t>images, </a:t>
            </a:r>
            <a:r>
              <a:rPr lang="en-US" dirty="0">
                <a:latin typeface="Cambria" panose="02040503050406030204" pitchFamily="18" charset="0"/>
                <a:hlinkClick r:id="rId3"/>
              </a:rPr>
              <a:t>UC </a:t>
            </a:r>
            <a:r>
              <a:rPr lang="en-US" dirty="0" smtClean="0">
                <a:latin typeface="Cambria" panose="02040503050406030204" pitchFamily="18" charset="0"/>
                <a:hlinkClick r:id="rId3"/>
              </a:rPr>
              <a:t>Davis</a:t>
            </a:r>
            <a:endParaRPr lang="en-US" dirty="0" smtClean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>
                <a:latin typeface="Cambria" panose="02040503050406030204" pitchFamily="18" charset="0"/>
                <a:hlinkClick r:id="rId4"/>
              </a:rPr>
              <a:t>FBI Files on Cesar Chavez</a:t>
            </a:r>
            <a:endParaRPr lang="en-US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</a:rPr>
              <a:t> </a:t>
            </a:r>
          </a:p>
          <a:p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4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625" y="2590800"/>
            <a:ext cx="6734175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0709" y="5334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C410A"/>
                </a:solidFill>
                <a:latin typeface="Cambria" panose="02040503050406030204" pitchFamily="18" charset="0"/>
              </a:rPr>
              <a:t>César Chávez statue at CSUSM </a:t>
            </a:r>
            <a:endParaRPr lang="en-US" sz="3200" dirty="0">
              <a:solidFill>
                <a:srgbClr val="CC41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61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609601"/>
            <a:ext cx="4580810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8674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More information on how to get involved is posted on the </a:t>
            </a:r>
          </a:p>
          <a:p>
            <a:pPr algn="ctr"/>
            <a:r>
              <a:rPr lang="en-US" dirty="0" smtClean="0">
                <a:latin typeface="Cambria" panose="02040503050406030204" pitchFamily="18" charset="0"/>
              </a:rPr>
              <a:t>Community Engagement </a:t>
            </a:r>
            <a:r>
              <a:rPr lang="en-US" dirty="0" smtClean="0">
                <a:latin typeface="Cambria" panose="02040503050406030204" pitchFamily="18" charset="0"/>
                <a:hlinkClick r:id="rId3"/>
              </a:rPr>
              <a:t>website</a:t>
            </a:r>
            <a:r>
              <a:rPr lang="en-US" dirty="0" smtClean="0">
                <a:latin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80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César E. Chávez </a:t>
            </a:r>
          </a:p>
          <a:p>
            <a:pPr algn="l"/>
            <a:r>
              <a:rPr lang="en-US" sz="3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(</a:t>
            </a:r>
            <a:r>
              <a:rPr lang="en-US" sz="3200" b="1" dirty="0">
                <a:solidFill>
                  <a:schemeClr val="tx2"/>
                </a:solidFill>
                <a:latin typeface="Cambria" panose="02040503050406030204" pitchFamily="18" charset="0"/>
              </a:rPr>
              <a:t>March 31, 1927 – April 23, 1993</a:t>
            </a:r>
            <a:r>
              <a:rPr lang="en-US" sz="3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) </a:t>
            </a:r>
            <a:endParaRPr lang="en-US" sz="32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981200"/>
            <a:ext cx="3058602" cy="437422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44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55000" lnSpcReduction="20000"/>
          </a:bodyPr>
          <a:lstStyle/>
          <a:p>
            <a:pPr lvl="0" algn="ctr">
              <a:lnSpc>
                <a:spcPct val="170000"/>
              </a:lnSpc>
            </a:pPr>
            <a:r>
              <a:rPr lang="en-US" sz="2500" dirty="0" smtClean="0">
                <a:latin typeface="Cambria" panose="02040503050406030204" pitchFamily="18" charset="0"/>
              </a:rPr>
              <a:t>Maria Mendoza-Bautista</a:t>
            </a:r>
            <a:r>
              <a:rPr lang="en-US" sz="2500" dirty="0">
                <a:latin typeface="Cambria" panose="02040503050406030204" pitchFamily="18" charset="0"/>
              </a:rPr>
              <a:t>, Associate Director of Latin@ Center </a:t>
            </a:r>
          </a:p>
          <a:p>
            <a:pPr lvl="0" algn="ctr">
              <a:lnSpc>
                <a:spcPct val="170000"/>
              </a:lnSpc>
            </a:pPr>
            <a:r>
              <a:rPr lang="en-US" sz="2500" dirty="0">
                <a:latin typeface="Cambria" panose="02040503050406030204" pitchFamily="18" charset="0"/>
              </a:rPr>
              <a:t>Dr. Cynthia </a:t>
            </a:r>
            <a:r>
              <a:rPr lang="en-US" sz="2500" dirty="0" smtClean="0">
                <a:latin typeface="Cambria" panose="02040503050406030204" pitchFamily="18" charset="0"/>
              </a:rPr>
              <a:t>Chávez </a:t>
            </a:r>
            <a:r>
              <a:rPr lang="en-US" sz="2500" dirty="0">
                <a:latin typeface="Cambria" panose="02040503050406030204" pitchFamily="18" charset="0"/>
              </a:rPr>
              <a:t>Metoyer, </a:t>
            </a:r>
            <a:r>
              <a:rPr lang="en-US" sz="2500" dirty="0" smtClean="0">
                <a:latin typeface="Cambria" panose="02040503050406030204" pitchFamily="18" charset="0"/>
              </a:rPr>
              <a:t>César Chávez </a:t>
            </a:r>
            <a:r>
              <a:rPr lang="en-US" sz="2500" dirty="0">
                <a:latin typeface="Cambria" panose="02040503050406030204" pitchFamily="18" charset="0"/>
              </a:rPr>
              <a:t>Planning Committee Chair; Faculty Director of the Office of Internships; Professor, Political Science.</a:t>
            </a:r>
          </a:p>
          <a:p>
            <a:pPr lvl="0" algn="ctr">
              <a:lnSpc>
                <a:spcPct val="170000"/>
              </a:lnSpc>
            </a:pPr>
            <a:r>
              <a:rPr lang="en-US" sz="2500" dirty="0">
                <a:latin typeface="Cambria" panose="02040503050406030204" pitchFamily="18" charset="0"/>
              </a:rPr>
              <a:t>Melanie Chu, Outreach Librarian; Common Read Coordinator</a:t>
            </a:r>
          </a:p>
          <a:p>
            <a:pPr lvl="0" algn="ctr">
              <a:lnSpc>
                <a:spcPct val="170000"/>
              </a:lnSpc>
            </a:pPr>
            <a:r>
              <a:rPr lang="en-US" sz="2500" dirty="0">
                <a:latin typeface="Cambria" panose="02040503050406030204" pitchFamily="18" charset="0"/>
              </a:rPr>
              <a:t>Minerva González, </a:t>
            </a:r>
            <a:r>
              <a:rPr lang="en-US" sz="2500" dirty="0" smtClean="0">
                <a:latin typeface="Cambria" panose="02040503050406030204" pitchFamily="18" charset="0"/>
              </a:rPr>
              <a:t>Director of Pathways to Academic Success and Opportunities (PASO)</a:t>
            </a:r>
            <a:endParaRPr lang="en-US" sz="2500" dirty="0">
              <a:latin typeface="Cambria" panose="02040503050406030204" pitchFamily="18" charset="0"/>
            </a:endParaRPr>
          </a:p>
          <a:p>
            <a:pPr lvl="0" algn="ctr">
              <a:lnSpc>
                <a:spcPct val="170000"/>
              </a:lnSpc>
            </a:pPr>
            <a:r>
              <a:rPr lang="en-US" sz="2500" dirty="0">
                <a:latin typeface="Cambria" panose="02040503050406030204" pitchFamily="18" charset="0"/>
              </a:rPr>
              <a:t>Floyd Lai, Associate Director of Multicultural Programs</a:t>
            </a:r>
          </a:p>
          <a:p>
            <a:pPr lvl="0" algn="ctr">
              <a:lnSpc>
                <a:spcPct val="170000"/>
              </a:lnSpc>
            </a:pPr>
            <a:r>
              <a:rPr lang="en-US" sz="2500" dirty="0">
                <a:latin typeface="Cambria" panose="02040503050406030204" pitchFamily="18" charset="0"/>
              </a:rPr>
              <a:t>Dr. Carmen Nava, Professor and Chair, History</a:t>
            </a:r>
          </a:p>
          <a:p>
            <a:pPr lvl="0" algn="ctr">
              <a:lnSpc>
                <a:spcPct val="170000"/>
              </a:lnSpc>
            </a:pPr>
            <a:r>
              <a:rPr lang="en-US" sz="2500" dirty="0">
                <a:latin typeface="Cambria" panose="02040503050406030204" pitchFamily="18" charset="0"/>
              </a:rPr>
              <a:t>Dr. Ben Nienass, Assistant Professor, Political Science</a:t>
            </a:r>
          </a:p>
          <a:p>
            <a:pPr lvl="0" algn="ctr">
              <a:lnSpc>
                <a:spcPct val="170000"/>
              </a:lnSpc>
            </a:pPr>
            <a:r>
              <a:rPr lang="en-US" sz="2500" dirty="0">
                <a:latin typeface="Cambria" panose="02040503050406030204" pitchFamily="18" charset="0"/>
              </a:rPr>
              <a:t>Dr. Arcela </a:t>
            </a:r>
            <a:r>
              <a:rPr lang="en-US" sz="2500" dirty="0" err="1">
                <a:latin typeface="Cambria" panose="02040503050406030204" pitchFamily="18" charset="0"/>
              </a:rPr>
              <a:t>Nuñez-Álvarez</a:t>
            </a:r>
            <a:r>
              <a:rPr lang="en-US" sz="2500" dirty="0">
                <a:latin typeface="Cambria" panose="02040503050406030204" pitchFamily="18" charset="0"/>
              </a:rPr>
              <a:t>, Research Director, National Latino Research Center</a:t>
            </a:r>
          </a:p>
          <a:p>
            <a:pPr lvl="0" algn="ctr">
              <a:lnSpc>
                <a:spcPct val="170000"/>
              </a:lnSpc>
            </a:pPr>
            <a:r>
              <a:rPr lang="en-US" sz="2500" dirty="0">
                <a:latin typeface="Cambria" panose="02040503050406030204" pitchFamily="18" charset="0"/>
              </a:rPr>
              <a:t>Dr. Rebeca Perren, Assistant Professor, Marketing</a:t>
            </a:r>
          </a:p>
          <a:p>
            <a:pPr lvl="0" algn="ctr">
              <a:lnSpc>
                <a:spcPct val="170000"/>
              </a:lnSpc>
            </a:pPr>
            <a:r>
              <a:rPr lang="en-US" sz="2500" dirty="0">
                <a:latin typeface="Cambria" panose="02040503050406030204" pitchFamily="18" charset="0"/>
              </a:rPr>
              <a:t>Dr. Kimber Quinney, Assistant Professor, History; Campus Coordinator, American Democracy Project </a:t>
            </a:r>
          </a:p>
          <a:p>
            <a:pPr lvl="0" algn="ctr">
              <a:lnSpc>
                <a:spcPct val="170000"/>
              </a:lnSpc>
            </a:pPr>
            <a:r>
              <a:rPr lang="en-US" sz="2500" dirty="0">
                <a:latin typeface="Cambria" panose="02040503050406030204" pitchFamily="18" charset="0"/>
              </a:rPr>
              <a:t>Laurie Schmelzer, Student Services Professional, College of Science and Mathematics</a:t>
            </a:r>
          </a:p>
          <a:p>
            <a:pPr lvl="0" algn="ctr">
              <a:lnSpc>
                <a:spcPct val="170000"/>
              </a:lnSpc>
            </a:pPr>
            <a:r>
              <a:rPr lang="en-US" sz="2500" dirty="0">
                <a:latin typeface="Cambria" panose="02040503050406030204" pitchFamily="18" charset="0"/>
              </a:rPr>
              <a:t>Lourdes Shahamiri, Catalog and Curriculum </a:t>
            </a:r>
            <a:r>
              <a:rPr lang="en-US" sz="2500" dirty="0" smtClean="0">
                <a:latin typeface="Cambria" panose="02040503050406030204" pitchFamily="18" charset="0"/>
              </a:rPr>
              <a:t>Coordinator, Academic Programs</a:t>
            </a:r>
          </a:p>
          <a:p>
            <a:pPr algn="ctr">
              <a:lnSpc>
                <a:spcPct val="170000"/>
              </a:lnSpc>
            </a:pPr>
            <a:r>
              <a:rPr lang="en-US" sz="2500" dirty="0">
                <a:latin typeface="Cambria" panose="02040503050406030204" pitchFamily="18" charset="0"/>
              </a:rPr>
              <a:t>Ariel Stevenson, Diversity Coordinator, Office of Diversity, Educational Equity and Inclusion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457200"/>
            <a:ext cx="8229600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srgbClr val="CC410A"/>
                </a:solidFill>
                <a:latin typeface="Cambria" panose="02040503050406030204" pitchFamily="18" charset="0"/>
              </a:rPr>
              <a:t>César Chávez Week</a:t>
            </a:r>
            <a:br>
              <a:rPr lang="en-US" sz="2000" b="1" dirty="0" smtClean="0">
                <a:solidFill>
                  <a:srgbClr val="CC410A"/>
                </a:solidFill>
                <a:latin typeface="Cambria" panose="02040503050406030204" pitchFamily="18" charset="0"/>
              </a:rPr>
            </a:br>
            <a:r>
              <a:rPr lang="en-US" sz="2000" b="1" dirty="0" smtClean="0">
                <a:solidFill>
                  <a:srgbClr val="CC410A"/>
                </a:solidFill>
                <a:latin typeface="Cambria" panose="02040503050406030204" pitchFamily="18" charset="0"/>
              </a:rPr>
              <a:t>20</a:t>
            </a:r>
            <a:r>
              <a:rPr lang="en-US" sz="2000" b="1" baseline="30000" dirty="0" smtClean="0">
                <a:solidFill>
                  <a:srgbClr val="CC410A"/>
                </a:solidFill>
                <a:latin typeface="Cambria" panose="02040503050406030204" pitchFamily="18" charset="0"/>
              </a:rPr>
              <a:t>th</a:t>
            </a:r>
            <a:r>
              <a:rPr lang="en-US" sz="2000" b="1" dirty="0" smtClean="0">
                <a:solidFill>
                  <a:srgbClr val="CC410A"/>
                </a:solidFill>
                <a:latin typeface="Cambria" panose="02040503050406030204" pitchFamily="18" charset="0"/>
              </a:rPr>
              <a:t> Anniversary Planning Committee</a:t>
            </a:r>
            <a:endParaRPr lang="en-US" sz="2000" dirty="0">
              <a:solidFill>
                <a:srgbClr val="CC41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6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6410" y="1544598"/>
            <a:ext cx="779799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000" dirty="0" smtClean="0">
                <a:latin typeface="Century Schoolbook" panose="02040604050505020304" pitchFamily="18" charset="0"/>
                <a:ea typeface="Calibri"/>
                <a:cs typeface="Times New Roman"/>
                <a:hlinkClick r:id="rId2"/>
              </a:rPr>
              <a:t>Cesar </a:t>
            </a:r>
            <a:r>
              <a:rPr lang="en-US" sz="2000" dirty="0">
                <a:latin typeface="Century Schoolbook" panose="02040604050505020304" pitchFamily="18" charset="0"/>
                <a:ea typeface="Calibri"/>
                <a:cs typeface="Times New Roman"/>
                <a:hlinkClick r:id="rId2"/>
              </a:rPr>
              <a:t>Chavez Foundation: About Cesar</a:t>
            </a:r>
            <a:r>
              <a:rPr lang="en-US" sz="2000" dirty="0">
                <a:latin typeface="Century Schoolbook" panose="02040604050505020304" pitchFamily="18" charset="0"/>
                <a:ea typeface="Calibri"/>
                <a:cs typeface="Times New Roman"/>
              </a:rPr>
              <a:t/>
            </a:r>
            <a:br>
              <a:rPr lang="en-US" sz="2000" dirty="0">
                <a:latin typeface="Century Schoolbook" panose="02040604050505020304" pitchFamily="18" charset="0"/>
                <a:ea typeface="Calibri"/>
                <a:cs typeface="Times New Roman"/>
              </a:rPr>
            </a:br>
            <a:r>
              <a:rPr lang="en-US" sz="2000" dirty="0">
                <a:latin typeface="Century Schoolbook" panose="02040604050505020304" pitchFamily="18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latin typeface="Century Schoolbook" panose="02040604050505020304" pitchFamily="18" charset="0"/>
                <a:ea typeface="Calibri"/>
                <a:cs typeface="Times New Roman"/>
              </a:rPr>
              <a:t>California Department of </a:t>
            </a:r>
            <a:r>
              <a:rPr lang="en-US" sz="2000" dirty="0" smtClean="0">
                <a:latin typeface="Century Schoolbook" panose="02040604050505020304" pitchFamily="18" charset="0"/>
                <a:ea typeface="Calibri"/>
                <a:cs typeface="Times New Roman"/>
              </a:rPr>
              <a:t>Education</a:t>
            </a:r>
            <a:endParaRPr lang="en-US" sz="2000" dirty="0">
              <a:latin typeface="Century Schoolbook" panose="02040604050505020304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 smtClean="0">
                <a:latin typeface="Century Schoolbook" panose="02040604050505020304" pitchFamily="18" charset="0"/>
                <a:ea typeface="Calibri"/>
                <a:cs typeface="Times New Roman"/>
                <a:hlinkClick r:id="rId3"/>
              </a:rPr>
              <a:t>(</a:t>
            </a:r>
            <a:r>
              <a:rPr lang="en-US" sz="2000" dirty="0">
                <a:latin typeface="Century Schoolbook" panose="02040604050505020304" pitchFamily="18" charset="0"/>
                <a:ea typeface="Calibri"/>
                <a:cs typeface="Times New Roman"/>
                <a:hlinkClick r:id="rId3"/>
              </a:rPr>
              <a:t>English)</a:t>
            </a:r>
            <a:endParaRPr lang="en-US" sz="2000" dirty="0">
              <a:latin typeface="Century Schoolbook" panose="02040604050505020304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 smtClean="0">
                <a:latin typeface="Century Schoolbook" panose="02040604050505020304" pitchFamily="18" charset="0"/>
                <a:ea typeface="Calibri"/>
                <a:cs typeface="Times New Roman"/>
                <a:hlinkClick r:id="rId4"/>
              </a:rPr>
              <a:t>(</a:t>
            </a:r>
            <a:r>
              <a:rPr lang="en-US" sz="2000" dirty="0">
                <a:latin typeface="Century Schoolbook" panose="02040604050505020304" pitchFamily="18" charset="0"/>
                <a:ea typeface="Calibri"/>
                <a:cs typeface="Times New Roman"/>
                <a:hlinkClick r:id="rId4"/>
              </a:rPr>
              <a:t>Spanish)</a:t>
            </a:r>
            <a:endParaRPr lang="en-US" sz="2000" dirty="0">
              <a:latin typeface="Century Schoolbook" panose="02040604050505020304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latin typeface="Century Schoolbook" panose="02040604050505020304" pitchFamily="18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latin typeface="Century Schoolbook" panose="02040604050505020304" pitchFamily="18" charset="0"/>
                <a:ea typeface="Calibri"/>
                <a:cs typeface="Times New Roman"/>
                <a:hlinkClick r:id="rId5"/>
              </a:rPr>
              <a:t>United Farm Workers</a:t>
            </a:r>
            <a:endParaRPr lang="en-US" sz="2000" dirty="0">
              <a:latin typeface="Century Schoolbook" panose="02040604050505020304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latin typeface="Century Schoolbook" panose="02040604050505020304" pitchFamily="18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</a:pPr>
            <a:r>
              <a:rPr lang="en-US" sz="2000" dirty="0" smtClean="0">
                <a:latin typeface="Century Schoolbook" panose="02040604050505020304" pitchFamily="18" charset="0"/>
                <a:ea typeface="Calibri"/>
                <a:cs typeface="Times New Roman"/>
                <a:hlinkClick r:id="rId6"/>
              </a:rPr>
              <a:t>AFL-CIO</a:t>
            </a:r>
            <a:endParaRPr lang="en-US" sz="2000" dirty="0" smtClean="0">
              <a:latin typeface="Century Schoolbook" panose="02040604050505020304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en-US" sz="2000" dirty="0">
              <a:latin typeface="Century Schoolbook" panose="02040604050505020304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en-US" sz="2000" dirty="0">
                <a:solidFill>
                  <a:prstClr val="black"/>
                </a:solidFill>
                <a:latin typeface="Century Schoolbook" panose="02040604050505020304" pitchFamily="18" charset="0"/>
                <a:ea typeface="Calibri"/>
                <a:cs typeface="Times New Roman"/>
                <a:hlinkClick r:id="rId7"/>
              </a:rPr>
              <a:t>History Channel Fast Facts</a:t>
            </a:r>
            <a:endParaRPr lang="en-US" sz="2000" dirty="0">
              <a:solidFill>
                <a:prstClr val="black"/>
              </a:solidFill>
              <a:latin typeface="Century Schoolbook" panose="02040604050505020304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en-US" sz="2000" dirty="0">
                <a:solidFill>
                  <a:prstClr val="black"/>
                </a:solidFill>
                <a:latin typeface="Century Schoolbook" panose="02040604050505020304" pitchFamily="18" charset="0"/>
                <a:ea typeface="Calibri"/>
                <a:cs typeface="Times New Roman"/>
              </a:rPr>
              <a:t> </a:t>
            </a:r>
          </a:p>
          <a:p>
            <a:pPr lvl="0">
              <a:lnSpc>
                <a:spcPct val="115000"/>
              </a:lnSpc>
            </a:pPr>
            <a:r>
              <a:rPr lang="en-US" sz="2000" i="1" dirty="0">
                <a:solidFill>
                  <a:prstClr val="black"/>
                </a:solidFill>
                <a:latin typeface="Century Schoolbook" panose="02040604050505020304" pitchFamily="18" charset="0"/>
                <a:ea typeface="Calibri"/>
                <a:cs typeface="Times New Roman"/>
                <a:hlinkClick r:id="rId8"/>
              </a:rPr>
              <a:t>New York Times </a:t>
            </a:r>
            <a:r>
              <a:rPr lang="en-US" sz="2000" dirty="0">
                <a:solidFill>
                  <a:prstClr val="black"/>
                </a:solidFill>
                <a:latin typeface="Century Schoolbook" panose="02040604050505020304" pitchFamily="18" charset="0"/>
                <a:ea typeface="Calibri"/>
                <a:cs typeface="Times New Roman"/>
                <a:hlinkClick r:id="rId8"/>
              </a:rPr>
              <a:t>Obituary (April 24, 1993</a:t>
            </a:r>
            <a:r>
              <a:rPr lang="en-US" sz="2000" dirty="0" smtClean="0">
                <a:solidFill>
                  <a:prstClr val="black"/>
                </a:solidFill>
                <a:latin typeface="Century Schoolbook" panose="02040604050505020304" pitchFamily="18" charset="0"/>
                <a:ea typeface="Calibri"/>
                <a:cs typeface="Times New Roman"/>
                <a:hlinkClick r:id="rId8"/>
              </a:rPr>
              <a:t>)</a:t>
            </a:r>
            <a:endParaRPr lang="en-US" sz="2000" dirty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9156" y="621268"/>
            <a:ext cx="6324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Cambria" panose="02040503050406030204" pitchFamily="18" charset="0"/>
                <a:ea typeface="Calibri"/>
                <a:cs typeface="Times New Roman"/>
              </a:rPr>
              <a:t>Biographical Resources</a:t>
            </a:r>
            <a:endParaRPr lang="en-US" sz="3200" dirty="0">
              <a:solidFill>
                <a:schemeClr val="tx2"/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08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66800"/>
            <a:ext cx="4308698" cy="50798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09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9156" y="621268"/>
            <a:ext cx="6324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Cambria" panose="02040503050406030204" pitchFamily="18" charset="0"/>
                <a:ea typeface="Calibri"/>
                <a:cs typeface="Times New Roman"/>
              </a:rPr>
              <a:t>Photo Collections</a:t>
            </a:r>
            <a:endParaRPr lang="en-US" sz="3200" dirty="0">
              <a:solidFill>
                <a:schemeClr val="tx2"/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752600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hlinkClick r:id="rId2"/>
              </a:rPr>
              <a:t>Farmworker Movement Documentation Project, UC San Diego</a:t>
            </a:r>
            <a:endParaRPr lang="en-US" sz="2000" dirty="0">
              <a:latin typeface="Cambria" panose="02040503050406030204" pitchFamily="18" charset="0"/>
            </a:endParaRPr>
          </a:p>
          <a:p>
            <a:r>
              <a:rPr lang="en-US" sz="2000" dirty="0">
                <a:latin typeface="Cambria" panose="02040503050406030204" pitchFamily="18" charset="0"/>
              </a:rPr>
              <a:t> </a:t>
            </a:r>
          </a:p>
          <a:p>
            <a:r>
              <a:rPr lang="en-US" sz="2000" dirty="0" smtClean="0">
                <a:latin typeface="Cambria" panose="02040503050406030204" pitchFamily="18" charset="0"/>
                <a:hlinkClick r:id="rId3"/>
              </a:rPr>
              <a:t>Cesar </a:t>
            </a:r>
            <a:r>
              <a:rPr lang="en-US" sz="2000" dirty="0">
                <a:latin typeface="Cambria" panose="02040503050406030204" pitchFamily="18" charset="0"/>
                <a:hlinkClick r:id="rId3"/>
              </a:rPr>
              <a:t>Chavez Foundation Photo Gallery</a:t>
            </a:r>
            <a:endParaRPr lang="en-US" sz="2000" dirty="0">
              <a:latin typeface="Cambria" panose="02040503050406030204" pitchFamily="18" charset="0"/>
            </a:endParaRPr>
          </a:p>
          <a:p>
            <a:r>
              <a:rPr lang="en-US" sz="2000" dirty="0">
                <a:latin typeface="Cambria" panose="02040503050406030204" pitchFamily="18" charset="0"/>
              </a:rPr>
              <a:t> </a:t>
            </a:r>
          </a:p>
          <a:p>
            <a:r>
              <a:rPr lang="en-US" sz="2000" dirty="0">
                <a:latin typeface="Cambria" panose="02040503050406030204" pitchFamily="18" charset="0"/>
                <a:hlinkClick r:id="rId4"/>
              </a:rPr>
              <a:t>California Department of Education Photograph Archive</a:t>
            </a:r>
            <a:endParaRPr lang="en-US" sz="2000" dirty="0">
              <a:latin typeface="Cambria" panose="02040503050406030204" pitchFamily="18" charset="0"/>
            </a:endParaRPr>
          </a:p>
          <a:p>
            <a:r>
              <a:rPr lang="en-US" sz="2000" dirty="0">
                <a:latin typeface="Cambria" panose="02040503050406030204" pitchFamily="18" charset="0"/>
              </a:rPr>
              <a:t> </a:t>
            </a:r>
          </a:p>
          <a:p>
            <a:r>
              <a:rPr lang="en-US" sz="2000" dirty="0">
                <a:latin typeface="Cambria" panose="02040503050406030204" pitchFamily="18" charset="0"/>
              </a:rPr>
              <a:t> </a:t>
            </a:r>
            <a:r>
              <a:rPr lang="en-US" sz="2000" dirty="0" smtClean="0">
                <a:latin typeface="Cambria" panose="02040503050406030204" pitchFamily="18" charset="0"/>
                <a:hlinkClick r:id="rId5"/>
              </a:rPr>
              <a:t>Bob </a:t>
            </a:r>
            <a:r>
              <a:rPr lang="en-US" sz="2000" dirty="0">
                <a:latin typeface="Cambria" panose="02040503050406030204" pitchFamily="18" charset="0"/>
                <a:hlinkClick r:id="rId5"/>
              </a:rPr>
              <a:t>Fitch Photography Archive of Cesar Chavez, Stanford </a:t>
            </a:r>
            <a:r>
              <a:rPr lang="en-US" sz="2000" dirty="0" smtClean="0">
                <a:latin typeface="Cambria" panose="02040503050406030204" pitchFamily="18" charset="0"/>
                <a:hlinkClick r:id="rId5"/>
              </a:rPr>
              <a:t>University</a:t>
            </a:r>
            <a:endParaRPr lang="en-US" sz="2000" dirty="0" smtClean="0">
              <a:latin typeface="Cambria" panose="02040503050406030204" pitchFamily="18" charset="0"/>
            </a:endParaRPr>
          </a:p>
          <a:p>
            <a:endParaRPr lang="en-US" sz="2000" dirty="0">
              <a:latin typeface="Cambria" panose="02040503050406030204" pitchFamily="18" charset="0"/>
            </a:endParaRPr>
          </a:p>
          <a:p>
            <a:r>
              <a:rPr lang="en-US" sz="2000" dirty="0" smtClean="0">
                <a:latin typeface="Cambria" panose="02040503050406030204" pitchFamily="18" charset="0"/>
                <a:hlinkClick r:id="rId6"/>
              </a:rPr>
              <a:t>“</a:t>
            </a:r>
            <a:r>
              <a:rPr lang="en-US" sz="2000" dirty="0">
                <a:latin typeface="Cambria" panose="02040503050406030204" pitchFamily="18" charset="0"/>
                <a:hlinkClick r:id="rId6"/>
              </a:rPr>
              <a:t>A Civil Rights Photographer and a Struggle Are Remembered” </a:t>
            </a:r>
            <a:r>
              <a:rPr lang="en-US" sz="2000" i="1" dirty="0">
                <a:latin typeface="Cambria" panose="02040503050406030204" pitchFamily="18" charset="0"/>
                <a:hlinkClick r:id="rId6"/>
              </a:rPr>
              <a:t>New York Times</a:t>
            </a:r>
            <a:r>
              <a:rPr lang="en-US" sz="2000" dirty="0">
                <a:latin typeface="Cambria" panose="02040503050406030204" pitchFamily="18" charset="0"/>
                <a:hlinkClick r:id="rId6"/>
              </a:rPr>
              <a:t> (2013)</a:t>
            </a:r>
            <a:endParaRPr lang="en-US" sz="2000" dirty="0">
              <a:latin typeface="Cambria" panose="02040503050406030204" pitchFamily="18" charset="0"/>
            </a:endParaRPr>
          </a:p>
          <a:p>
            <a:endParaRPr lang="en-US" sz="2000" dirty="0" smtClean="0">
              <a:latin typeface="Cambria" panose="02040503050406030204" pitchFamily="18" charset="0"/>
            </a:endParaRPr>
          </a:p>
          <a:p>
            <a:r>
              <a:rPr lang="en-US" sz="2000" dirty="0" err="1" smtClean="0">
                <a:latin typeface="Cambria" panose="02040503050406030204" pitchFamily="18" charset="0"/>
                <a:hlinkClick r:id="rId7"/>
              </a:rPr>
              <a:t>Calisphere</a:t>
            </a:r>
            <a:r>
              <a:rPr lang="en-US" sz="2000" dirty="0" smtClean="0">
                <a:latin typeface="Cambria" panose="02040503050406030204" pitchFamily="18" charset="0"/>
                <a:hlinkClick r:id="rId7"/>
              </a:rPr>
              <a:t>, University of California</a:t>
            </a:r>
            <a:endParaRPr lang="en-US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48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cesar chavez phot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5190461" cy="51904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22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mbria" panose="02040503050406030204" pitchFamily="18" charset="0"/>
              </a:rPr>
              <a:t>Select Books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latin typeface="Cambria" panose="02040503050406030204" pitchFamily="18" charset="0"/>
              </a:rPr>
              <a:t>Steven W. </a:t>
            </a:r>
            <a:r>
              <a:rPr lang="en-US" sz="2000" dirty="0" smtClean="0">
                <a:latin typeface="Cambria" panose="02040503050406030204" pitchFamily="18" charset="0"/>
              </a:rPr>
              <a:t>Bender, </a:t>
            </a:r>
            <a:r>
              <a:rPr lang="en-US" sz="2000" i="1" dirty="0">
                <a:latin typeface="Cambria" panose="02040503050406030204" pitchFamily="18" charset="0"/>
              </a:rPr>
              <a:t>One Night in America: Robert Kennedy, Cesar Chavez, and the Dream of Dignity </a:t>
            </a:r>
            <a:r>
              <a:rPr lang="en-US" sz="2000" dirty="0">
                <a:latin typeface="Cambria" panose="02040503050406030204" pitchFamily="18" charset="0"/>
              </a:rPr>
              <a:t>(Routledge 2015)</a:t>
            </a:r>
          </a:p>
          <a:p>
            <a:r>
              <a:rPr lang="en-US" sz="2000" dirty="0" smtClean="0">
                <a:latin typeface="Cambria" panose="02040503050406030204" pitchFamily="18" charset="0"/>
              </a:rPr>
              <a:t>César Chávez</a:t>
            </a:r>
            <a:r>
              <a:rPr lang="en-US" sz="2000" dirty="0">
                <a:latin typeface="Cambria" panose="02040503050406030204" pitchFamily="18" charset="0"/>
              </a:rPr>
              <a:t>, </a:t>
            </a:r>
            <a:r>
              <a:rPr lang="en-US" sz="2000" i="1" dirty="0">
                <a:latin typeface="Cambria" panose="02040503050406030204" pitchFamily="18" charset="0"/>
              </a:rPr>
              <a:t>An Organizers Tale: Speeches</a:t>
            </a:r>
            <a:r>
              <a:rPr lang="en-US" sz="2000" dirty="0">
                <a:latin typeface="Cambria" panose="02040503050406030204" pitchFamily="18" charset="0"/>
              </a:rPr>
              <a:t> (Penguin Classics, 2008</a:t>
            </a:r>
            <a:r>
              <a:rPr lang="en-US" sz="2000" dirty="0" smtClean="0">
                <a:latin typeface="Cambria" panose="02040503050406030204" pitchFamily="18" charset="0"/>
              </a:rPr>
              <a:t>)</a:t>
            </a:r>
          </a:p>
          <a:p>
            <a:r>
              <a:rPr lang="en-US" sz="2000" dirty="0">
                <a:latin typeface="Cambria" panose="02040503050406030204" pitchFamily="18" charset="0"/>
              </a:rPr>
              <a:t>Matthew Garcia, </a:t>
            </a:r>
            <a:r>
              <a:rPr lang="en-US" sz="2000" i="1" dirty="0">
                <a:latin typeface="Cambria" panose="02040503050406030204" pitchFamily="18" charset="0"/>
              </a:rPr>
              <a:t>From the Jaws of Victory: The Triumph and Tragedy of Cesar Chavez and the Farm Worker Movement </a:t>
            </a:r>
            <a:r>
              <a:rPr lang="en-US" sz="2000" dirty="0">
                <a:latin typeface="Cambria" panose="02040503050406030204" pitchFamily="18" charset="0"/>
              </a:rPr>
              <a:t>(University of California Press, 2014)</a:t>
            </a:r>
          </a:p>
          <a:p>
            <a:r>
              <a:rPr lang="en-US" sz="2000" dirty="0" smtClean="0">
                <a:latin typeface="Cambria" panose="02040503050406030204" pitchFamily="18" charset="0"/>
              </a:rPr>
              <a:t>Jacques </a:t>
            </a:r>
            <a:r>
              <a:rPr lang="en-US" sz="2000" dirty="0">
                <a:latin typeface="Cambria" panose="02040503050406030204" pitchFamily="18" charset="0"/>
              </a:rPr>
              <a:t>E. Levy, </a:t>
            </a:r>
            <a:r>
              <a:rPr lang="en-US" sz="2000" i="1" dirty="0">
                <a:latin typeface="Cambria" panose="02040503050406030204" pitchFamily="18" charset="0"/>
              </a:rPr>
              <a:t>Cesar Chavez: Autobiography of La Causa</a:t>
            </a:r>
            <a:r>
              <a:rPr lang="en-US" sz="2000" dirty="0">
                <a:latin typeface="Cambria" panose="02040503050406030204" pitchFamily="18" charset="0"/>
              </a:rPr>
              <a:t> (University of Minnesota Press, 2007)</a:t>
            </a:r>
          </a:p>
          <a:p>
            <a:r>
              <a:rPr lang="en-US" sz="2000" dirty="0" smtClean="0">
                <a:latin typeface="Cambria" panose="02040503050406030204" pitchFamily="18" charset="0"/>
              </a:rPr>
              <a:t>Peter </a:t>
            </a:r>
            <a:r>
              <a:rPr lang="en-US" sz="2000" dirty="0" err="1">
                <a:latin typeface="Cambria" panose="02040503050406030204" pitchFamily="18" charset="0"/>
              </a:rPr>
              <a:t>Matthiessen</a:t>
            </a:r>
            <a:r>
              <a:rPr lang="en-US" sz="2000" dirty="0">
                <a:latin typeface="Cambria" panose="02040503050406030204" pitchFamily="18" charset="0"/>
              </a:rPr>
              <a:t>, </a:t>
            </a:r>
            <a:r>
              <a:rPr lang="en-US" sz="2000" i="1" dirty="0">
                <a:latin typeface="Cambria" panose="02040503050406030204" pitchFamily="18" charset="0"/>
              </a:rPr>
              <a:t>Sal Si </a:t>
            </a:r>
            <a:r>
              <a:rPr lang="en-US" sz="2000" i="1" dirty="0" err="1">
                <a:latin typeface="Cambria" panose="02040503050406030204" pitchFamily="18" charset="0"/>
              </a:rPr>
              <a:t>Puedes</a:t>
            </a:r>
            <a:r>
              <a:rPr lang="en-US" sz="2000" i="1" dirty="0">
                <a:latin typeface="Cambria" panose="02040503050406030204" pitchFamily="18" charset="0"/>
              </a:rPr>
              <a:t> (Escape If You Can): Cesar Chavez and the New American Revolution</a:t>
            </a:r>
            <a:r>
              <a:rPr lang="en-US" sz="2000" dirty="0">
                <a:latin typeface="Cambria" panose="02040503050406030204" pitchFamily="18" charset="0"/>
              </a:rPr>
              <a:t> (University of California Press, 2014)</a:t>
            </a:r>
          </a:p>
          <a:p>
            <a:r>
              <a:rPr lang="en-US" sz="2000" dirty="0">
                <a:latin typeface="Cambria" panose="02040503050406030204" pitchFamily="18" charset="0"/>
              </a:rPr>
              <a:t>Miriam </a:t>
            </a:r>
            <a:r>
              <a:rPr lang="en-US" sz="2000" dirty="0" err="1">
                <a:latin typeface="Cambria" panose="02040503050406030204" pitchFamily="18" charset="0"/>
              </a:rPr>
              <a:t>Pawell</a:t>
            </a:r>
            <a:r>
              <a:rPr lang="en-US" sz="2000" dirty="0">
                <a:latin typeface="Cambria" panose="02040503050406030204" pitchFamily="18" charset="0"/>
              </a:rPr>
              <a:t>, </a:t>
            </a:r>
            <a:r>
              <a:rPr lang="en-US" sz="2000" i="1" dirty="0">
                <a:latin typeface="Cambria" panose="02040503050406030204" pitchFamily="18" charset="0"/>
              </a:rPr>
              <a:t>The Crusades of Cesar Chavez: A Biography </a:t>
            </a:r>
            <a:r>
              <a:rPr lang="en-US" sz="2000" dirty="0">
                <a:latin typeface="Cambria" panose="02040503050406030204" pitchFamily="18" charset="0"/>
              </a:rPr>
              <a:t>(Bloomsbury Publishing, 2014)</a:t>
            </a:r>
          </a:p>
          <a:p>
            <a:r>
              <a:rPr lang="en-US" sz="2000" dirty="0" smtClean="0">
                <a:latin typeface="Cambria" panose="02040503050406030204" pitchFamily="18" charset="0"/>
              </a:rPr>
              <a:t>Randy </a:t>
            </a:r>
            <a:r>
              <a:rPr lang="en-US" sz="2000" dirty="0">
                <a:latin typeface="Cambria" panose="02040503050406030204" pitchFamily="18" charset="0"/>
              </a:rPr>
              <a:t>Shaw, </a:t>
            </a:r>
            <a:r>
              <a:rPr lang="en-US" sz="2000" i="1" dirty="0">
                <a:latin typeface="Cambria" panose="02040503050406030204" pitchFamily="18" charset="0"/>
              </a:rPr>
              <a:t>Beyond the Fields: Cesar Chavez, the UFW, and the Struggle for Justice in the 21st Century </a:t>
            </a:r>
            <a:r>
              <a:rPr lang="en-US" sz="2000" dirty="0">
                <a:latin typeface="Cambria" panose="02040503050406030204" pitchFamily="18" charset="0"/>
              </a:rPr>
              <a:t>(University of California Press, 2010)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8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havezhuelga_0325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816709" cy="4324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30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Cambria" panose="02040503050406030204" pitchFamily="18" charset="0"/>
              </a:rPr>
              <a:t>Films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25000" lnSpcReduction="20000"/>
          </a:bodyPr>
          <a:lstStyle/>
          <a:p>
            <a:r>
              <a:rPr lang="en-US" sz="9600" i="1" dirty="0">
                <a:latin typeface="Cambria" panose="02040503050406030204" pitchFamily="18" charset="0"/>
              </a:rPr>
              <a:t>Chicano!  History of the Mexican-American Movement</a:t>
            </a:r>
            <a:r>
              <a:rPr lang="en-US" sz="9600" dirty="0">
                <a:latin typeface="Cambria" panose="02040503050406030204" pitchFamily="18" charset="0"/>
              </a:rPr>
              <a:t> (PBS; available at CSUSM Media Library)</a:t>
            </a:r>
          </a:p>
          <a:p>
            <a:pPr marL="0" indent="0">
              <a:buNone/>
            </a:pPr>
            <a:r>
              <a:rPr lang="en-US" sz="9600" dirty="0">
                <a:latin typeface="Cambria" panose="02040503050406030204" pitchFamily="18" charset="0"/>
              </a:rPr>
              <a:t> </a:t>
            </a:r>
          </a:p>
          <a:p>
            <a:r>
              <a:rPr lang="en-US" sz="9600" i="1" dirty="0">
                <a:latin typeface="Cambria" panose="02040503050406030204" pitchFamily="18" charset="0"/>
              </a:rPr>
              <a:t>Cesar’s Last Fast</a:t>
            </a:r>
            <a:r>
              <a:rPr lang="en-US" sz="9600" dirty="0">
                <a:latin typeface="Cambria" panose="02040503050406030204" pitchFamily="18" charset="0"/>
              </a:rPr>
              <a:t> (available at CSUSM Media Library</a:t>
            </a:r>
            <a:r>
              <a:rPr lang="en-US" sz="9600" dirty="0" smtClean="0">
                <a:latin typeface="Cambria" panose="02040503050406030204" pitchFamily="18" charset="0"/>
              </a:rPr>
              <a:t>)</a:t>
            </a:r>
          </a:p>
          <a:p>
            <a:endParaRPr lang="en-US" sz="9600" dirty="0">
              <a:latin typeface="Cambria" panose="02040503050406030204" pitchFamily="18" charset="0"/>
            </a:endParaRPr>
          </a:p>
          <a:p>
            <a:r>
              <a:rPr lang="en-US" sz="9600" i="1" dirty="0" smtClean="0">
                <a:latin typeface="Cambria" panose="02040503050406030204" pitchFamily="18" charset="0"/>
                <a:hlinkClick r:id="rId2"/>
              </a:rPr>
              <a:t>Fight </a:t>
            </a:r>
            <a:r>
              <a:rPr lang="en-US" sz="9600" i="1" dirty="0">
                <a:latin typeface="Cambria" panose="02040503050406030204" pitchFamily="18" charset="0"/>
                <a:hlinkClick r:id="rId2"/>
              </a:rPr>
              <a:t>in the Fields</a:t>
            </a:r>
            <a:r>
              <a:rPr lang="en-US" sz="9600" dirty="0">
                <a:latin typeface="Cambria" panose="02040503050406030204" pitchFamily="18" charset="0"/>
                <a:hlinkClick r:id="rId2"/>
              </a:rPr>
              <a:t> (British production)</a:t>
            </a:r>
            <a:endParaRPr lang="en-US" sz="96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9600" dirty="0">
                <a:latin typeface="Cambria" panose="02040503050406030204" pitchFamily="18" charset="0"/>
              </a:rPr>
              <a:t> </a:t>
            </a:r>
          </a:p>
          <a:p>
            <a:r>
              <a:rPr lang="en-US" sz="9600" i="1" dirty="0">
                <a:latin typeface="Cambria" panose="02040503050406030204" pitchFamily="18" charset="0"/>
                <a:hlinkClick r:id="rId3"/>
              </a:rPr>
              <a:t>The Fight in the Fields: Cesar Chavez and the Farmworkers’ Struggle </a:t>
            </a:r>
            <a:r>
              <a:rPr lang="en-US" sz="9600" dirty="0" smtClean="0">
                <a:latin typeface="Cambria" panose="02040503050406030204" pitchFamily="18" charset="0"/>
              </a:rPr>
              <a:t>(Paradigm Productions)</a:t>
            </a:r>
          </a:p>
          <a:p>
            <a:r>
              <a:rPr lang="en-US" sz="9600" i="1" dirty="0" smtClean="0">
                <a:latin typeface="Cambria" panose="02040503050406030204" pitchFamily="18" charset="0"/>
                <a:hlinkClick r:id="rId4"/>
              </a:rPr>
              <a:t>The </a:t>
            </a:r>
            <a:r>
              <a:rPr lang="en-US" sz="9600" i="1" dirty="0">
                <a:latin typeface="Cambria" panose="02040503050406030204" pitchFamily="18" charset="0"/>
                <a:hlinkClick r:id="rId4"/>
              </a:rPr>
              <a:t>Fight in the Fields </a:t>
            </a:r>
            <a:r>
              <a:rPr lang="en-US" sz="9600" dirty="0">
                <a:latin typeface="Cambria" panose="02040503050406030204" pitchFamily="18" charset="0"/>
                <a:hlinkClick r:id="rId4"/>
              </a:rPr>
              <a:t>Study Guide </a:t>
            </a:r>
            <a:r>
              <a:rPr lang="en-US" sz="9600" i="1" dirty="0">
                <a:latin typeface="Cambria" panose="02040503050406030204" pitchFamily="18" charset="0"/>
                <a:hlinkClick r:id="rId4"/>
              </a:rPr>
              <a:t> </a:t>
            </a:r>
            <a:endParaRPr lang="en-US" sz="9600" i="1" dirty="0" smtClean="0">
              <a:latin typeface="Cambria" panose="02040503050406030204" pitchFamily="18" charset="0"/>
            </a:endParaRPr>
          </a:p>
          <a:p>
            <a:endParaRPr lang="en-US" sz="9600" dirty="0">
              <a:latin typeface="Cambria" panose="02040503050406030204" pitchFamily="18" charset="0"/>
            </a:endParaRPr>
          </a:p>
          <a:p>
            <a:r>
              <a:rPr lang="en-US" sz="9600" i="1" dirty="0" smtClean="0">
                <a:latin typeface="Cambria" panose="02040503050406030204" pitchFamily="18" charset="0"/>
              </a:rPr>
              <a:t>Viva </a:t>
            </a:r>
            <a:r>
              <a:rPr lang="en-US" sz="9600" i="1" dirty="0">
                <a:latin typeface="Cambria" panose="02040503050406030204" pitchFamily="18" charset="0"/>
              </a:rPr>
              <a:t>La Causa</a:t>
            </a:r>
            <a:r>
              <a:rPr lang="en-US" sz="9600" dirty="0">
                <a:latin typeface="Cambria" panose="02040503050406030204" pitchFamily="18" charset="0"/>
              </a:rPr>
              <a:t> </a:t>
            </a:r>
            <a:r>
              <a:rPr lang="en-US" sz="9600" dirty="0" smtClean="0">
                <a:latin typeface="Cambria" panose="02040503050406030204" pitchFamily="18" charset="0"/>
              </a:rPr>
              <a:t>(Teaching </a:t>
            </a:r>
            <a:r>
              <a:rPr lang="en-US" sz="9600" dirty="0">
                <a:latin typeface="Cambria" panose="02040503050406030204" pitchFamily="18" charset="0"/>
              </a:rPr>
              <a:t>Tolerance; available at CSUSM Media Library</a:t>
            </a:r>
            <a:r>
              <a:rPr lang="en-US" sz="9600" dirty="0" smtClean="0">
                <a:latin typeface="Cambria" panose="02040503050406030204" pitchFamily="18" charset="0"/>
              </a:rPr>
              <a:t>)</a:t>
            </a:r>
          </a:p>
          <a:p>
            <a:r>
              <a:rPr lang="en-US" sz="9600" dirty="0" smtClean="0">
                <a:latin typeface="Cambria" panose="02040503050406030204" pitchFamily="18" charset="0"/>
                <a:hlinkClick r:id="rId5"/>
              </a:rPr>
              <a:t>Viva </a:t>
            </a:r>
            <a:r>
              <a:rPr lang="en-US" sz="9600" dirty="0">
                <a:latin typeface="Cambria" panose="02040503050406030204" pitchFamily="18" charset="0"/>
                <a:hlinkClick r:id="rId5"/>
              </a:rPr>
              <a:t>La Causa (Teachers Guide from Teaching Tolerance)</a:t>
            </a:r>
            <a:endParaRPr lang="en-US" sz="9600" dirty="0">
              <a:latin typeface="Cambria" panose="02040503050406030204" pitchFamily="18" charset="0"/>
            </a:endParaRPr>
          </a:p>
          <a:p>
            <a:pPr marL="514350" indent="-514350">
              <a:buFont typeface="+mj-lt"/>
              <a:buAutoNum type="arabicPeriod" startAt="5"/>
            </a:pPr>
            <a:endParaRPr lang="en-US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05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4667</TotalTime>
  <Words>831</Words>
  <Application>Microsoft Office PowerPoint</Application>
  <PresentationFormat>On-screen Show (4:3)</PresentationFormat>
  <Paragraphs>116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Select Books</vt:lpstr>
      <vt:lpstr>PowerPoint Presentation</vt:lpstr>
      <vt:lpstr>Films</vt:lpstr>
      <vt:lpstr>PowerPoint Presentation</vt:lpstr>
      <vt:lpstr>Ten Core Values of César Chávez</vt:lpstr>
      <vt:lpstr>Ten Core Values </vt:lpstr>
      <vt:lpstr>PowerPoint Presentation</vt:lpstr>
      <vt:lpstr>Symbols of La Causa</vt:lpstr>
      <vt:lpstr>PowerPoint Presentation</vt:lpstr>
      <vt:lpstr>César Chávez Murals</vt:lpstr>
      <vt:lpstr>Additional Resources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 Quinney</dc:creator>
  <cp:lastModifiedBy>kquinney</cp:lastModifiedBy>
  <cp:revision>74</cp:revision>
  <cp:lastPrinted>2017-01-31T20:18:25Z</cp:lastPrinted>
  <dcterms:created xsi:type="dcterms:W3CDTF">2016-12-06T21:35:29Z</dcterms:created>
  <dcterms:modified xsi:type="dcterms:W3CDTF">2017-02-03T00:40:54Z</dcterms:modified>
</cp:coreProperties>
</file>