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86" r:id="rId1"/>
  </p:sldMasterIdLst>
  <p:notesMasterIdLst>
    <p:notesMasterId r:id="rId59"/>
  </p:notesMasterIdLst>
  <p:sldIdLst>
    <p:sldId id="362" r:id="rId2"/>
    <p:sldId id="256" r:id="rId3"/>
    <p:sldId id="300" r:id="rId4"/>
    <p:sldId id="340" r:id="rId5"/>
    <p:sldId id="301" r:id="rId6"/>
    <p:sldId id="324" r:id="rId7"/>
    <p:sldId id="302" r:id="rId8"/>
    <p:sldId id="338" r:id="rId9"/>
    <p:sldId id="341" r:id="rId10"/>
    <p:sldId id="325" r:id="rId11"/>
    <p:sldId id="319" r:id="rId12"/>
    <p:sldId id="346" r:id="rId13"/>
    <p:sldId id="347" r:id="rId14"/>
    <p:sldId id="349" r:id="rId15"/>
    <p:sldId id="343" r:id="rId16"/>
    <p:sldId id="326" r:id="rId17"/>
    <p:sldId id="328" r:id="rId18"/>
    <p:sldId id="329" r:id="rId19"/>
    <p:sldId id="332" r:id="rId20"/>
    <p:sldId id="330" r:id="rId21"/>
    <p:sldId id="331" r:id="rId22"/>
    <p:sldId id="363" r:id="rId23"/>
    <p:sldId id="364" r:id="rId24"/>
    <p:sldId id="365" r:id="rId25"/>
    <p:sldId id="366" r:id="rId26"/>
    <p:sldId id="367" r:id="rId27"/>
    <p:sldId id="368" r:id="rId28"/>
    <p:sldId id="369" r:id="rId29"/>
    <p:sldId id="370" r:id="rId30"/>
    <p:sldId id="371" r:id="rId31"/>
    <p:sldId id="372" r:id="rId32"/>
    <p:sldId id="373" r:id="rId33"/>
    <p:sldId id="374" r:id="rId34"/>
    <p:sldId id="375" r:id="rId35"/>
    <p:sldId id="376" r:id="rId36"/>
    <p:sldId id="377" r:id="rId37"/>
    <p:sldId id="378" r:id="rId38"/>
    <p:sldId id="379" r:id="rId39"/>
    <p:sldId id="380" r:id="rId40"/>
    <p:sldId id="381" r:id="rId41"/>
    <p:sldId id="382" r:id="rId42"/>
    <p:sldId id="383" r:id="rId43"/>
    <p:sldId id="384" r:id="rId44"/>
    <p:sldId id="385" r:id="rId45"/>
    <p:sldId id="386" r:id="rId46"/>
    <p:sldId id="387" r:id="rId47"/>
    <p:sldId id="388" r:id="rId48"/>
    <p:sldId id="389" r:id="rId49"/>
    <p:sldId id="390" r:id="rId50"/>
    <p:sldId id="391" r:id="rId51"/>
    <p:sldId id="392" r:id="rId52"/>
    <p:sldId id="393" r:id="rId53"/>
    <p:sldId id="394" r:id="rId54"/>
    <p:sldId id="395" r:id="rId55"/>
    <p:sldId id="396" r:id="rId56"/>
    <p:sldId id="397" r:id="rId57"/>
    <p:sldId id="398" r:id="rId5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396"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9114"/>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E13BF2EB-EE1B-41F4-9F7E-7AB8CD9F59EE}" type="datetimeFigureOut">
              <a:rPr lang="en-US"/>
              <a:pPr>
                <a:defRPr/>
              </a:pPr>
              <a:t>11/7/2011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55170F0-9B44-4D74-AFDC-92936105D52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5332002-9984-4959-A95E-D37EA4D7152B}" type="slidenum">
              <a:rPr lang="en-US" smtClean="0"/>
              <a:pPr/>
              <a:t>2</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05E3D13-2FD9-43BB-962D-D38012200939}" type="slidenum">
              <a:rPr lang="en-US" smtClean="0"/>
              <a:pPr/>
              <a:t>11</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5222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C55ECA6B-F0A9-4C9E-8F28-35F5095D87EC}" type="slidenum">
              <a:rPr lang="en-US" sz="1200"/>
              <a:pPr algn="r"/>
              <a:t>12</a:t>
            </a:fld>
            <a:endParaRPr 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5325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21CBCE88-3BD4-47A6-AD62-4A6290B52E99}" type="slidenum">
              <a:rPr lang="en-US" sz="1200"/>
              <a:pPr algn="r"/>
              <a:t>13</a:t>
            </a:fld>
            <a:endParaRPr 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55300"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2E78C6D2-5978-4E4E-B223-6938E0B49253}" type="slidenum">
              <a:rPr lang="en-US" sz="1200"/>
              <a:pPr algn="r"/>
              <a:t>14</a:t>
            </a:fld>
            <a:endParaRPr 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8B77B77-E5C3-472E-99D6-C2264FB613F9}" type="slidenum">
              <a:rPr lang="en-US" smtClean="0"/>
              <a:pPr/>
              <a:t>15</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465D053-3BCE-490C-994B-4888A0565D41}" type="slidenum">
              <a:rPr lang="en-US" smtClean="0"/>
              <a:pPr/>
              <a:t>16</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D581446-AC71-4564-B753-BE33EFF6F71A}" type="slidenum">
              <a:rPr lang="en-US" smtClean="0"/>
              <a:pPr/>
              <a:t>17</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0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8BB608A-0F76-4006-8D5F-A0C9709AB4C3}" type="slidenum">
              <a:rPr lang="en-US" smtClean="0"/>
              <a:pPr/>
              <a:t>18</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1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D69809-C71C-4A2E-B41E-2D271D112307}" type="slidenum">
              <a:rPr lang="en-US" smtClean="0"/>
              <a:pPr/>
              <a:t>19</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2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3430BA9-BABD-4322-9086-347E04236E21}" type="slidenum">
              <a:rPr lang="en-US" smtClean="0"/>
              <a:pPr/>
              <a:t>20</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0EABA25-8187-418D-A3E0-86CCD0042A50}" type="slidenum">
              <a:rPr lang="en-US" smtClean="0"/>
              <a:pPr/>
              <a:t>3</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F457F71-7C65-4B9B-A5E8-DE04104B097E}" type="slidenum">
              <a:rPr lang="en-US" smtClean="0"/>
              <a:pPr/>
              <a:t>21</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CB10F6B-7948-4D2B-826E-60C9F89FA261}" type="slidenum">
              <a:rPr lang="en-US" smtClean="0"/>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408F9A1-6438-4613-A1BD-209CB28A1C62}" type="slidenum">
              <a:rPr lang="en-US" smtClean="0"/>
              <a:pPr/>
              <a:t>5</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6936F60-EB02-4A48-B4B9-4F7EE28E864B}" type="slidenum">
              <a:rPr lang="en-US" smtClean="0"/>
              <a:pPr/>
              <a:t>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452A9A-4E6F-4D87-8B3A-787DE9015F56}" type="slidenum">
              <a:rPr lang="en-US" smtClean="0"/>
              <a:pPr/>
              <a:t>7</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12CEF0-56BA-440F-A291-97F2F966B090}" type="slidenum">
              <a:rPr lang="en-US" smtClean="0"/>
              <a:pPr/>
              <a:t>8</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470D451-E281-4206-B5A3-91432663F88C}" type="slidenum">
              <a:rPr lang="en-US" smtClean="0"/>
              <a:pPr/>
              <a:t>9</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5753BE1-DE02-46E9-9B65-6B537DAF2DE2}" type="slidenum">
              <a:rPr lang="en-US" smtClean="0"/>
              <a:pPr/>
              <a:t>10</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pPr>
              <a:defRPr/>
            </a:pPr>
            <a:endParaRPr lang="en-US"/>
          </a:p>
        </p:txBody>
      </p:sp>
      <p:sp>
        <p:nvSpPr>
          <p:cNvPr id="2" name="Footer Placeholder 1"/>
          <p:cNvSpPr>
            <a:spLocks noGrp="1"/>
          </p:cNvSpPr>
          <p:nvPr>
            <p:ph type="ftr" sz="quarter" idx="11"/>
          </p:nvPr>
        </p:nvSpPr>
        <p:spPr/>
        <p:txBody>
          <a:bodyPr/>
          <a:lstStyle/>
          <a:p>
            <a:pPr>
              <a:defRPr/>
            </a:pPr>
            <a:endParaRPr lang="en-US"/>
          </a:p>
        </p:txBody>
      </p:sp>
      <p:sp>
        <p:nvSpPr>
          <p:cNvPr id="15" name="Slide Number Placeholder 14"/>
          <p:cNvSpPr>
            <a:spLocks noGrp="1"/>
          </p:cNvSpPr>
          <p:nvPr>
            <p:ph type="sldNum" sz="quarter" idx="12"/>
          </p:nvPr>
        </p:nvSpPr>
        <p:spPr>
          <a:xfrm>
            <a:off x="8229600" y="6473952"/>
            <a:ext cx="758952" cy="246888"/>
          </a:xfrm>
        </p:spPr>
        <p:txBody>
          <a:bodyPr/>
          <a:lstStyle/>
          <a:p>
            <a:pPr>
              <a:defRPr/>
            </a:pPr>
            <a:fld id="{5F679340-B528-4CF2-8D94-231E0E0EF916}"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531F790-ED0E-4589-AFC2-7C6AAFB3E916}"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2F52051-A17A-4EE9-BECC-ED456F17A584}"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a:xfrm>
            <a:off x="3581400" y="76200"/>
            <a:ext cx="2895600" cy="288925"/>
          </a:xfrm>
        </p:spPr>
        <p:txBody>
          <a:bodyPr/>
          <a:lstStyle/>
          <a:p>
            <a:pPr>
              <a:defRPr/>
            </a:pPr>
            <a:endParaRPr lang="en-US"/>
          </a:p>
        </p:txBody>
      </p:sp>
      <p:sp>
        <p:nvSpPr>
          <p:cNvPr id="16" name="Slide Number Placeholder 15"/>
          <p:cNvSpPr>
            <a:spLocks noGrp="1"/>
          </p:cNvSpPr>
          <p:nvPr>
            <p:ph type="sldNum" sz="quarter" idx="12"/>
          </p:nvPr>
        </p:nvSpPr>
        <p:spPr>
          <a:xfrm>
            <a:off x="8229600" y="6473952"/>
            <a:ext cx="758952" cy="246888"/>
          </a:xfrm>
        </p:spPr>
        <p:txBody>
          <a:bodyPr/>
          <a:lstStyle/>
          <a:p>
            <a:pPr>
              <a:defRPr/>
            </a:pPr>
            <a:fld id="{C931944C-FA34-4130-AEB4-6D58E71AA829}"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pPr>
              <a:defRPr/>
            </a:pPr>
            <a:endParaRPr lang="en-US"/>
          </a:p>
        </p:txBody>
      </p:sp>
      <p:sp>
        <p:nvSpPr>
          <p:cNvPr id="11" name="Footer Placeholder 10"/>
          <p:cNvSpPr>
            <a:spLocks noGrp="1"/>
          </p:cNvSpPr>
          <p:nvPr>
            <p:ph type="ftr" sz="quarter" idx="11"/>
          </p:nvPr>
        </p:nvSpPr>
        <p:spPr/>
        <p:txBody>
          <a:bodyPr/>
          <a:lstStyle/>
          <a:p>
            <a:pPr>
              <a:defRPr/>
            </a:pPr>
            <a:endParaRPr lang="en-US"/>
          </a:p>
        </p:txBody>
      </p:sp>
      <p:sp>
        <p:nvSpPr>
          <p:cNvPr id="16" name="Slide Number Placeholder 15"/>
          <p:cNvSpPr>
            <a:spLocks noGrp="1"/>
          </p:cNvSpPr>
          <p:nvPr>
            <p:ph type="sldNum" sz="quarter" idx="12"/>
          </p:nvPr>
        </p:nvSpPr>
        <p:spPr/>
        <p:txBody>
          <a:bodyPr/>
          <a:lstStyle/>
          <a:p>
            <a:pPr>
              <a:defRPr/>
            </a:pPr>
            <a:fld id="{F0A21C77-4230-448B-9201-95AF58BCC66C}" type="slidenum">
              <a:rPr lang="en-US" smtClean="0"/>
              <a:pPr>
                <a:defRPr/>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pPr>
              <a:defRPr/>
            </a:pPr>
            <a:endParaRPr lang="en-US"/>
          </a:p>
        </p:txBody>
      </p:sp>
      <p:sp>
        <p:nvSpPr>
          <p:cNvPr id="10" name="Footer Placeholder 9"/>
          <p:cNvSpPr>
            <a:spLocks noGrp="1"/>
          </p:cNvSpPr>
          <p:nvPr>
            <p:ph type="ftr" sz="quarter" idx="11"/>
          </p:nvPr>
        </p:nvSpPr>
        <p:spPr/>
        <p:txBody>
          <a:bodyPr/>
          <a:lstStyle/>
          <a:p>
            <a:pPr>
              <a:defRPr/>
            </a:pPr>
            <a:endParaRPr lang="en-US"/>
          </a:p>
        </p:txBody>
      </p:sp>
      <p:sp>
        <p:nvSpPr>
          <p:cNvPr id="31" name="Slide Number Placeholder 30"/>
          <p:cNvSpPr>
            <a:spLocks noGrp="1"/>
          </p:cNvSpPr>
          <p:nvPr>
            <p:ph type="sldNum" sz="quarter" idx="12"/>
          </p:nvPr>
        </p:nvSpPr>
        <p:spPr/>
        <p:txBody>
          <a:bodyPr/>
          <a:lstStyle/>
          <a:p>
            <a:pPr>
              <a:defRPr/>
            </a:pPr>
            <a:fld id="{5DA06C16-48B8-4D1D-B872-650EC69051F6}"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229600" y="6477000"/>
            <a:ext cx="762000" cy="246888"/>
          </a:xfrm>
        </p:spPr>
        <p:txBody>
          <a:bodyPr/>
          <a:lstStyle/>
          <a:p>
            <a:pPr>
              <a:defRPr/>
            </a:pPr>
            <a:fld id="{9AC8704E-3309-4918-B059-A2AE5B932931}" type="slidenum">
              <a:rPr lang="en-US" smtClean="0"/>
              <a:pPr>
                <a:defRPr/>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endParaRPr lang="en-US"/>
          </a:p>
        </p:txBody>
      </p:sp>
      <p:sp>
        <p:nvSpPr>
          <p:cNvPr id="21" name="Footer Placeholder 20"/>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36C97FD-A356-4296-B329-61BF0DDC7832}"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24" name="Footer Placeholder 23"/>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4C101EA-C74F-42E8-A992-F05D91CA4151}"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pPr>
              <a:defRPr/>
            </a:pPr>
            <a:endParaRPr lang="en-US"/>
          </a:p>
        </p:txBody>
      </p:sp>
      <p:sp>
        <p:nvSpPr>
          <p:cNvPr id="29" name="Footer Placeholder 28"/>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E234C3B-21C6-402B-80F4-00C80E3F2CCF}"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31" name="Slide Number Placeholder 30"/>
          <p:cNvSpPr>
            <a:spLocks noGrp="1"/>
          </p:cNvSpPr>
          <p:nvPr>
            <p:ph type="sldNum" sz="quarter" idx="12"/>
          </p:nvPr>
        </p:nvSpPr>
        <p:spPr/>
        <p:txBody>
          <a:bodyPr/>
          <a:lstStyle/>
          <a:p>
            <a:pPr>
              <a:defRPr/>
            </a:pPr>
            <a:fld id="{BC67BD81-2852-43C1-B9A5-09B9BD7105E8}" type="slidenum">
              <a:rPr lang="en-US" smtClean="0"/>
              <a:pPr>
                <a:defRPr/>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fld id="{96147379-C8A1-4691-8DEE-2F2E8E97FC5C}" type="slidenum">
              <a:rPr lang="en-US" smtClean="0"/>
              <a:pPr>
                <a:defRPr/>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2762250"/>
          </a:xfrm>
        </p:spPr>
        <p:txBody>
          <a:bodyPr/>
          <a:lstStyle/>
          <a:p>
            <a:r>
              <a:rPr lang="en-US" dirty="0" smtClean="0"/>
              <a:t>Things to Know Before Applying to Graduate School in Psychology</a:t>
            </a:r>
            <a:endParaRPr lang="en-US" dirty="0"/>
          </a:p>
        </p:txBody>
      </p:sp>
      <p:sp>
        <p:nvSpPr>
          <p:cNvPr id="3" name="Subtitle 2"/>
          <p:cNvSpPr>
            <a:spLocks noGrp="1"/>
          </p:cNvSpPr>
          <p:nvPr>
            <p:ph type="subTitle" idx="1"/>
          </p:nvPr>
        </p:nvSpPr>
        <p:spPr/>
        <p:txBody>
          <a:bodyPr>
            <a:normAutofit/>
          </a:bodyPr>
          <a:lstStyle/>
          <a:p>
            <a:r>
              <a:rPr lang="en-US" dirty="0" smtClean="0"/>
              <a:t>Courtesy of Dr. Greg </a:t>
            </a:r>
            <a:r>
              <a:rPr lang="en-US" dirty="0" err="1" smtClean="0"/>
              <a:t>Neimeyer</a:t>
            </a:r>
            <a:endParaRPr lang="en-US" dirty="0" smtClean="0"/>
          </a:p>
          <a:p>
            <a:r>
              <a:rPr lang="en-US" dirty="0" smtClean="0"/>
              <a:t>University </a:t>
            </a:r>
            <a:r>
              <a:rPr lang="en-US" smtClean="0"/>
              <a:t>of Florida</a:t>
            </a:r>
            <a:r>
              <a:rPr lang="en-US" smtClean="0"/>
              <a: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228600" y="228600"/>
            <a:ext cx="7772400" cy="1143000"/>
          </a:xfrm>
        </p:spPr>
        <p:txBody>
          <a:bodyPr/>
          <a:lstStyle/>
          <a:p>
            <a:pPr>
              <a:defRPr/>
            </a:pPr>
            <a:r>
              <a:rPr lang="en-US" sz="4000" smtClean="0"/>
              <a:t> Vail Model (1973)</a:t>
            </a:r>
          </a:p>
        </p:txBody>
      </p:sp>
      <p:sp>
        <p:nvSpPr>
          <p:cNvPr id="99331" name="Rectangle 3"/>
          <p:cNvSpPr>
            <a:spLocks noGrp="1" noChangeArrowheads="1"/>
          </p:cNvSpPr>
          <p:nvPr>
            <p:ph idx="1"/>
          </p:nvPr>
        </p:nvSpPr>
        <p:spPr>
          <a:xfrm>
            <a:off x="304800" y="1676400"/>
            <a:ext cx="8534400" cy="4114800"/>
          </a:xfrm>
        </p:spPr>
        <p:txBody>
          <a:bodyPr>
            <a:normAutofit lnSpcReduction="10000"/>
          </a:bodyPr>
          <a:lstStyle/>
          <a:p>
            <a:pPr>
              <a:defRPr/>
            </a:pPr>
            <a:r>
              <a:rPr lang="en-US" sz="2600" dirty="0" smtClean="0"/>
              <a:t>psychological knowledge warrants professional training, as in medicine, dentistry and law</a:t>
            </a:r>
          </a:p>
          <a:p>
            <a:pPr>
              <a:defRPr/>
            </a:pPr>
            <a:r>
              <a:rPr lang="en-US" sz="2600" dirty="0" smtClean="0"/>
              <a:t>offers </a:t>
            </a:r>
            <a:r>
              <a:rPr lang="en-US" sz="2600" dirty="0" err="1" smtClean="0"/>
              <a:t>Psy.D.s</a:t>
            </a:r>
            <a:r>
              <a:rPr lang="en-US" sz="2600" dirty="0" smtClean="0"/>
              <a:t> (designed to complement the Ph.D.)</a:t>
            </a:r>
          </a:p>
          <a:p>
            <a:pPr>
              <a:defRPr/>
            </a:pPr>
            <a:r>
              <a:rPr lang="en-US" sz="2600" dirty="0" smtClean="0"/>
              <a:t> “Scholar/Professional” model (consumers of research rather than producers of research)</a:t>
            </a:r>
          </a:p>
          <a:p>
            <a:pPr>
              <a:defRPr/>
            </a:pPr>
            <a:r>
              <a:rPr lang="en-US" sz="2600" dirty="0" smtClean="0"/>
              <a:t>housed in different contexts- university psychology departments, associated schools of psychology, or freestanding schools of psychology (e.g. CSPP)</a:t>
            </a:r>
          </a:p>
          <a:p>
            <a:pPr>
              <a:defRPr/>
            </a:pPr>
            <a:r>
              <a:rPr lang="en-US" sz="2600" dirty="0" smtClean="0"/>
              <a:t>can be APA-approved</a:t>
            </a:r>
          </a:p>
          <a:p>
            <a:pPr>
              <a:defRPr/>
            </a:pPr>
            <a:r>
              <a:rPr lang="en-US" sz="2600" dirty="0" smtClean="0"/>
              <a:t>is license-eligible</a:t>
            </a:r>
          </a:p>
          <a:p>
            <a:pPr>
              <a:defRPr/>
            </a:pPr>
            <a:endParaRPr lang="en-US" sz="26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93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93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93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93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933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93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228600" y="304800"/>
            <a:ext cx="7772400" cy="1143000"/>
          </a:xfrm>
        </p:spPr>
        <p:txBody>
          <a:bodyPr>
            <a:normAutofit fontScale="90000"/>
          </a:bodyPr>
          <a:lstStyle/>
          <a:p>
            <a:pPr>
              <a:defRPr/>
            </a:pPr>
            <a:r>
              <a:rPr lang="en-US" smtClean="0"/>
              <a:t>#4. Clinical and Counseling Psychology: Similarities</a:t>
            </a:r>
          </a:p>
        </p:txBody>
      </p:sp>
      <p:sp>
        <p:nvSpPr>
          <p:cNvPr id="93187" name="Rectangle 3"/>
          <p:cNvSpPr>
            <a:spLocks noGrp="1" noChangeArrowheads="1"/>
          </p:cNvSpPr>
          <p:nvPr>
            <p:ph idx="1"/>
          </p:nvPr>
        </p:nvSpPr>
        <p:spPr>
          <a:xfrm>
            <a:off x="685800" y="1752600"/>
            <a:ext cx="7772400" cy="4114800"/>
          </a:xfrm>
        </p:spPr>
        <p:txBody>
          <a:bodyPr>
            <a:normAutofit fontScale="92500" lnSpcReduction="20000"/>
          </a:bodyPr>
          <a:lstStyle/>
          <a:p>
            <a:pPr>
              <a:defRPr/>
            </a:pPr>
            <a:r>
              <a:rPr lang="en-US" sz="2800" dirty="0" smtClean="0"/>
              <a:t>Acceptance rates similar (about 8%)</a:t>
            </a:r>
          </a:p>
          <a:p>
            <a:pPr>
              <a:defRPr/>
            </a:pPr>
            <a:r>
              <a:rPr lang="en-US" sz="2800" dirty="0" smtClean="0"/>
              <a:t>Average GPA identical 3.5</a:t>
            </a:r>
          </a:p>
          <a:p>
            <a:pPr>
              <a:defRPr/>
            </a:pPr>
            <a:r>
              <a:rPr lang="en-US" sz="2800" dirty="0" smtClean="0"/>
              <a:t>GREs: Very similar (just over 1200 on average)</a:t>
            </a:r>
          </a:p>
          <a:p>
            <a:pPr>
              <a:defRPr/>
            </a:pPr>
            <a:r>
              <a:rPr lang="en-US" sz="2800" dirty="0" smtClean="0"/>
              <a:t>Similar salaries</a:t>
            </a:r>
          </a:p>
          <a:p>
            <a:pPr>
              <a:defRPr/>
            </a:pPr>
            <a:r>
              <a:rPr lang="en-US" sz="2800" dirty="0" smtClean="0"/>
              <a:t>Same license</a:t>
            </a:r>
          </a:p>
          <a:p>
            <a:pPr>
              <a:defRPr/>
            </a:pPr>
            <a:r>
              <a:rPr lang="en-US" sz="2800" dirty="0" smtClean="0"/>
              <a:t>Similar Training and </a:t>
            </a:r>
            <a:br>
              <a:rPr lang="en-US" sz="2800" dirty="0" smtClean="0"/>
            </a:br>
            <a:r>
              <a:rPr lang="en-US" sz="2800" dirty="0" smtClean="0"/>
              <a:t>Common Curriculum</a:t>
            </a:r>
          </a:p>
          <a:p>
            <a:pPr>
              <a:defRPr/>
            </a:pPr>
            <a:r>
              <a:rPr lang="en-US" sz="2800" dirty="0" smtClean="0"/>
              <a:t>Similar Workplaces</a:t>
            </a:r>
          </a:p>
          <a:p>
            <a:pPr>
              <a:buFont typeface="Monotype Sorts" pitchFamily="2" charset="2"/>
              <a:buNone/>
              <a:defRPr/>
            </a:pPr>
            <a:r>
              <a:rPr lang="en-US" sz="2800" dirty="0" smtClean="0"/>
              <a:t>	</a:t>
            </a:r>
            <a:r>
              <a:rPr lang="en-US" sz="2400" dirty="0" smtClean="0"/>
              <a:t/>
            </a:r>
            <a:br>
              <a:rPr lang="en-US" sz="2400" dirty="0" smtClean="0"/>
            </a:br>
            <a:endParaRPr lang="en-US" sz="2400" dirty="0" smtClean="0"/>
          </a:p>
        </p:txBody>
      </p:sp>
      <p:pic>
        <p:nvPicPr>
          <p:cNvPr id="19460" name="Picture 4" descr="MCj02962170000[1]"/>
          <p:cNvPicPr>
            <a:picLocks noChangeAspect="1" noChangeArrowheads="1"/>
          </p:cNvPicPr>
          <p:nvPr/>
        </p:nvPicPr>
        <p:blipFill>
          <a:blip r:embed="rId3" cstate="print"/>
          <a:srcRect/>
          <a:stretch>
            <a:fillRect/>
          </a:stretch>
        </p:blipFill>
        <p:spPr bwMode="auto">
          <a:xfrm>
            <a:off x="5943600" y="4495800"/>
            <a:ext cx="2895600" cy="200025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31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31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31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318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318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318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318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0" y="533400"/>
            <a:ext cx="8229600" cy="1143000"/>
          </a:xfrm>
          <a:noFill/>
        </p:spPr>
        <p:txBody>
          <a:bodyPr lIns="0" rIns="0" bIns="0"/>
          <a:lstStyle/>
          <a:p>
            <a:pPr eaLnBrk="1" hangingPunct="1"/>
            <a:r>
              <a:rPr lang="en-US" sz="3500" smtClean="0">
                <a:effectLst/>
              </a:rPr>
              <a:t>Clinical and Counseling Psychology: </a:t>
            </a:r>
            <a:r>
              <a:rPr lang="en-US" sz="3500" i="1" smtClean="0">
                <a:effectLst/>
              </a:rPr>
              <a:t>Differences</a:t>
            </a:r>
          </a:p>
        </p:txBody>
      </p:sp>
      <p:sp>
        <p:nvSpPr>
          <p:cNvPr id="79875" name="Rectangle 3"/>
          <p:cNvSpPr>
            <a:spLocks noGrp="1" noChangeArrowheads="1"/>
          </p:cNvSpPr>
          <p:nvPr>
            <p:ph idx="4294967295"/>
          </p:nvPr>
        </p:nvSpPr>
        <p:spPr>
          <a:xfrm>
            <a:off x="685800" y="2209800"/>
            <a:ext cx="8458200" cy="4389438"/>
          </a:xfrm>
          <a:noFill/>
        </p:spPr>
        <p:txBody>
          <a:bodyPr>
            <a:normAutofit/>
          </a:bodyPr>
          <a:lstStyle/>
          <a:p>
            <a:pPr marL="273050" indent="-273050" eaLnBrk="1" hangingPunct="1"/>
            <a:r>
              <a:rPr lang="en-US" sz="3000" b="1" dirty="0" smtClean="0">
                <a:effectLst/>
              </a:rPr>
              <a:t>Size</a:t>
            </a:r>
            <a:r>
              <a:rPr lang="en-US" sz="3000" dirty="0" smtClean="0">
                <a:effectLst/>
              </a:rPr>
              <a:t/>
            </a:r>
            <a:br>
              <a:rPr lang="en-US" sz="3000" dirty="0" smtClean="0">
                <a:effectLst/>
              </a:rPr>
            </a:br>
            <a:r>
              <a:rPr lang="en-US" sz="3000" dirty="0" smtClean="0">
                <a:effectLst/>
              </a:rPr>
              <a:t>-</a:t>
            </a:r>
            <a:r>
              <a:rPr lang="en-US" sz="2800" dirty="0" smtClean="0">
                <a:effectLst/>
              </a:rPr>
              <a:t>over 220 APA-approved clinical programs</a:t>
            </a:r>
            <a:br>
              <a:rPr lang="en-US" sz="2800" dirty="0" smtClean="0">
                <a:effectLst/>
              </a:rPr>
            </a:br>
            <a:r>
              <a:rPr lang="en-US" sz="2800" dirty="0" smtClean="0">
                <a:effectLst/>
              </a:rPr>
              <a:t>-approximately 75 APA-approved counseling programs</a:t>
            </a:r>
          </a:p>
          <a:p>
            <a:pPr marL="273050" indent="-273050" eaLnBrk="1" hangingPunct="1"/>
            <a:r>
              <a:rPr lang="en-US" sz="2800" dirty="0" smtClean="0">
                <a:effectLst/>
              </a:rPr>
              <a:t>clinical graduates about 2,000 doctorates/year;</a:t>
            </a:r>
            <a:br>
              <a:rPr lang="en-US" sz="2800" dirty="0" smtClean="0">
                <a:effectLst/>
              </a:rPr>
            </a:br>
            <a:r>
              <a:rPr lang="en-US" sz="2800" dirty="0" smtClean="0">
                <a:effectLst/>
              </a:rPr>
              <a:t>counseling graduates about 600 </a:t>
            </a:r>
            <a:br>
              <a:rPr lang="en-US" sz="2800" dirty="0" smtClean="0">
                <a:effectLst/>
              </a:rPr>
            </a:br>
            <a:r>
              <a:rPr lang="en-US" sz="2800" dirty="0" smtClean="0">
                <a:effectLst/>
              </a:rPr>
              <a:t>doctorates/year</a:t>
            </a:r>
          </a:p>
          <a:p>
            <a:pPr marL="273050" indent="-273050" eaLnBrk="1" hangingPunct="1"/>
            <a:r>
              <a:rPr lang="en-US" sz="2800" dirty="0" smtClean="0">
                <a:effectLst/>
              </a:rPr>
              <a:t>Both are vibrant, growing fields</a:t>
            </a:r>
            <a:r>
              <a:rPr lang="en-US" sz="3300" dirty="0" smtClean="0">
                <a:effectLst/>
              </a:rPr>
              <a:t/>
            </a:r>
            <a:br>
              <a:rPr lang="en-US" sz="3300" dirty="0" smtClean="0">
                <a:effectLst/>
              </a:rPr>
            </a:br>
            <a:endParaRPr lang="en-US" sz="3300" dirty="0" smtClean="0">
              <a:effectLst/>
            </a:endParaRPr>
          </a:p>
        </p:txBody>
      </p:sp>
      <p:pic>
        <p:nvPicPr>
          <p:cNvPr id="20484" name="Picture 4" descr="MCBD07126_0000[1]"/>
          <p:cNvPicPr>
            <a:picLocks noChangeAspect="1" noChangeArrowheads="1"/>
          </p:cNvPicPr>
          <p:nvPr/>
        </p:nvPicPr>
        <p:blipFill>
          <a:blip r:embed="rId3" cstate="print"/>
          <a:srcRect/>
          <a:stretch>
            <a:fillRect/>
          </a:stretch>
        </p:blipFill>
        <p:spPr bwMode="auto">
          <a:xfrm>
            <a:off x="6705600" y="4800600"/>
            <a:ext cx="1879600" cy="1674813"/>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8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8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0" y="457200"/>
            <a:ext cx="8229600" cy="1143000"/>
          </a:xfrm>
          <a:noFill/>
        </p:spPr>
        <p:txBody>
          <a:bodyPr lIns="0" rIns="0" bIns="0"/>
          <a:lstStyle/>
          <a:p>
            <a:pPr eaLnBrk="1" hangingPunct="1"/>
            <a:r>
              <a:rPr lang="en-US" sz="3500" smtClean="0">
                <a:effectLst/>
              </a:rPr>
              <a:t>Clinical and Counseling Psychology: </a:t>
            </a:r>
            <a:r>
              <a:rPr lang="en-US" sz="3500" i="1" smtClean="0">
                <a:effectLst/>
              </a:rPr>
              <a:t>Differences</a:t>
            </a:r>
          </a:p>
        </p:txBody>
      </p:sp>
      <p:sp>
        <p:nvSpPr>
          <p:cNvPr id="81923" name="Rectangle 3"/>
          <p:cNvSpPr>
            <a:spLocks noGrp="1" noChangeArrowheads="1"/>
          </p:cNvSpPr>
          <p:nvPr>
            <p:ph idx="4294967295"/>
          </p:nvPr>
        </p:nvSpPr>
        <p:spPr>
          <a:xfrm>
            <a:off x="0" y="1828800"/>
            <a:ext cx="8458200" cy="4267200"/>
          </a:xfrm>
        </p:spPr>
        <p:txBody>
          <a:bodyPr>
            <a:normAutofit lnSpcReduction="10000"/>
          </a:bodyPr>
          <a:lstStyle/>
          <a:p>
            <a:pPr marL="273050" indent="-273050" eaLnBrk="1" hangingPunct="1">
              <a:lnSpc>
                <a:spcPct val="70000"/>
              </a:lnSpc>
            </a:pPr>
            <a:r>
              <a:rPr lang="en-US" sz="2800" b="1" dirty="0" smtClean="0">
                <a:effectLst/>
              </a:rPr>
              <a:t>Training Models (Ph.D. vs. </a:t>
            </a:r>
            <a:r>
              <a:rPr lang="en-US" sz="2800" b="1" dirty="0" err="1" smtClean="0">
                <a:effectLst/>
              </a:rPr>
              <a:t>Psy</a:t>
            </a:r>
            <a:r>
              <a:rPr lang="en-US" sz="2800" b="1" dirty="0" smtClean="0">
                <a:effectLst/>
              </a:rPr>
              <a:t> D.)</a:t>
            </a:r>
            <a:r>
              <a:rPr lang="en-US" sz="2600" b="1" dirty="0" smtClean="0">
                <a:effectLst/>
              </a:rPr>
              <a:t/>
            </a:r>
            <a:br>
              <a:rPr lang="en-US" sz="2600" b="1" dirty="0" smtClean="0">
                <a:effectLst/>
              </a:rPr>
            </a:br>
            <a:r>
              <a:rPr lang="en-US" sz="2600" b="1" dirty="0" smtClean="0">
                <a:effectLst/>
              </a:rPr>
              <a:t/>
            </a:r>
            <a:br>
              <a:rPr lang="en-US" sz="2600" b="1" dirty="0" smtClean="0">
                <a:effectLst/>
              </a:rPr>
            </a:br>
            <a:r>
              <a:rPr lang="en-US" sz="2400" dirty="0" smtClean="0">
                <a:effectLst/>
              </a:rPr>
              <a:t>Clinical has a much broader range of training models, ranging from almost exclusively clinical science programs through almost exclusively practitioner programs (</a:t>
            </a:r>
            <a:r>
              <a:rPr lang="en-US" sz="2400" dirty="0" err="1" smtClean="0">
                <a:effectLst/>
              </a:rPr>
              <a:t>Psy.D</a:t>
            </a:r>
            <a:r>
              <a:rPr lang="en-US" sz="2400" dirty="0" smtClean="0">
                <a:effectLst/>
              </a:rPr>
              <a:t>.)</a:t>
            </a:r>
            <a:r>
              <a:rPr lang="en-US" sz="2600" dirty="0" smtClean="0">
                <a:effectLst/>
              </a:rPr>
              <a:t/>
            </a:r>
            <a:br>
              <a:rPr lang="en-US" sz="2600" dirty="0" smtClean="0">
                <a:effectLst/>
              </a:rPr>
            </a:br>
            <a:endParaRPr lang="en-US" sz="2600" dirty="0" smtClean="0">
              <a:effectLst/>
            </a:endParaRPr>
          </a:p>
          <a:p>
            <a:pPr marL="273050" indent="-273050" eaLnBrk="1" hangingPunct="1">
              <a:lnSpc>
                <a:spcPct val="70000"/>
              </a:lnSpc>
            </a:pPr>
            <a:r>
              <a:rPr lang="en-US" sz="2400" dirty="0" smtClean="0">
                <a:effectLst/>
              </a:rPr>
              <a:t>Clinical Science: over 40 programs are members of the Academy  of Clinical Science</a:t>
            </a:r>
            <a:br>
              <a:rPr lang="en-US" sz="2400" dirty="0" smtClean="0">
                <a:effectLst/>
              </a:rPr>
            </a:br>
            <a:endParaRPr lang="en-US" sz="2400" dirty="0" smtClean="0">
              <a:effectLst/>
            </a:endParaRPr>
          </a:p>
          <a:p>
            <a:pPr marL="273050" indent="-273050" eaLnBrk="1" hangingPunct="1">
              <a:lnSpc>
                <a:spcPct val="70000"/>
              </a:lnSpc>
            </a:pPr>
            <a:r>
              <a:rPr lang="en-US" sz="2400" dirty="0" smtClean="0">
                <a:effectLst/>
              </a:rPr>
              <a:t>-Regarding practice, virtually ALL </a:t>
            </a:r>
            <a:r>
              <a:rPr lang="en-US" sz="2400" dirty="0" err="1" smtClean="0">
                <a:effectLst/>
              </a:rPr>
              <a:t>Psy.D</a:t>
            </a:r>
            <a:r>
              <a:rPr lang="en-US" sz="2400" dirty="0" smtClean="0">
                <a:effectLst/>
              </a:rPr>
              <a:t>. programs are </a:t>
            </a:r>
            <a:br>
              <a:rPr lang="en-US" sz="2400" dirty="0" smtClean="0">
                <a:effectLst/>
              </a:rPr>
            </a:br>
            <a:r>
              <a:rPr lang="en-US" sz="2400" dirty="0" smtClean="0">
                <a:effectLst/>
              </a:rPr>
              <a:t>in clinical psychology, not in counseling psychology  </a:t>
            </a:r>
            <a:br>
              <a:rPr lang="en-US" sz="2400" dirty="0" smtClean="0">
                <a:effectLst/>
              </a:rPr>
            </a:br>
            <a:r>
              <a:rPr lang="en-US" sz="2400" dirty="0" smtClean="0">
                <a:effectLst/>
              </a:rPr>
              <a:t>-Vail model programs tend to enroll many more </a:t>
            </a:r>
            <a:br>
              <a:rPr lang="en-US" sz="2400" dirty="0" smtClean="0">
                <a:effectLst/>
              </a:rPr>
            </a:br>
            <a:r>
              <a:rPr lang="en-US" sz="2400" dirty="0" smtClean="0">
                <a:effectLst/>
              </a:rPr>
              <a:t>students than Ph.D. programs</a:t>
            </a:r>
            <a:br>
              <a:rPr lang="en-US" sz="2400" dirty="0" smtClean="0">
                <a:effectLst/>
              </a:rPr>
            </a:br>
            <a:endParaRPr lang="en-US" sz="2400" dirty="0" smtClean="0">
              <a:effectLst/>
            </a:endParaRPr>
          </a:p>
          <a:p>
            <a:pPr marL="273050" indent="-273050" eaLnBrk="1" hangingPunct="1">
              <a:lnSpc>
                <a:spcPct val="70000"/>
              </a:lnSpc>
            </a:pPr>
            <a:r>
              <a:rPr lang="en-US" sz="2400" dirty="0" smtClean="0">
                <a:effectLst/>
              </a:rPr>
              <a:t>Virtually all counseling psychology programs are </a:t>
            </a:r>
            <a:br>
              <a:rPr lang="en-US" sz="2400" dirty="0" smtClean="0">
                <a:effectLst/>
              </a:rPr>
            </a:br>
            <a:r>
              <a:rPr lang="en-US" sz="2400" dirty="0" smtClean="0">
                <a:effectLst/>
              </a:rPr>
              <a:t>“scientist-practitioner” programs</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0" y="0"/>
            <a:ext cx="8229600" cy="1143000"/>
          </a:xfrm>
          <a:noFill/>
        </p:spPr>
        <p:txBody>
          <a:bodyPr lIns="0" rIns="0" bIns="0"/>
          <a:lstStyle/>
          <a:p>
            <a:pPr eaLnBrk="1" hangingPunct="1"/>
            <a:r>
              <a:rPr lang="en-US" sz="3500" smtClean="0">
                <a:effectLst/>
              </a:rPr>
              <a:t>Clinical and Counseling Psychology</a:t>
            </a:r>
          </a:p>
        </p:txBody>
      </p:sp>
      <p:sp>
        <p:nvSpPr>
          <p:cNvPr id="83971" name="Rectangle 3"/>
          <p:cNvSpPr>
            <a:spLocks noGrp="1" noChangeArrowheads="1"/>
          </p:cNvSpPr>
          <p:nvPr>
            <p:ph idx="4294967295"/>
          </p:nvPr>
        </p:nvSpPr>
        <p:spPr>
          <a:xfrm>
            <a:off x="228600" y="1828800"/>
            <a:ext cx="8915400" cy="4114800"/>
          </a:xfrm>
          <a:noFill/>
        </p:spPr>
        <p:txBody>
          <a:bodyPr>
            <a:normAutofit/>
          </a:bodyPr>
          <a:lstStyle/>
          <a:p>
            <a:pPr marL="273050" indent="-273050" eaLnBrk="1" hangingPunct="1">
              <a:lnSpc>
                <a:spcPct val="90000"/>
              </a:lnSpc>
            </a:pPr>
            <a:r>
              <a:rPr lang="en-US" sz="2400" b="1" dirty="0" smtClean="0">
                <a:effectLst/>
              </a:rPr>
              <a:t>Theoretical Differences</a:t>
            </a:r>
          </a:p>
          <a:p>
            <a:pPr marL="273050" indent="-273050" eaLnBrk="1" hangingPunct="1">
              <a:lnSpc>
                <a:spcPct val="90000"/>
              </a:lnSpc>
            </a:pPr>
            <a:r>
              <a:rPr lang="en-US" sz="2400" dirty="0" smtClean="0">
                <a:effectLst/>
              </a:rPr>
              <a:t>Clinical is more oriented towards the medical model, </a:t>
            </a:r>
            <a:br>
              <a:rPr lang="en-US" sz="2400" dirty="0" smtClean="0">
                <a:effectLst/>
              </a:rPr>
            </a:br>
            <a:r>
              <a:rPr lang="en-US" sz="2400" dirty="0" smtClean="0">
                <a:effectLst/>
              </a:rPr>
              <a:t>diagnosis, disease, disorder, and dysfunction, and treatment, recovery, rehabilitation and psychopathology- </a:t>
            </a:r>
          </a:p>
          <a:p>
            <a:pPr marL="273050" indent="-273050" eaLnBrk="1" hangingPunct="1">
              <a:lnSpc>
                <a:spcPct val="90000"/>
              </a:lnSpc>
            </a:pPr>
            <a:endParaRPr lang="en-US" sz="2400" dirty="0" smtClean="0">
              <a:effectLst/>
            </a:endParaRPr>
          </a:p>
          <a:p>
            <a:pPr marL="273050" indent="-273050" eaLnBrk="1" hangingPunct="1">
              <a:lnSpc>
                <a:spcPct val="90000"/>
              </a:lnSpc>
            </a:pPr>
            <a:r>
              <a:rPr lang="en-US" sz="2400" dirty="0" smtClean="0">
                <a:effectLst/>
              </a:rPr>
              <a:t>Counseling is more humanistic and pluralist, </a:t>
            </a:r>
            <a:br>
              <a:rPr lang="en-US" sz="2400" dirty="0" smtClean="0">
                <a:effectLst/>
              </a:rPr>
            </a:br>
            <a:r>
              <a:rPr lang="en-US" sz="2400" dirty="0" smtClean="0">
                <a:effectLst/>
              </a:rPr>
              <a:t>and oriented towards growth, development, </a:t>
            </a:r>
            <a:br>
              <a:rPr lang="en-US" sz="2400" dirty="0" smtClean="0">
                <a:effectLst/>
              </a:rPr>
            </a:br>
            <a:r>
              <a:rPr lang="en-US" sz="2400" dirty="0" smtClean="0">
                <a:effectLst/>
              </a:rPr>
              <a:t>adjustment, function and strengths</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9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39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39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pPr>
              <a:defRPr/>
            </a:pPr>
            <a:r>
              <a:rPr lang="en-US" smtClean="0"/>
              <a:t>Clinical vs. Counseling Quiz</a:t>
            </a:r>
          </a:p>
        </p:txBody>
      </p:sp>
      <p:sp>
        <p:nvSpPr>
          <p:cNvPr id="119811" name="Rectangle 3"/>
          <p:cNvSpPr>
            <a:spLocks noGrp="1" noChangeArrowheads="1"/>
          </p:cNvSpPr>
          <p:nvPr>
            <p:ph idx="1"/>
          </p:nvPr>
        </p:nvSpPr>
        <p:spPr>
          <a:xfrm>
            <a:off x="685800" y="1981200"/>
            <a:ext cx="7772400" cy="4495800"/>
          </a:xfrm>
        </p:spPr>
        <p:txBody>
          <a:bodyPr/>
          <a:lstStyle/>
          <a:p>
            <a:pPr>
              <a:lnSpc>
                <a:spcPct val="80000"/>
              </a:lnSpc>
              <a:defRPr/>
            </a:pPr>
            <a:r>
              <a:rPr lang="en-US" sz="2400" dirty="0" smtClean="0"/>
              <a:t>Course in existential psychology?</a:t>
            </a:r>
          </a:p>
          <a:p>
            <a:pPr>
              <a:lnSpc>
                <a:spcPct val="80000"/>
              </a:lnSpc>
              <a:defRPr/>
            </a:pPr>
            <a:r>
              <a:rPr lang="en-US" sz="2400" dirty="0" smtClean="0"/>
              <a:t>Course in career counseling?</a:t>
            </a:r>
          </a:p>
          <a:p>
            <a:pPr>
              <a:lnSpc>
                <a:spcPct val="80000"/>
              </a:lnSpc>
              <a:defRPr/>
            </a:pPr>
            <a:r>
              <a:rPr lang="en-US" sz="2400" dirty="0" smtClean="0"/>
              <a:t>Course in life span development and adjustment?</a:t>
            </a:r>
          </a:p>
          <a:p>
            <a:pPr>
              <a:lnSpc>
                <a:spcPct val="80000"/>
              </a:lnSpc>
              <a:defRPr/>
            </a:pPr>
            <a:r>
              <a:rPr lang="en-US" sz="2400" dirty="0" smtClean="0"/>
              <a:t>Course in neuropsychological assessment?</a:t>
            </a:r>
          </a:p>
          <a:p>
            <a:pPr>
              <a:lnSpc>
                <a:spcPct val="80000"/>
              </a:lnSpc>
              <a:defRPr/>
            </a:pPr>
            <a:r>
              <a:rPr lang="en-US" sz="2400" dirty="0" smtClean="0"/>
              <a:t>Course in assessment of mental status/competence?</a:t>
            </a:r>
          </a:p>
          <a:p>
            <a:pPr>
              <a:lnSpc>
                <a:spcPct val="80000"/>
              </a:lnSpc>
              <a:defRPr/>
            </a:pPr>
            <a:r>
              <a:rPr lang="en-US" sz="2400" dirty="0" smtClean="0"/>
              <a:t>Training in family systems theory and therapy?</a:t>
            </a:r>
          </a:p>
          <a:p>
            <a:pPr>
              <a:lnSpc>
                <a:spcPct val="80000"/>
              </a:lnSpc>
              <a:defRPr/>
            </a:pPr>
            <a:r>
              <a:rPr lang="en-US" sz="2400" dirty="0" smtClean="0"/>
              <a:t>Training in psychopharmacology?</a:t>
            </a:r>
          </a:p>
          <a:p>
            <a:pPr>
              <a:lnSpc>
                <a:spcPct val="80000"/>
              </a:lnSpc>
              <a:defRPr/>
            </a:pPr>
            <a:r>
              <a:rPr lang="en-US" sz="2400" dirty="0" smtClean="0"/>
              <a:t>Want a job in a VAMC?</a:t>
            </a:r>
          </a:p>
          <a:p>
            <a:pPr>
              <a:lnSpc>
                <a:spcPct val="80000"/>
              </a:lnSpc>
              <a:defRPr/>
            </a:pPr>
            <a:r>
              <a:rPr lang="en-US" sz="2400" dirty="0" smtClean="0"/>
              <a:t>Want a job in a university counseling center?</a:t>
            </a:r>
          </a:p>
          <a:p>
            <a:pPr>
              <a:lnSpc>
                <a:spcPct val="80000"/>
              </a:lnSpc>
              <a:defRPr/>
            </a:pPr>
            <a:r>
              <a:rPr lang="en-US" sz="2400" dirty="0" smtClean="0"/>
              <a:t>True or False:  both clinical and counseling psychologists have the same license and both can be APA approved programs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98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98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98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98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98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981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981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9811">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981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a:defRPr/>
            </a:pPr>
            <a:r>
              <a:rPr lang="en-US" smtClean="0"/>
              <a:t>#5. Reputational Rankings</a:t>
            </a:r>
          </a:p>
        </p:txBody>
      </p:sp>
      <p:sp>
        <p:nvSpPr>
          <p:cNvPr id="100355" name="Rectangle 3"/>
          <p:cNvSpPr>
            <a:spLocks noGrp="1" noChangeArrowheads="1"/>
          </p:cNvSpPr>
          <p:nvPr>
            <p:ph idx="1"/>
          </p:nvPr>
        </p:nvSpPr>
        <p:spPr>
          <a:xfrm>
            <a:off x="381000" y="1752600"/>
            <a:ext cx="7772400" cy="4114800"/>
          </a:xfrm>
        </p:spPr>
        <p:txBody>
          <a:bodyPr>
            <a:normAutofit lnSpcReduction="10000"/>
          </a:bodyPr>
          <a:lstStyle/>
          <a:p>
            <a:pPr>
              <a:defRPr/>
            </a:pPr>
            <a:r>
              <a:rPr lang="en-US" sz="2800" dirty="0" smtClean="0"/>
              <a:t>#1 factor applicants consider in making admission’s decisions</a:t>
            </a:r>
          </a:p>
          <a:p>
            <a:pPr>
              <a:defRPr/>
            </a:pPr>
            <a:r>
              <a:rPr lang="en-US" sz="2800" dirty="0" smtClean="0"/>
              <a:t>where to access reputational rankings</a:t>
            </a:r>
            <a:br>
              <a:rPr lang="en-US" sz="2800" dirty="0" smtClean="0"/>
            </a:br>
            <a:r>
              <a:rPr lang="en-US" sz="2800" dirty="0" smtClean="0"/>
              <a:t>-APA journals and</a:t>
            </a:r>
            <a:br>
              <a:rPr lang="en-US" sz="2800" dirty="0" smtClean="0"/>
            </a:br>
            <a:r>
              <a:rPr lang="en-US" sz="2800" dirty="0" smtClean="0"/>
              <a:t>website: psychgrad.org</a:t>
            </a:r>
          </a:p>
          <a:p>
            <a:pPr>
              <a:defRPr/>
            </a:pPr>
            <a:r>
              <a:rPr lang="en-US" sz="2800" dirty="0" smtClean="0"/>
              <a:t>variable criteria for ranking</a:t>
            </a:r>
            <a:br>
              <a:rPr lang="en-US" sz="2800" dirty="0" smtClean="0"/>
            </a:br>
            <a:r>
              <a:rPr lang="en-US" sz="2800" dirty="0" smtClean="0"/>
              <a:t>-straight reputation</a:t>
            </a:r>
            <a:br>
              <a:rPr lang="en-US" sz="2800" dirty="0" smtClean="0"/>
            </a:br>
            <a:r>
              <a:rPr lang="en-US" sz="2800" dirty="0" smtClean="0"/>
              <a:t>-# of faculty with ABEPP</a:t>
            </a:r>
            <a:br>
              <a:rPr lang="en-US" sz="2800" dirty="0" smtClean="0"/>
            </a:br>
            <a:r>
              <a:rPr lang="en-US" sz="2800" dirty="0" smtClean="0"/>
              <a:t>-faculty productivity</a:t>
            </a:r>
            <a:br>
              <a:rPr lang="en-US" sz="2800" dirty="0" smtClean="0"/>
            </a:br>
            <a:r>
              <a:rPr lang="en-US" sz="2800" dirty="0" smtClean="0"/>
              <a:t>-national offices/journal editors</a:t>
            </a:r>
          </a:p>
        </p:txBody>
      </p:sp>
      <p:pic>
        <p:nvPicPr>
          <p:cNvPr id="24580" name="Picture 5" descr="MCj00788280000[1]"/>
          <p:cNvPicPr>
            <a:picLocks noChangeAspect="1" noChangeArrowheads="1"/>
          </p:cNvPicPr>
          <p:nvPr/>
        </p:nvPicPr>
        <p:blipFill>
          <a:blip r:embed="rId3" cstate="print"/>
          <a:srcRect/>
          <a:stretch>
            <a:fillRect/>
          </a:stretch>
        </p:blipFill>
        <p:spPr bwMode="auto">
          <a:xfrm>
            <a:off x="5791200" y="4495800"/>
            <a:ext cx="3090863" cy="1763713"/>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03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03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normAutofit fontScale="90000"/>
          </a:bodyPr>
          <a:lstStyle/>
          <a:p>
            <a:pPr>
              <a:defRPr/>
            </a:pPr>
            <a:r>
              <a:rPr lang="en-US" smtClean="0"/>
              <a:t>  #6 Acceptance Criteria and Percentages</a:t>
            </a:r>
          </a:p>
        </p:txBody>
      </p:sp>
      <p:sp>
        <p:nvSpPr>
          <p:cNvPr id="102403" name="Rectangle 3"/>
          <p:cNvSpPr>
            <a:spLocks noGrp="1" noChangeArrowheads="1"/>
          </p:cNvSpPr>
          <p:nvPr>
            <p:ph idx="1"/>
          </p:nvPr>
        </p:nvSpPr>
        <p:spPr>
          <a:xfrm>
            <a:off x="685800" y="1828800"/>
            <a:ext cx="7772400" cy="4114800"/>
          </a:xfrm>
        </p:spPr>
        <p:txBody>
          <a:bodyPr>
            <a:normAutofit/>
          </a:bodyPr>
          <a:lstStyle/>
          <a:p>
            <a:pPr>
              <a:lnSpc>
                <a:spcPct val="90000"/>
              </a:lnSpc>
              <a:defRPr/>
            </a:pPr>
            <a:r>
              <a:rPr lang="en-US" sz="2800" dirty="0" smtClean="0"/>
              <a:t>Overall acceptance rate: 10% for clinical and counseling, 20-60% for experimental areas</a:t>
            </a:r>
          </a:p>
          <a:p>
            <a:pPr>
              <a:lnSpc>
                <a:spcPct val="90000"/>
              </a:lnSpc>
              <a:defRPr/>
            </a:pPr>
            <a:r>
              <a:rPr lang="en-US" sz="2800" dirty="0" err="1" smtClean="0"/>
              <a:t>Psy.D</a:t>
            </a:r>
            <a:r>
              <a:rPr lang="en-US" sz="2800" dirty="0" smtClean="0"/>
              <a:t>. accepts 1/3 to 1/2 of its applicants</a:t>
            </a:r>
          </a:p>
          <a:p>
            <a:pPr>
              <a:lnSpc>
                <a:spcPct val="90000"/>
              </a:lnSpc>
              <a:defRPr/>
            </a:pPr>
            <a:r>
              <a:rPr lang="en-US" sz="2800" dirty="0" smtClean="0"/>
              <a:t>10% is deceptive; between 1/3 and 1/2 off all grad applicants receive one or more offer of admission in a given year</a:t>
            </a:r>
          </a:p>
          <a:p>
            <a:pPr>
              <a:lnSpc>
                <a:spcPct val="90000"/>
              </a:lnSpc>
              <a:defRPr/>
            </a:pPr>
            <a:r>
              <a:rPr lang="en-US" sz="2800" dirty="0" smtClean="0"/>
              <a:t>The Yield Rate (Offers/Acceptances)</a:t>
            </a:r>
          </a:p>
        </p:txBody>
      </p:sp>
      <p:pic>
        <p:nvPicPr>
          <p:cNvPr id="25604" name="Picture 4" descr="MCj02319410000[1]"/>
          <p:cNvPicPr>
            <a:picLocks noChangeAspect="1" noChangeArrowheads="1"/>
          </p:cNvPicPr>
          <p:nvPr/>
        </p:nvPicPr>
        <p:blipFill>
          <a:blip r:embed="rId3" cstate="print"/>
          <a:srcRect/>
          <a:stretch>
            <a:fillRect/>
          </a:stretch>
        </p:blipFill>
        <p:spPr bwMode="auto">
          <a:xfrm>
            <a:off x="6553200" y="5029200"/>
            <a:ext cx="2438400" cy="151288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normAutofit fontScale="90000"/>
          </a:bodyPr>
          <a:lstStyle/>
          <a:p>
            <a:pPr>
              <a:defRPr/>
            </a:pPr>
            <a:r>
              <a:rPr lang="en-US" smtClean="0"/>
              <a:t>  Acceptance Criteria and Percentages</a:t>
            </a:r>
          </a:p>
        </p:txBody>
      </p:sp>
      <p:sp>
        <p:nvSpPr>
          <p:cNvPr id="103427" name="Rectangle 3"/>
          <p:cNvSpPr>
            <a:spLocks noGrp="1" noChangeArrowheads="1"/>
          </p:cNvSpPr>
          <p:nvPr>
            <p:ph idx="1"/>
          </p:nvPr>
        </p:nvSpPr>
        <p:spPr>
          <a:xfrm>
            <a:off x="381000" y="1981200"/>
            <a:ext cx="8305800" cy="4114800"/>
          </a:xfrm>
        </p:spPr>
        <p:txBody>
          <a:bodyPr/>
          <a:lstStyle/>
          <a:p>
            <a:pPr>
              <a:defRPr/>
            </a:pPr>
            <a:r>
              <a:rPr lang="en-US" sz="2800" dirty="0" smtClean="0"/>
              <a:t>GRE average = 1066 for M.S., 1206 for Ph.D.</a:t>
            </a:r>
          </a:p>
          <a:p>
            <a:pPr>
              <a:defRPr/>
            </a:pPr>
            <a:r>
              <a:rPr lang="en-US" sz="2800" dirty="0" smtClean="0"/>
              <a:t>GPA average = 3.3 for M.S., 3.5 for Ph.D.</a:t>
            </a:r>
          </a:p>
          <a:p>
            <a:pPr>
              <a:defRPr/>
            </a:pPr>
            <a:r>
              <a:rPr lang="en-US" sz="2800" dirty="0" smtClean="0"/>
              <a:t>all criteria show wide variability; overall profile and goodness-of-fit trump numbers</a:t>
            </a:r>
          </a:p>
          <a:p>
            <a:pPr>
              <a:defRPr/>
            </a:pPr>
            <a:r>
              <a:rPr lang="en-US" sz="2800" dirty="0" smtClean="0"/>
              <a:t>More likely to increase chances of admission by tailoring your applications rather than applying to a large number of programs</a:t>
            </a:r>
          </a:p>
          <a:p>
            <a:pPr>
              <a:defRPr/>
            </a:pPr>
            <a:endParaRPr lang="en-US" sz="28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34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34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34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a:defRPr/>
            </a:pPr>
            <a:r>
              <a:rPr lang="en-US" smtClean="0"/>
              <a:t>#7.  Attrition Rates</a:t>
            </a:r>
          </a:p>
        </p:txBody>
      </p:sp>
      <p:sp>
        <p:nvSpPr>
          <p:cNvPr id="106499" name="Rectangle 3"/>
          <p:cNvSpPr>
            <a:spLocks noGrp="1" noChangeArrowheads="1"/>
          </p:cNvSpPr>
          <p:nvPr>
            <p:ph idx="1"/>
          </p:nvPr>
        </p:nvSpPr>
        <p:spPr>
          <a:xfrm>
            <a:off x="381000" y="1752600"/>
            <a:ext cx="8534400" cy="4114800"/>
          </a:xfrm>
        </p:spPr>
        <p:txBody>
          <a:bodyPr>
            <a:normAutofit lnSpcReduction="10000"/>
          </a:bodyPr>
          <a:lstStyle/>
          <a:p>
            <a:pPr>
              <a:defRPr/>
            </a:pPr>
            <a:r>
              <a:rPr lang="en-US" sz="2400" dirty="0" smtClean="0"/>
              <a:t>My graduate school experience</a:t>
            </a:r>
          </a:p>
          <a:p>
            <a:pPr>
              <a:defRPr/>
            </a:pPr>
            <a:r>
              <a:rPr lang="en-US" sz="2400" dirty="0" smtClean="0"/>
              <a:t>On average, doctoral programs lose about 20% of their graduates</a:t>
            </a:r>
          </a:p>
          <a:p>
            <a:pPr>
              <a:defRPr/>
            </a:pPr>
            <a:r>
              <a:rPr lang="en-US" sz="2400" dirty="0" smtClean="0"/>
              <a:t>Important to know because graduate education is an investment and attrition rates represent a risk</a:t>
            </a:r>
          </a:p>
          <a:p>
            <a:pPr>
              <a:defRPr/>
            </a:pPr>
            <a:r>
              <a:rPr lang="en-US" sz="2400" dirty="0" smtClean="0"/>
              <a:t>Attrition can occur for at least three reasons- poor fit (avoidable), personal decisions (e.g. family), termination (impaired students) </a:t>
            </a:r>
          </a:p>
          <a:p>
            <a:pPr>
              <a:defRPr/>
            </a:pPr>
            <a:r>
              <a:rPr lang="en-US" sz="2400" dirty="0" smtClean="0"/>
              <a:t>Obtain list of students in the program </a:t>
            </a:r>
            <a:br>
              <a:rPr lang="en-US" sz="2400" dirty="0" smtClean="0"/>
            </a:br>
            <a:r>
              <a:rPr lang="en-US" sz="2400" dirty="0" smtClean="0"/>
              <a:t>and contact at least </a:t>
            </a:r>
            <a:r>
              <a:rPr lang="en-US" sz="2400" i="1" dirty="0" smtClean="0"/>
              <a:t>two</a:t>
            </a:r>
            <a:r>
              <a:rPr lang="en-US" sz="2400" dirty="0" smtClean="0"/>
              <a:t> who have </a:t>
            </a:r>
            <a:br>
              <a:rPr lang="en-US" sz="2400" dirty="0" smtClean="0"/>
            </a:br>
            <a:r>
              <a:rPr lang="en-US" sz="2400" dirty="0" smtClean="0"/>
              <a:t>left the program</a:t>
            </a:r>
          </a:p>
        </p:txBody>
      </p:sp>
      <p:pic>
        <p:nvPicPr>
          <p:cNvPr id="27652" name="Picture 5" descr="MCj04043030000[1]"/>
          <p:cNvPicPr>
            <a:picLocks noChangeAspect="1" noChangeArrowheads="1"/>
          </p:cNvPicPr>
          <p:nvPr/>
        </p:nvPicPr>
        <p:blipFill>
          <a:blip r:embed="rId3" cstate="print"/>
          <a:srcRect/>
          <a:stretch>
            <a:fillRect/>
          </a:stretch>
        </p:blipFill>
        <p:spPr bwMode="auto">
          <a:xfrm>
            <a:off x="6934200" y="5029200"/>
            <a:ext cx="1905000" cy="161607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64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64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64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64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normAutofit/>
          </a:bodyPr>
          <a:lstStyle/>
          <a:p>
            <a:pPr>
              <a:defRPr/>
            </a:pPr>
            <a:r>
              <a:rPr lang="en-US" dirty="0" smtClean="0"/>
              <a:t>Things to Know Before You Apply</a:t>
            </a:r>
          </a:p>
        </p:txBody>
      </p:sp>
      <p:sp>
        <p:nvSpPr>
          <p:cNvPr id="2051" name="Rectangle 3"/>
          <p:cNvSpPr>
            <a:spLocks noGrp="1" noChangeArrowheads="1"/>
          </p:cNvSpPr>
          <p:nvPr>
            <p:ph idx="1"/>
          </p:nvPr>
        </p:nvSpPr>
        <p:spPr>
          <a:xfrm>
            <a:off x="762000" y="1371600"/>
            <a:ext cx="7772400" cy="4953000"/>
          </a:xfrm>
        </p:spPr>
        <p:txBody>
          <a:bodyPr>
            <a:noAutofit/>
          </a:bodyPr>
          <a:lstStyle/>
          <a:p>
            <a:pPr>
              <a:buNone/>
            </a:pPr>
            <a:r>
              <a:rPr lang="en-US" sz="2800" dirty="0" smtClean="0"/>
              <a:t>1. Areas Within Psychology and Beyond</a:t>
            </a:r>
          </a:p>
          <a:p>
            <a:pPr>
              <a:buNone/>
            </a:pPr>
            <a:r>
              <a:rPr lang="en-US" sz="2800" dirty="0" smtClean="0"/>
              <a:t>2. Level of Training: Masters vs. Doctorate</a:t>
            </a:r>
          </a:p>
          <a:p>
            <a:pPr>
              <a:buNone/>
            </a:pPr>
            <a:r>
              <a:rPr lang="en-US" sz="2800" dirty="0" smtClean="0"/>
              <a:t>3. Ph.D. vs. </a:t>
            </a:r>
            <a:r>
              <a:rPr lang="en-US" sz="2800" dirty="0" err="1" smtClean="0"/>
              <a:t>Psy.D</a:t>
            </a:r>
            <a:r>
              <a:rPr lang="en-US" sz="2800" dirty="0" smtClean="0"/>
              <a:t>.: the Model Matters</a:t>
            </a:r>
          </a:p>
          <a:p>
            <a:pPr>
              <a:buNone/>
            </a:pPr>
            <a:r>
              <a:rPr lang="en-US" sz="2800" dirty="0" smtClean="0"/>
              <a:t>4. Clinical vs. Counseling: Similarities--Differences</a:t>
            </a:r>
          </a:p>
          <a:p>
            <a:pPr>
              <a:buNone/>
            </a:pPr>
            <a:r>
              <a:rPr lang="en-US" sz="2800" dirty="0" smtClean="0"/>
              <a:t>5. Reputational Rankings: All that glitters is not gold</a:t>
            </a:r>
          </a:p>
          <a:p>
            <a:pPr>
              <a:buNone/>
            </a:pPr>
            <a:r>
              <a:rPr lang="en-US" sz="2800" dirty="0" smtClean="0"/>
              <a:t>6. Admissions criteria and acceptance rates</a:t>
            </a:r>
          </a:p>
          <a:p>
            <a:pPr>
              <a:buNone/>
            </a:pPr>
            <a:r>
              <a:rPr lang="en-US" sz="2800" dirty="0" smtClean="0"/>
              <a:t>7. Attrition Rates</a:t>
            </a:r>
          </a:p>
          <a:p>
            <a:pPr>
              <a:buNone/>
            </a:pPr>
            <a:r>
              <a:rPr lang="en-US" sz="2800" dirty="0" smtClean="0"/>
              <a:t>8. Grad School Funding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5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5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5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228600" y="228600"/>
            <a:ext cx="7772400" cy="1143000"/>
          </a:xfrm>
        </p:spPr>
        <p:txBody>
          <a:bodyPr>
            <a:normAutofit/>
          </a:bodyPr>
          <a:lstStyle/>
          <a:p>
            <a:pPr>
              <a:defRPr/>
            </a:pPr>
            <a:r>
              <a:rPr lang="en-US" sz="4000" dirty="0" smtClean="0"/>
              <a:t>#8 Graduate School Funding</a:t>
            </a:r>
          </a:p>
        </p:txBody>
      </p:sp>
      <p:sp>
        <p:nvSpPr>
          <p:cNvPr id="104451" name="Rectangle 3"/>
          <p:cNvSpPr>
            <a:spLocks noGrp="1" noChangeArrowheads="1"/>
          </p:cNvSpPr>
          <p:nvPr>
            <p:ph idx="1"/>
          </p:nvPr>
        </p:nvSpPr>
        <p:spPr>
          <a:xfrm>
            <a:off x="381000" y="1981200"/>
            <a:ext cx="7772400" cy="4114800"/>
          </a:xfrm>
        </p:spPr>
        <p:txBody>
          <a:bodyPr/>
          <a:lstStyle/>
          <a:p>
            <a:pPr>
              <a:defRPr/>
            </a:pPr>
            <a:r>
              <a:rPr lang="en-US" sz="2400" i="1" dirty="0" smtClean="0"/>
              <a:t>Financing Graduate School:  How to Get the Money You Need for Your Graduate School Education </a:t>
            </a:r>
            <a:r>
              <a:rPr lang="en-US" sz="2000" dirty="0" smtClean="0"/>
              <a:t>(Patricia </a:t>
            </a:r>
            <a:r>
              <a:rPr lang="en-US" sz="2000" dirty="0" err="1" smtClean="0"/>
              <a:t>McWade</a:t>
            </a:r>
            <a:r>
              <a:rPr lang="en-US" sz="2000" dirty="0" smtClean="0"/>
              <a:t>)</a:t>
            </a:r>
          </a:p>
          <a:p>
            <a:pPr>
              <a:defRPr/>
            </a:pPr>
            <a:r>
              <a:rPr lang="en-US" sz="2400" dirty="0" smtClean="0"/>
              <a:t>M.S. programs only provide support for about 25% of their students</a:t>
            </a:r>
          </a:p>
          <a:p>
            <a:pPr>
              <a:defRPr/>
            </a:pPr>
            <a:r>
              <a:rPr lang="en-US" sz="2400" dirty="0" err="1" smtClean="0"/>
              <a:t>Psy.D.s</a:t>
            </a:r>
            <a:r>
              <a:rPr lang="en-US" sz="2400" dirty="0" smtClean="0"/>
              <a:t> support about 35%-40%</a:t>
            </a:r>
          </a:p>
          <a:p>
            <a:pPr>
              <a:defRPr/>
            </a:pPr>
            <a:r>
              <a:rPr lang="en-US" sz="2400" dirty="0" smtClean="0"/>
              <a:t>Ph.D.s support 90% +</a:t>
            </a:r>
          </a:p>
          <a:p>
            <a:pPr>
              <a:defRPr/>
            </a:pPr>
            <a:r>
              <a:rPr lang="en-US" sz="2400" dirty="0" smtClean="0"/>
              <a:t>Funding can be fellowship, TA or</a:t>
            </a:r>
            <a:br>
              <a:rPr lang="en-US" sz="2400" dirty="0" smtClean="0"/>
            </a:br>
            <a:r>
              <a:rPr lang="en-US" sz="2400" dirty="0" smtClean="0"/>
              <a:t>RA with/without tuition waivers</a:t>
            </a:r>
          </a:p>
          <a:p>
            <a:pPr>
              <a:defRPr/>
            </a:pPr>
            <a:r>
              <a:rPr lang="en-US" sz="2400" dirty="0" smtClean="0"/>
              <a:t>tuition waiver is important issue</a:t>
            </a:r>
          </a:p>
        </p:txBody>
      </p:sp>
      <p:pic>
        <p:nvPicPr>
          <p:cNvPr id="28676" name="Picture 4" descr="MCj04109570000[1]"/>
          <p:cNvPicPr>
            <a:picLocks noChangeAspect="1" noChangeArrowheads="1"/>
          </p:cNvPicPr>
          <p:nvPr/>
        </p:nvPicPr>
        <p:blipFill>
          <a:blip r:embed="rId3" cstate="print"/>
          <a:srcRect/>
          <a:stretch>
            <a:fillRect/>
          </a:stretch>
        </p:blipFill>
        <p:spPr bwMode="auto">
          <a:xfrm>
            <a:off x="6248400" y="4694238"/>
            <a:ext cx="2514600" cy="2138362"/>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44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44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44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445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44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a:defRPr/>
            </a:pPr>
            <a:r>
              <a:rPr lang="en-US" smtClean="0"/>
              <a:t> Graduate School Funding</a:t>
            </a:r>
          </a:p>
        </p:txBody>
      </p:sp>
      <p:sp>
        <p:nvSpPr>
          <p:cNvPr id="105475" name="Rectangle 3"/>
          <p:cNvSpPr>
            <a:spLocks noGrp="1" noChangeArrowheads="1"/>
          </p:cNvSpPr>
          <p:nvPr>
            <p:ph idx="1"/>
          </p:nvPr>
        </p:nvSpPr>
        <p:spPr>
          <a:xfrm>
            <a:off x="609600" y="1905000"/>
            <a:ext cx="7772400" cy="4114800"/>
          </a:xfrm>
        </p:spPr>
        <p:txBody>
          <a:bodyPr>
            <a:normAutofit/>
          </a:bodyPr>
          <a:lstStyle/>
          <a:p>
            <a:pPr>
              <a:defRPr/>
            </a:pPr>
            <a:r>
              <a:rPr lang="en-US" sz="2800" dirty="0" smtClean="0"/>
              <a:t>Level of “real” funding needs to take into account</a:t>
            </a:r>
            <a:br>
              <a:rPr lang="en-US" sz="2800" dirty="0" smtClean="0"/>
            </a:br>
            <a:r>
              <a:rPr lang="en-US" sz="2800" dirty="0" smtClean="0"/>
              <a:t>-cost of living differences</a:t>
            </a:r>
            <a:br>
              <a:rPr lang="en-US" sz="2800" dirty="0" smtClean="0"/>
            </a:br>
            <a:r>
              <a:rPr lang="en-US" sz="2800" dirty="0" smtClean="0"/>
              <a:t>-”hidden costs” not covered by tuition waivers</a:t>
            </a:r>
            <a:br>
              <a:rPr lang="en-US" sz="2800" dirty="0" smtClean="0"/>
            </a:br>
            <a:r>
              <a:rPr lang="en-US" sz="2800" dirty="0" smtClean="0"/>
              <a:t>-availability of health insurance, education expenses for children, job opportunities for spouses, etc.</a:t>
            </a:r>
          </a:p>
          <a:p>
            <a:pPr>
              <a:defRPr/>
            </a:pPr>
            <a:r>
              <a:rPr lang="en-US" sz="2800" dirty="0" smtClean="0"/>
              <a:t>Do not make decisions based on differences in graduate stipends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54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a:xfrm>
            <a:off x="304800" y="609600"/>
            <a:ext cx="8839200" cy="2667000"/>
          </a:xfrm>
        </p:spPr>
        <p:txBody>
          <a:bodyPr/>
          <a:lstStyle/>
          <a:p>
            <a:pPr>
              <a:defRPr/>
            </a:pPr>
            <a:r>
              <a:rPr lang="en-US" sz="3600" dirty="0" smtClean="0"/>
              <a:t>SO, YOU’VE DECIDED TO APPLY?</a:t>
            </a:r>
            <a:br>
              <a:rPr lang="en-US" sz="3600" dirty="0" smtClean="0"/>
            </a:br>
            <a:r>
              <a:rPr lang="en-US" dirty="0" smtClean="0"/>
              <a:t/>
            </a:r>
            <a:br>
              <a:rPr lang="en-US" dirty="0" smtClean="0"/>
            </a:br>
            <a:endParaRPr lang="en-US" sz="3600" dirty="0" smtClean="0"/>
          </a:p>
        </p:txBody>
      </p:sp>
      <p:sp>
        <p:nvSpPr>
          <p:cNvPr id="46083" name="Rectangle 3"/>
          <p:cNvSpPr>
            <a:spLocks noGrp="1" noChangeArrowheads="1"/>
          </p:cNvSpPr>
          <p:nvPr>
            <p:ph type="subTitle" idx="1"/>
          </p:nvPr>
        </p:nvSpPr>
        <p:spPr>
          <a:xfrm>
            <a:off x="304800" y="2438400"/>
            <a:ext cx="8458200" cy="914400"/>
          </a:xfrm>
        </p:spPr>
        <p:txBody>
          <a:bodyPr/>
          <a:lstStyle/>
          <a:p>
            <a:pPr>
              <a:defRPr/>
            </a:pPr>
            <a:r>
              <a:rPr lang="en-US" sz="4400" dirty="0" smtClean="0"/>
              <a:t>Successful Graduate Applications</a:t>
            </a:r>
          </a:p>
        </p:txBody>
      </p:sp>
      <p:pic>
        <p:nvPicPr>
          <p:cNvPr id="3076" name="Picture 4" descr="MCj04240880000[1]"/>
          <p:cNvPicPr>
            <a:picLocks noChangeAspect="1" noChangeArrowheads="1"/>
          </p:cNvPicPr>
          <p:nvPr/>
        </p:nvPicPr>
        <p:blipFill>
          <a:blip r:embed="rId2" cstate="print"/>
          <a:srcRect/>
          <a:stretch>
            <a:fillRect/>
          </a:stretch>
        </p:blipFill>
        <p:spPr bwMode="auto">
          <a:xfrm>
            <a:off x="6858000" y="4800600"/>
            <a:ext cx="2051050" cy="205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rmAutofit fontScale="90000"/>
          </a:bodyPr>
          <a:lstStyle/>
          <a:p>
            <a:pPr>
              <a:defRPr/>
            </a:pPr>
            <a:r>
              <a:rPr lang="en-US" sz="4000" dirty="0" smtClean="0"/>
              <a:t>Your Application Starts </a:t>
            </a:r>
            <a:br>
              <a:rPr lang="en-US" sz="4000" dirty="0" smtClean="0"/>
            </a:br>
            <a:r>
              <a:rPr lang="en-US" sz="4000" dirty="0" smtClean="0"/>
              <a:t>Before You Apply</a:t>
            </a:r>
          </a:p>
        </p:txBody>
      </p:sp>
      <p:sp>
        <p:nvSpPr>
          <p:cNvPr id="49155" name="Rectangle 3"/>
          <p:cNvSpPr>
            <a:spLocks noGrp="1" noChangeArrowheads="1"/>
          </p:cNvSpPr>
          <p:nvPr>
            <p:ph type="body" idx="1"/>
          </p:nvPr>
        </p:nvSpPr>
        <p:spPr/>
        <p:txBody>
          <a:bodyPr/>
          <a:lstStyle/>
          <a:p>
            <a:pPr>
              <a:defRPr/>
            </a:pPr>
            <a:r>
              <a:rPr lang="en-US" sz="2800" smtClean="0"/>
              <a:t>Email faculty with inquiries regarding</a:t>
            </a:r>
            <a:br>
              <a:rPr lang="en-US" sz="2800" smtClean="0"/>
            </a:br>
            <a:r>
              <a:rPr lang="en-US" sz="2800" smtClean="0"/>
              <a:t>-research</a:t>
            </a:r>
            <a:br>
              <a:rPr lang="en-US" sz="2800" smtClean="0"/>
            </a:br>
            <a:r>
              <a:rPr lang="en-US" sz="2800" smtClean="0"/>
              <a:t>-training</a:t>
            </a:r>
            <a:br>
              <a:rPr lang="en-US" sz="2800" smtClean="0"/>
            </a:br>
            <a:r>
              <a:rPr lang="en-US" sz="2800" smtClean="0"/>
              <a:t>-special interests</a:t>
            </a:r>
          </a:p>
          <a:p>
            <a:pPr>
              <a:defRPr/>
            </a:pPr>
            <a:r>
              <a:rPr lang="en-US" sz="2800" smtClean="0"/>
              <a:t>The “A List”</a:t>
            </a:r>
            <a:br>
              <a:rPr lang="en-US" sz="2800" smtClean="0"/>
            </a:br>
            <a:r>
              <a:rPr lang="en-US" sz="2800" smtClean="0"/>
              <a:t>-Ask (about research, training, interests)</a:t>
            </a:r>
            <a:br>
              <a:rPr lang="en-US" sz="2800" smtClean="0"/>
            </a:br>
            <a:r>
              <a:rPr lang="en-US" sz="2800" smtClean="0"/>
              <a:t>-Acknowledge (acknowledge and thank)</a:t>
            </a:r>
            <a:br>
              <a:rPr lang="en-US" sz="2800" smtClean="0"/>
            </a:br>
            <a:r>
              <a:rPr lang="en-US" sz="2800" smtClean="0"/>
              <a:t>-Anticipate (express interest in contact)</a:t>
            </a:r>
            <a:br>
              <a:rPr lang="en-US" sz="2800" smtClean="0"/>
            </a:br>
            <a:r>
              <a:rPr lang="en-US" sz="2800" smtClean="0"/>
              <a:t>-Alert (about potential application)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228600" y="457200"/>
            <a:ext cx="8915400" cy="1143000"/>
          </a:xfrm>
        </p:spPr>
        <p:txBody>
          <a:bodyPr>
            <a:normAutofit fontScale="90000"/>
          </a:bodyPr>
          <a:lstStyle/>
          <a:p>
            <a:pPr>
              <a:defRPr/>
            </a:pPr>
            <a:r>
              <a:rPr lang="en-US" smtClean="0"/>
              <a:t>Personal Statements, Resumes and Letters of Recommendation</a:t>
            </a:r>
          </a:p>
        </p:txBody>
      </p:sp>
      <p:sp>
        <p:nvSpPr>
          <p:cNvPr id="2051" name="Rectangle 3"/>
          <p:cNvSpPr>
            <a:spLocks noGrp="1" noChangeArrowheads="1"/>
          </p:cNvSpPr>
          <p:nvPr>
            <p:ph type="body" idx="1"/>
          </p:nvPr>
        </p:nvSpPr>
        <p:spPr>
          <a:xfrm>
            <a:off x="685800" y="2133600"/>
            <a:ext cx="7772400" cy="4114800"/>
          </a:xfrm>
        </p:spPr>
        <p:txBody>
          <a:bodyPr/>
          <a:lstStyle/>
          <a:p>
            <a:pPr>
              <a:defRPr/>
            </a:pPr>
            <a:r>
              <a:rPr lang="en-US" smtClean="0"/>
              <a:t> The Seven Components of Graduate   Application</a:t>
            </a:r>
          </a:p>
          <a:p>
            <a:pPr>
              <a:defRPr/>
            </a:pPr>
            <a:r>
              <a:rPr lang="en-US" smtClean="0"/>
              <a:t>Volume of Graduate Applications and Review Procedure</a:t>
            </a:r>
          </a:p>
        </p:txBody>
      </p:sp>
      <p:pic>
        <p:nvPicPr>
          <p:cNvPr id="5124" name="Picture 4" descr="MCj04315360000[1]"/>
          <p:cNvPicPr>
            <a:picLocks noChangeAspect="1" noChangeArrowheads="1"/>
          </p:cNvPicPr>
          <p:nvPr/>
        </p:nvPicPr>
        <p:blipFill>
          <a:blip r:embed="rId2" cstate="print"/>
          <a:srcRect/>
          <a:stretch>
            <a:fillRect/>
          </a:stretch>
        </p:blipFill>
        <p:spPr bwMode="auto">
          <a:xfrm>
            <a:off x="6324600" y="4343400"/>
            <a:ext cx="2286000" cy="2247900"/>
          </a:xfrm>
          <a:prstGeom prst="rect">
            <a:avLst/>
          </a:prstGeom>
          <a:noFill/>
          <a:ln w="9525">
            <a:noFill/>
            <a:miter lim="800000"/>
            <a:headEnd/>
            <a:tailEnd/>
          </a:ln>
        </p:spPr>
      </p:pic>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box(in)">
                                      <p:cBhvr>
                                        <p:cTn id="7" dur="500"/>
                                        <p:tgtEl>
                                          <p:spTgt spid="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051">
                                            <p:txEl>
                                              <p:pRg st="1" end="1"/>
                                            </p:txEl>
                                          </p:spTgt>
                                        </p:tgtEl>
                                        <p:attrNameLst>
                                          <p:attrName>style.visibility</p:attrName>
                                        </p:attrNameLst>
                                      </p:cBhvr>
                                      <p:to>
                                        <p:strVal val="visible"/>
                                      </p:to>
                                    </p:set>
                                    <p:animEffect transition="in" filter="box(in)">
                                      <p:cBhvr>
                                        <p:cTn id="12" dur="500"/>
                                        <p:tgtEl>
                                          <p:spTgt spid="20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pPr>
              <a:defRPr/>
            </a:pPr>
            <a:r>
              <a:rPr lang="en-US" dirty="0" smtClean="0"/>
              <a:t>7 Components of Graduate Applications</a:t>
            </a:r>
          </a:p>
        </p:txBody>
      </p:sp>
      <p:sp>
        <p:nvSpPr>
          <p:cNvPr id="5123" name="Rectangle 3"/>
          <p:cNvSpPr>
            <a:spLocks noGrp="1" noChangeArrowheads="1"/>
          </p:cNvSpPr>
          <p:nvPr>
            <p:ph type="body" idx="1"/>
          </p:nvPr>
        </p:nvSpPr>
        <p:spPr/>
        <p:txBody>
          <a:bodyPr/>
          <a:lstStyle/>
          <a:p>
            <a:pPr>
              <a:defRPr/>
            </a:pPr>
            <a:r>
              <a:rPr lang="en-US" dirty="0" smtClean="0"/>
              <a:t>Application form</a:t>
            </a:r>
          </a:p>
          <a:p>
            <a:pPr>
              <a:defRPr/>
            </a:pPr>
            <a:r>
              <a:rPr lang="en-US" dirty="0" smtClean="0"/>
              <a:t>GPA</a:t>
            </a:r>
          </a:p>
          <a:p>
            <a:pPr>
              <a:defRPr/>
            </a:pPr>
            <a:r>
              <a:rPr lang="en-US" dirty="0" smtClean="0"/>
              <a:t>GREs</a:t>
            </a:r>
          </a:p>
          <a:p>
            <a:pPr>
              <a:defRPr/>
            </a:pPr>
            <a:r>
              <a:rPr lang="en-US" dirty="0" smtClean="0"/>
              <a:t>Transcripts</a:t>
            </a:r>
          </a:p>
          <a:p>
            <a:pPr>
              <a:defRPr/>
            </a:pPr>
            <a:r>
              <a:rPr lang="en-US" dirty="0" smtClean="0"/>
              <a:t>Personal Statement</a:t>
            </a:r>
          </a:p>
          <a:p>
            <a:pPr>
              <a:defRPr/>
            </a:pPr>
            <a:r>
              <a:rPr lang="en-US" dirty="0" smtClean="0"/>
              <a:t>Letters of recommendation</a:t>
            </a:r>
          </a:p>
          <a:p>
            <a:pPr>
              <a:defRPr/>
            </a:pPr>
            <a:r>
              <a:rPr lang="en-US" dirty="0" smtClean="0"/>
              <a:t>Vita</a:t>
            </a:r>
          </a:p>
          <a:p>
            <a:pPr>
              <a:buFont typeface="Monotype Sorts" pitchFamily="2" charset="2"/>
              <a:buNone/>
              <a:defRPr/>
            </a:pPr>
            <a:endParaRPr lang="en-US" dirty="0" smtClean="0"/>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box(in)">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box(in)">
                                      <p:cBhvr>
                                        <p:cTn id="12" dur="500"/>
                                        <p:tgtEl>
                                          <p:spTgt spid="5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box(in)">
                                      <p:cBhvr>
                                        <p:cTn id="17" dur="500"/>
                                        <p:tgtEl>
                                          <p:spTgt spid="51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box(in)">
                                      <p:cBhvr>
                                        <p:cTn id="22" dur="500"/>
                                        <p:tgtEl>
                                          <p:spTgt spid="51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5123">
                                            <p:txEl>
                                              <p:pRg st="4" end="4"/>
                                            </p:txEl>
                                          </p:spTgt>
                                        </p:tgtEl>
                                        <p:attrNameLst>
                                          <p:attrName>style.visibility</p:attrName>
                                        </p:attrNameLst>
                                      </p:cBhvr>
                                      <p:to>
                                        <p:strVal val="visible"/>
                                      </p:to>
                                    </p:set>
                                    <p:animEffect transition="in" filter="box(in)">
                                      <p:cBhvr>
                                        <p:cTn id="27" dur="500"/>
                                        <p:tgtEl>
                                          <p:spTgt spid="512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5123">
                                            <p:txEl>
                                              <p:pRg st="5" end="5"/>
                                            </p:txEl>
                                          </p:spTgt>
                                        </p:tgtEl>
                                        <p:attrNameLst>
                                          <p:attrName>style.visibility</p:attrName>
                                        </p:attrNameLst>
                                      </p:cBhvr>
                                      <p:to>
                                        <p:strVal val="visible"/>
                                      </p:to>
                                    </p:set>
                                    <p:animEffect transition="in" filter="box(in)">
                                      <p:cBhvr>
                                        <p:cTn id="32" dur="500"/>
                                        <p:tgtEl>
                                          <p:spTgt spid="512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5123">
                                            <p:txEl>
                                              <p:pRg st="6" end="6"/>
                                            </p:txEl>
                                          </p:spTgt>
                                        </p:tgtEl>
                                        <p:attrNameLst>
                                          <p:attrName>style.visibility</p:attrName>
                                        </p:attrNameLst>
                                      </p:cBhvr>
                                      <p:to>
                                        <p:strVal val="visible"/>
                                      </p:to>
                                    </p:set>
                                    <p:animEffect transition="in" filter="box(in)">
                                      <p:cBhvr>
                                        <p:cTn id="37" dur="500"/>
                                        <p:tgtEl>
                                          <p:spTgt spid="51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a:defRPr/>
            </a:pPr>
            <a:r>
              <a:rPr lang="en-US" smtClean="0"/>
              <a:t>Volume and Review of Graduate Applications</a:t>
            </a:r>
          </a:p>
        </p:txBody>
      </p:sp>
      <p:sp>
        <p:nvSpPr>
          <p:cNvPr id="6147" name="Rectangle 3"/>
          <p:cNvSpPr>
            <a:spLocks noGrp="1" noChangeArrowheads="1"/>
          </p:cNvSpPr>
          <p:nvPr>
            <p:ph type="body" idx="1"/>
          </p:nvPr>
        </p:nvSpPr>
        <p:spPr>
          <a:xfrm>
            <a:off x="685800" y="1981200"/>
            <a:ext cx="8077200" cy="4114800"/>
          </a:xfrm>
        </p:spPr>
        <p:txBody>
          <a:bodyPr>
            <a:normAutofit fontScale="92500" lnSpcReduction="10000"/>
          </a:bodyPr>
          <a:lstStyle/>
          <a:p>
            <a:pPr>
              <a:defRPr/>
            </a:pPr>
            <a:r>
              <a:rPr lang="en-US" sz="2400" dirty="0" smtClean="0"/>
              <a:t>200 applicants x 15min = 3000 min / 60min= 50 hours of admission’s review per faculty</a:t>
            </a:r>
          </a:p>
          <a:p>
            <a:pPr>
              <a:defRPr/>
            </a:pPr>
            <a:r>
              <a:rPr lang="en-US" sz="2400" dirty="0" smtClean="0"/>
              <a:t>This is only ONE of roughly 10 steps in the overall review process</a:t>
            </a:r>
            <a:br>
              <a:rPr lang="en-US" sz="2400" dirty="0" smtClean="0"/>
            </a:br>
            <a:r>
              <a:rPr lang="en-US" sz="2400" dirty="0" smtClean="0"/>
              <a:t>-</a:t>
            </a:r>
            <a:r>
              <a:rPr lang="en-US" sz="2000" dirty="0" smtClean="0"/>
              <a:t>wait for deadline for materials</a:t>
            </a:r>
            <a:br>
              <a:rPr lang="en-US" sz="2000" dirty="0" smtClean="0"/>
            </a:br>
            <a:r>
              <a:rPr lang="en-US" sz="2000" dirty="0" smtClean="0"/>
              <a:t>-review all folders </a:t>
            </a:r>
            <a:br>
              <a:rPr lang="en-US" sz="2000" dirty="0" smtClean="0"/>
            </a:br>
            <a:r>
              <a:rPr lang="en-US" sz="2000" dirty="0" smtClean="0"/>
              <a:t>-meet to discuss</a:t>
            </a:r>
            <a:br>
              <a:rPr lang="en-US" sz="2000" dirty="0" smtClean="0"/>
            </a:br>
            <a:r>
              <a:rPr lang="en-US" sz="2000" dirty="0" smtClean="0"/>
              <a:t>-review and identify top 30-40</a:t>
            </a:r>
            <a:br>
              <a:rPr lang="en-US" sz="2000" dirty="0" smtClean="0"/>
            </a:br>
            <a:r>
              <a:rPr lang="en-US" sz="2000" dirty="0" smtClean="0"/>
              <a:t>-select and schedule interviews</a:t>
            </a:r>
            <a:br>
              <a:rPr lang="en-US" sz="2000" dirty="0" smtClean="0"/>
            </a:br>
            <a:r>
              <a:rPr lang="en-US" sz="2000" dirty="0" smtClean="0"/>
              <a:t>-conduct interviews (phone or on-site)</a:t>
            </a:r>
            <a:br>
              <a:rPr lang="en-US" sz="2000" dirty="0" smtClean="0"/>
            </a:br>
            <a:r>
              <a:rPr lang="en-US" sz="2000" dirty="0" smtClean="0"/>
              <a:t>-discuss</a:t>
            </a:r>
            <a:br>
              <a:rPr lang="en-US" sz="2000" dirty="0" smtClean="0"/>
            </a:br>
            <a:r>
              <a:rPr lang="en-US" sz="2000" dirty="0" smtClean="0"/>
              <a:t>-identify top 20-30 and rank order</a:t>
            </a:r>
            <a:br>
              <a:rPr lang="en-US" sz="2000" dirty="0" smtClean="0"/>
            </a:br>
            <a:r>
              <a:rPr lang="en-US" sz="2000" dirty="0" smtClean="0"/>
              <a:t>-submit for funding programs</a:t>
            </a:r>
            <a:br>
              <a:rPr lang="en-US" sz="2000" dirty="0" smtClean="0"/>
            </a:br>
            <a:r>
              <a:rPr lang="en-US" sz="2000" dirty="0" smtClean="0"/>
              <a:t>-notify you of acceptance or status</a:t>
            </a:r>
            <a:endParaRPr lang="en-US" dirty="0" smtClean="0"/>
          </a:p>
        </p:txBody>
      </p:sp>
      <p:pic>
        <p:nvPicPr>
          <p:cNvPr id="7172" name="Picture 6" descr="MCj04315860000[1]"/>
          <p:cNvPicPr>
            <a:picLocks noChangeAspect="1" noChangeArrowheads="1"/>
          </p:cNvPicPr>
          <p:nvPr/>
        </p:nvPicPr>
        <p:blipFill>
          <a:blip r:embed="rId2" cstate="print"/>
          <a:srcRect/>
          <a:stretch>
            <a:fillRect/>
          </a:stretch>
        </p:blipFill>
        <p:spPr bwMode="auto">
          <a:xfrm>
            <a:off x="6477000" y="4648200"/>
            <a:ext cx="1828800" cy="1828800"/>
          </a:xfrm>
          <a:prstGeom prst="rect">
            <a:avLst/>
          </a:prstGeom>
          <a:noFill/>
          <a:ln w="9525">
            <a:noFill/>
            <a:miter lim="800000"/>
            <a:headEnd/>
            <a:tailEnd/>
          </a:ln>
        </p:spPr>
      </p:pic>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ox(in)">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box(in)">
                                      <p:cBhvr>
                                        <p:cTn id="12" dur="500"/>
                                        <p:tgtEl>
                                          <p:spTgt spid="61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28600" y="304800"/>
            <a:ext cx="7772400" cy="1143000"/>
          </a:xfrm>
        </p:spPr>
        <p:txBody>
          <a:bodyPr/>
          <a:lstStyle/>
          <a:p>
            <a:pPr>
              <a:defRPr/>
            </a:pPr>
            <a:r>
              <a:rPr lang="en-US" dirty="0" smtClean="0"/>
              <a:t>Other Time Constraints</a:t>
            </a:r>
          </a:p>
        </p:txBody>
      </p:sp>
      <p:sp>
        <p:nvSpPr>
          <p:cNvPr id="7171" name="Rectangle 3"/>
          <p:cNvSpPr>
            <a:spLocks noGrp="1" noChangeArrowheads="1"/>
          </p:cNvSpPr>
          <p:nvPr>
            <p:ph type="body" idx="1"/>
          </p:nvPr>
        </p:nvSpPr>
        <p:spPr>
          <a:xfrm>
            <a:off x="304800" y="1905000"/>
            <a:ext cx="8382000" cy="4114800"/>
          </a:xfrm>
        </p:spPr>
        <p:txBody>
          <a:bodyPr/>
          <a:lstStyle/>
          <a:p>
            <a:pPr>
              <a:defRPr/>
            </a:pPr>
            <a:r>
              <a:rPr lang="en-US" dirty="0" smtClean="0"/>
              <a:t>Needs to happen within a 6-8 week window during which other duties still impinge- </a:t>
            </a:r>
            <a:br>
              <a:rPr lang="en-US" dirty="0" smtClean="0"/>
            </a:br>
            <a:r>
              <a:rPr lang="en-US" dirty="0" smtClean="0"/>
              <a:t>-</a:t>
            </a:r>
            <a:r>
              <a:rPr lang="en-US" sz="2400" dirty="0" smtClean="0"/>
              <a:t>supervise doctoral advisees, theses and dissertations, conduct, develop, propose, defend, research, clinical supervision, edit and review books and journals, service at departmental, college, university and national levels, teach two or more courses, write and submit grants, and do admissions.  Overall faculty work week = 56 hours</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ox(in)">
                                      <p:cBhvr>
                                        <p:cTn id="7" dur="500"/>
                                        <p:tgtEl>
                                          <p:spTgt spid="71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defRPr/>
            </a:pPr>
            <a:r>
              <a:rPr lang="en-US" smtClean="0"/>
              <a:t>Result</a:t>
            </a:r>
          </a:p>
        </p:txBody>
      </p:sp>
      <p:sp>
        <p:nvSpPr>
          <p:cNvPr id="8195" name="Rectangle 3"/>
          <p:cNvSpPr>
            <a:spLocks noGrp="1" noChangeArrowheads="1"/>
          </p:cNvSpPr>
          <p:nvPr>
            <p:ph type="body" idx="1"/>
          </p:nvPr>
        </p:nvSpPr>
        <p:spPr/>
        <p:txBody>
          <a:bodyPr/>
          <a:lstStyle/>
          <a:p>
            <a:pPr>
              <a:defRPr/>
            </a:pPr>
            <a:r>
              <a:rPr lang="en-US" smtClean="0"/>
              <a:t>Time dedicated to the review of your folder is likely to be 15 minutes or less</a:t>
            </a:r>
          </a:p>
        </p:txBody>
      </p:sp>
      <p:pic>
        <p:nvPicPr>
          <p:cNvPr id="9220" name="Picture 6" descr="MCj03971580000[1]"/>
          <p:cNvPicPr>
            <a:picLocks noChangeAspect="1" noChangeArrowheads="1"/>
          </p:cNvPicPr>
          <p:nvPr/>
        </p:nvPicPr>
        <p:blipFill>
          <a:blip r:embed="rId2" cstate="print"/>
          <a:srcRect/>
          <a:stretch>
            <a:fillRect/>
          </a:stretch>
        </p:blipFill>
        <p:spPr bwMode="auto">
          <a:xfrm>
            <a:off x="6248400" y="4267200"/>
            <a:ext cx="2297113" cy="2378075"/>
          </a:xfrm>
          <a:prstGeom prst="rect">
            <a:avLst/>
          </a:prstGeom>
          <a:noFill/>
          <a:ln w="9525">
            <a:noFill/>
            <a:miter lim="800000"/>
            <a:headEnd/>
            <a:tailEnd/>
          </a:ln>
        </p:spPr>
      </p:pic>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box(in)">
                                      <p:cBhvr>
                                        <p:cTn id="7" dur="500"/>
                                        <p:tgtEl>
                                          <p:spTgt spid="8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en-US" smtClean="0"/>
              <a:t>Time per Component</a:t>
            </a:r>
          </a:p>
        </p:txBody>
      </p:sp>
      <p:sp>
        <p:nvSpPr>
          <p:cNvPr id="10243" name="Rectangle 3"/>
          <p:cNvSpPr>
            <a:spLocks noGrp="1" noChangeArrowheads="1"/>
          </p:cNvSpPr>
          <p:nvPr>
            <p:ph type="body" idx="1"/>
          </p:nvPr>
        </p:nvSpPr>
        <p:spPr>
          <a:xfrm>
            <a:off x="685800" y="2057400"/>
            <a:ext cx="8153400" cy="4114800"/>
          </a:xfrm>
        </p:spPr>
        <p:txBody>
          <a:bodyPr/>
          <a:lstStyle/>
          <a:p>
            <a:pPr>
              <a:defRPr/>
            </a:pPr>
            <a:r>
              <a:rPr lang="en-US" sz="2800" smtClean="0"/>
              <a:t>1 to 2 rule:  each component of your application will be reviewed for approximately 1-2 minutes</a:t>
            </a:r>
          </a:p>
          <a:p>
            <a:pPr>
              <a:defRPr/>
            </a:pPr>
            <a:endParaRPr lang="en-US" sz="2800" smtClean="0"/>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box(in)">
                                      <p:cBhvr>
                                        <p:cTn id="7" dur="500"/>
                                        <p:tgtEl>
                                          <p:spTgt spid="10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57200" y="304800"/>
            <a:ext cx="7772400" cy="1143000"/>
          </a:xfrm>
        </p:spPr>
        <p:txBody>
          <a:bodyPr/>
          <a:lstStyle/>
          <a:p>
            <a:pPr>
              <a:defRPr/>
            </a:pPr>
            <a:r>
              <a:rPr lang="en-US" sz="3600" smtClean="0"/>
              <a:t>#1  Areas of Psychology</a:t>
            </a:r>
            <a:endParaRPr lang="en-US" smtClean="0"/>
          </a:p>
        </p:txBody>
      </p:sp>
      <p:sp>
        <p:nvSpPr>
          <p:cNvPr id="73731" name="Rectangle 3"/>
          <p:cNvSpPr>
            <a:spLocks noGrp="1" noChangeArrowheads="1"/>
          </p:cNvSpPr>
          <p:nvPr>
            <p:ph idx="1"/>
          </p:nvPr>
        </p:nvSpPr>
        <p:spPr>
          <a:xfrm>
            <a:off x="685800" y="1676400"/>
            <a:ext cx="7772400" cy="4114800"/>
          </a:xfrm>
        </p:spPr>
        <p:txBody>
          <a:bodyPr>
            <a:normAutofit fontScale="92500" lnSpcReduction="10000"/>
          </a:bodyPr>
          <a:lstStyle/>
          <a:p>
            <a:pPr>
              <a:buNone/>
              <a:defRPr/>
            </a:pPr>
            <a:r>
              <a:rPr lang="en-US" sz="2400" b="1" dirty="0" smtClean="0"/>
              <a:t>Percentage of Doctorates by area</a:t>
            </a:r>
            <a:br>
              <a:rPr lang="en-US" sz="2400" b="1" dirty="0" smtClean="0"/>
            </a:br>
            <a:r>
              <a:rPr lang="en-US" sz="2400" dirty="0" smtClean="0"/>
              <a:t>-44% clinical</a:t>
            </a:r>
            <a:br>
              <a:rPr lang="en-US" sz="2400" dirty="0" smtClean="0"/>
            </a:br>
            <a:r>
              <a:rPr lang="en-US" sz="2400" dirty="0" smtClean="0"/>
              <a:t>-11% counseling</a:t>
            </a:r>
            <a:br>
              <a:rPr lang="en-US" sz="2400" dirty="0" smtClean="0"/>
            </a:br>
            <a:r>
              <a:rPr lang="en-US" sz="2400" dirty="0" smtClean="0"/>
              <a:t>-6% educational psychology</a:t>
            </a:r>
            <a:br>
              <a:rPr lang="en-US" sz="2400" dirty="0" smtClean="0"/>
            </a:br>
            <a:r>
              <a:rPr lang="en-US" sz="2400" dirty="0" smtClean="0"/>
              <a:t>-6% I/O</a:t>
            </a:r>
            <a:br>
              <a:rPr lang="en-US" sz="2400" dirty="0" smtClean="0"/>
            </a:br>
            <a:r>
              <a:rPr lang="en-US" sz="2400" dirty="0" smtClean="0"/>
              <a:t>-5% school </a:t>
            </a:r>
            <a:br>
              <a:rPr lang="en-US" sz="2400" dirty="0" smtClean="0"/>
            </a:br>
            <a:r>
              <a:rPr lang="en-US" sz="2400" dirty="0" smtClean="0"/>
              <a:t>- 4% developmental</a:t>
            </a:r>
          </a:p>
          <a:p>
            <a:pPr>
              <a:buNone/>
              <a:defRPr/>
            </a:pPr>
            <a:r>
              <a:rPr lang="en-US" sz="2400" dirty="0" smtClean="0"/>
              <a:t>     - 3% social </a:t>
            </a:r>
            <a:br>
              <a:rPr lang="en-US" sz="2400" dirty="0" smtClean="0"/>
            </a:br>
            <a:r>
              <a:rPr lang="en-US" sz="2400" dirty="0" smtClean="0"/>
              <a:t>- 3% quantitative</a:t>
            </a:r>
          </a:p>
          <a:p>
            <a:pPr>
              <a:buNone/>
              <a:defRPr/>
            </a:pPr>
            <a:r>
              <a:rPr lang="en-US" sz="2400" dirty="0" smtClean="0"/>
              <a:t>     -1% cognitive</a:t>
            </a:r>
          </a:p>
          <a:p>
            <a:pPr>
              <a:buNone/>
              <a:defRPr/>
            </a:pPr>
            <a:r>
              <a:rPr lang="en-US" sz="2400" dirty="0" smtClean="0"/>
              <a:t>     -1% personality</a:t>
            </a:r>
          </a:p>
          <a:p>
            <a:pPr>
              <a:buNone/>
              <a:defRPr/>
            </a:pPr>
            <a:r>
              <a:rPr lang="en-US" sz="2400" dirty="0" smtClean="0"/>
              <a:t>   -12% other</a:t>
            </a:r>
          </a:p>
        </p:txBody>
      </p:sp>
      <p:pic>
        <p:nvPicPr>
          <p:cNvPr id="9220" name="Picture 5" descr="j0301252"/>
          <p:cNvPicPr>
            <a:picLocks noChangeAspect="1" noChangeArrowheads="1"/>
          </p:cNvPicPr>
          <p:nvPr/>
        </p:nvPicPr>
        <p:blipFill>
          <a:blip r:embed="rId3" cstate="print"/>
          <a:srcRect/>
          <a:stretch>
            <a:fillRect/>
          </a:stretch>
        </p:blipFill>
        <p:spPr bwMode="auto">
          <a:xfrm>
            <a:off x="6324600" y="4648200"/>
            <a:ext cx="2058988" cy="176053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37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37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37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37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defRPr/>
            </a:pPr>
            <a:r>
              <a:rPr lang="en-US" smtClean="0"/>
              <a:t>Objective vs. Subjective Components</a:t>
            </a:r>
          </a:p>
        </p:txBody>
      </p:sp>
      <p:sp>
        <p:nvSpPr>
          <p:cNvPr id="11267" name="Rectangle 3"/>
          <p:cNvSpPr>
            <a:spLocks noGrp="1" noChangeArrowheads="1"/>
          </p:cNvSpPr>
          <p:nvPr>
            <p:ph type="body" idx="1"/>
          </p:nvPr>
        </p:nvSpPr>
        <p:spPr/>
        <p:txBody>
          <a:bodyPr/>
          <a:lstStyle/>
          <a:p>
            <a:pPr>
              <a:defRPr/>
            </a:pPr>
            <a:r>
              <a:rPr lang="en-US" smtClean="0"/>
              <a:t>Application,  GREs and Transcripts/GPA = “objective” components</a:t>
            </a:r>
          </a:p>
          <a:p>
            <a:pPr>
              <a:defRPr/>
            </a:pPr>
            <a:r>
              <a:rPr lang="en-US" smtClean="0"/>
              <a:t>resume, personal statements and letters of recommendation = “subjective” components</a:t>
            </a:r>
          </a:p>
          <a:p>
            <a:pPr>
              <a:defRPr/>
            </a:pPr>
            <a:r>
              <a:rPr lang="en-US" smtClean="0"/>
              <a:t>each provides some distinctive information and built-in redundancy</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box(in)">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box(in)">
                                      <p:cBhvr>
                                        <p:cTn id="12" dur="500"/>
                                        <p:tgtEl>
                                          <p:spTgt spid="112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box(in)">
                                      <p:cBhvr>
                                        <p:cTn id="17" dur="500"/>
                                        <p:tgtEl>
                                          <p:spTgt spid="112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defRPr/>
            </a:pPr>
            <a:r>
              <a:rPr lang="en-US" smtClean="0"/>
              <a:t>Objective Components</a:t>
            </a:r>
          </a:p>
        </p:txBody>
      </p:sp>
      <p:sp>
        <p:nvSpPr>
          <p:cNvPr id="50179" name="Rectangle 3"/>
          <p:cNvSpPr>
            <a:spLocks noGrp="1" noChangeArrowheads="1"/>
          </p:cNvSpPr>
          <p:nvPr>
            <p:ph type="body" idx="1"/>
          </p:nvPr>
        </p:nvSpPr>
        <p:spPr/>
        <p:txBody>
          <a:bodyPr/>
          <a:lstStyle/>
          <a:p>
            <a:pPr>
              <a:defRPr/>
            </a:pPr>
            <a:r>
              <a:rPr lang="en-US" dirty="0" smtClean="0"/>
              <a:t>GPA: Overall, last 2 years, in the major</a:t>
            </a:r>
          </a:p>
          <a:p>
            <a:pPr lvl="1">
              <a:defRPr/>
            </a:pPr>
            <a:r>
              <a:rPr lang="en-US" sz="3200" dirty="0" smtClean="0"/>
              <a:t>GPA average = 3.3 for M.S., 3.5 for </a:t>
            </a:r>
            <a:r>
              <a:rPr lang="en-US" sz="3200" dirty="0" err="1" smtClean="0"/>
              <a:t>Ph.D</a:t>
            </a:r>
            <a:endParaRPr lang="en-US" sz="3200" dirty="0" smtClean="0"/>
          </a:p>
          <a:p>
            <a:pPr>
              <a:defRPr/>
            </a:pPr>
            <a:r>
              <a:rPr lang="en-US" dirty="0" smtClean="0"/>
              <a:t>GRE: Verbal and Quantitative</a:t>
            </a:r>
          </a:p>
          <a:p>
            <a:pPr lvl="1">
              <a:defRPr/>
            </a:pPr>
            <a:r>
              <a:rPr lang="en-US" sz="3200" dirty="0" smtClean="0"/>
              <a:t>GRE average = 1066 for M.S., 1206 for Ph.D.</a:t>
            </a:r>
          </a:p>
          <a:p>
            <a:pPr>
              <a:defRPr/>
            </a:pPr>
            <a:r>
              <a:rPr lang="en-US" dirty="0" smtClean="0"/>
              <a:t>.</a:t>
            </a:r>
          </a:p>
          <a:p>
            <a:pPr>
              <a:defRPr/>
            </a:pPr>
            <a:endParaRPr lang="en-US" dirty="0" smtClean="0"/>
          </a:p>
        </p:txBody>
      </p:sp>
      <p:pic>
        <p:nvPicPr>
          <p:cNvPr id="12292" name="Picture 5" descr="MCj02316350000[1]"/>
          <p:cNvPicPr>
            <a:picLocks noChangeAspect="1" noChangeArrowheads="1"/>
          </p:cNvPicPr>
          <p:nvPr/>
        </p:nvPicPr>
        <p:blipFill>
          <a:blip r:embed="rId2" cstate="print"/>
          <a:srcRect/>
          <a:stretch>
            <a:fillRect/>
          </a:stretch>
        </p:blipFill>
        <p:spPr bwMode="auto">
          <a:xfrm>
            <a:off x="6096000" y="4572000"/>
            <a:ext cx="2655888" cy="18875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defRPr/>
            </a:pPr>
            <a:r>
              <a:rPr lang="en-US" sz="4000" dirty="0" smtClean="0"/>
              <a:t>Subjective Components: Resume</a:t>
            </a:r>
          </a:p>
        </p:txBody>
      </p:sp>
      <p:sp>
        <p:nvSpPr>
          <p:cNvPr id="12291" name="Rectangle 3"/>
          <p:cNvSpPr>
            <a:spLocks noGrp="1" noChangeArrowheads="1"/>
          </p:cNvSpPr>
          <p:nvPr>
            <p:ph type="body" idx="1"/>
          </p:nvPr>
        </p:nvSpPr>
        <p:spPr/>
        <p:txBody>
          <a:bodyPr/>
          <a:lstStyle/>
          <a:p>
            <a:pPr>
              <a:lnSpc>
                <a:spcPct val="90000"/>
              </a:lnSpc>
              <a:defRPr/>
            </a:pPr>
            <a:r>
              <a:rPr lang="en-US" i="1" dirty="0" smtClean="0"/>
              <a:t>Purpose-</a:t>
            </a:r>
            <a:r>
              <a:rPr lang="en-US" dirty="0" smtClean="0"/>
              <a:t> to clearly display in synoptic form the information and experience that qualifies you for graduate study</a:t>
            </a:r>
          </a:p>
          <a:p>
            <a:pPr>
              <a:lnSpc>
                <a:spcPct val="90000"/>
              </a:lnSpc>
              <a:defRPr/>
            </a:pPr>
            <a:r>
              <a:rPr lang="en-US" dirty="0" smtClean="0"/>
              <a:t>Use high quality, white, bond paper</a:t>
            </a:r>
          </a:p>
          <a:p>
            <a:pPr>
              <a:lnSpc>
                <a:spcPct val="90000"/>
              </a:lnSpc>
              <a:defRPr/>
            </a:pPr>
            <a:r>
              <a:rPr lang="en-US" dirty="0" smtClean="0"/>
              <a:t>It will be reviewed for ~1-2 min, so limit to 2 pages + C.V.</a:t>
            </a:r>
          </a:p>
          <a:p>
            <a:pPr>
              <a:lnSpc>
                <a:spcPct val="90000"/>
              </a:lnSpc>
              <a:defRPr/>
            </a:pPr>
            <a:r>
              <a:rPr lang="en-US" dirty="0" smtClean="0"/>
              <a:t>Likely to be consulted again prior to interview</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ox(in)">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box(in)">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box(in)">
                                      <p:cBhvr>
                                        <p:cTn id="17" dur="500"/>
                                        <p:tgtEl>
                                          <p:spTgt spid="122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box(in)">
                                      <p:cBhvr>
                                        <p:cTn id="22"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defRPr/>
            </a:pPr>
            <a:r>
              <a:rPr lang="en-US" smtClean="0"/>
              <a:t>Resume</a:t>
            </a:r>
          </a:p>
        </p:txBody>
      </p:sp>
      <p:sp>
        <p:nvSpPr>
          <p:cNvPr id="13315" name="Rectangle 3"/>
          <p:cNvSpPr>
            <a:spLocks noGrp="1" noChangeArrowheads="1"/>
          </p:cNvSpPr>
          <p:nvPr>
            <p:ph type="body" idx="1"/>
          </p:nvPr>
        </p:nvSpPr>
        <p:spPr>
          <a:xfrm>
            <a:off x="685800" y="1676400"/>
            <a:ext cx="7772400" cy="4114800"/>
          </a:xfrm>
        </p:spPr>
        <p:txBody>
          <a:bodyPr>
            <a:normAutofit fontScale="92500" lnSpcReduction="10000"/>
          </a:bodyPr>
          <a:lstStyle/>
          <a:p>
            <a:pPr>
              <a:defRPr/>
            </a:pPr>
            <a:r>
              <a:rPr lang="en-US" smtClean="0"/>
              <a:t>Name and Contact information</a:t>
            </a:r>
          </a:p>
          <a:p>
            <a:pPr>
              <a:defRPr/>
            </a:pPr>
            <a:r>
              <a:rPr lang="en-US" smtClean="0"/>
              <a:t>Educational Background</a:t>
            </a:r>
          </a:p>
          <a:p>
            <a:pPr>
              <a:defRPr/>
            </a:pPr>
            <a:r>
              <a:rPr lang="en-US" smtClean="0"/>
              <a:t>Clinical Experience</a:t>
            </a:r>
          </a:p>
          <a:p>
            <a:pPr>
              <a:defRPr/>
            </a:pPr>
            <a:r>
              <a:rPr lang="en-US" smtClean="0"/>
              <a:t>Research Experience</a:t>
            </a:r>
          </a:p>
          <a:p>
            <a:pPr>
              <a:defRPr/>
            </a:pPr>
            <a:r>
              <a:rPr lang="en-US" smtClean="0"/>
              <a:t>Presentations and Publications</a:t>
            </a:r>
          </a:p>
          <a:p>
            <a:pPr>
              <a:defRPr/>
            </a:pPr>
            <a:r>
              <a:rPr lang="en-US" smtClean="0"/>
              <a:t>Honors and Awards</a:t>
            </a:r>
          </a:p>
          <a:p>
            <a:pPr>
              <a:defRPr/>
            </a:pPr>
            <a:r>
              <a:rPr lang="en-US" smtClean="0"/>
              <a:t>References</a:t>
            </a:r>
          </a:p>
          <a:p>
            <a:pPr>
              <a:defRPr/>
            </a:pPr>
            <a:r>
              <a:rPr lang="en-US" smtClean="0"/>
              <a:t>Course Listings</a:t>
            </a:r>
          </a:p>
        </p:txBody>
      </p:sp>
      <p:pic>
        <p:nvPicPr>
          <p:cNvPr id="14340" name="Picture 4" descr="MCBD06642_0000[1]"/>
          <p:cNvPicPr>
            <a:picLocks noChangeAspect="1" noChangeArrowheads="1"/>
          </p:cNvPicPr>
          <p:nvPr/>
        </p:nvPicPr>
        <p:blipFill>
          <a:blip r:embed="rId2" cstate="print"/>
          <a:srcRect/>
          <a:stretch>
            <a:fillRect/>
          </a:stretch>
        </p:blipFill>
        <p:spPr bwMode="auto">
          <a:xfrm>
            <a:off x="6629400" y="4724400"/>
            <a:ext cx="1841500" cy="1841500"/>
          </a:xfrm>
          <a:prstGeom prst="rect">
            <a:avLst/>
          </a:prstGeom>
          <a:noFill/>
          <a:ln w="9525">
            <a:noFill/>
            <a:miter lim="800000"/>
            <a:headEnd/>
            <a:tailEnd/>
          </a:ln>
        </p:spPr>
      </p:pic>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box(in)">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box(in)">
                                      <p:cBhvr>
                                        <p:cTn id="12" dur="500"/>
                                        <p:tgtEl>
                                          <p:spTgt spid="133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box(in)">
                                      <p:cBhvr>
                                        <p:cTn id="17" dur="500"/>
                                        <p:tgtEl>
                                          <p:spTgt spid="133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3315">
                                            <p:txEl>
                                              <p:pRg st="3" end="3"/>
                                            </p:txEl>
                                          </p:spTgt>
                                        </p:tgtEl>
                                        <p:attrNameLst>
                                          <p:attrName>style.visibility</p:attrName>
                                        </p:attrNameLst>
                                      </p:cBhvr>
                                      <p:to>
                                        <p:strVal val="visible"/>
                                      </p:to>
                                    </p:set>
                                    <p:animEffect transition="in" filter="box(in)">
                                      <p:cBhvr>
                                        <p:cTn id="22" dur="500"/>
                                        <p:tgtEl>
                                          <p:spTgt spid="133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3315">
                                            <p:txEl>
                                              <p:pRg st="4" end="4"/>
                                            </p:txEl>
                                          </p:spTgt>
                                        </p:tgtEl>
                                        <p:attrNameLst>
                                          <p:attrName>style.visibility</p:attrName>
                                        </p:attrNameLst>
                                      </p:cBhvr>
                                      <p:to>
                                        <p:strVal val="visible"/>
                                      </p:to>
                                    </p:set>
                                    <p:animEffect transition="in" filter="box(in)">
                                      <p:cBhvr>
                                        <p:cTn id="27" dur="500"/>
                                        <p:tgtEl>
                                          <p:spTgt spid="1331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3315">
                                            <p:txEl>
                                              <p:pRg st="5" end="5"/>
                                            </p:txEl>
                                          </p:spTgt>
                                        </p:tgtEl>
                                        <p:attrNameLst>
                                          <p:attrName>style.visibility</p:attrName>
                                        </p:attrNameLst>
                                      </p:cBhvr>
                                      <p:to>
                                        <p:strVal val="visible"/>
                                      </p:to>
                                    </p:set>
                                    <p:animEffect transition="in" filter="box(in)">
                                      <p:cBhvr>
                                        <p:cTn id="32" dur="500"/>
                                        <p:tgtEl>
                                          <p:spTgt spid="1331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3315">
                                            <p:txEl>
                                              <p:pRg st="6" end="6"/>
                                            </p:txEl>
                                          </p:spTgt>
                                        </p:tgtEl>
                                        <p:attrNameLst>
                                          <p:attrName>style.visibility</p:attrName>
                                        </p:attrNameLst>
                                      </p:cBhvr>
                                      <p:to>
                                        <p:strVal val="visible"/>
                                      </p:to>
                                    </p:set>
                                    <p:animEffect transition="in" filter="box(in)">
                                      <p:cBhvr>
                                        <p:cTn id="37" dur="500"/>
                                        <p:tgtEl>
                                          <p:spTgt spid="1331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3315">
                                            <p:txEl>
                                              <p:pRg st="7" end="7"/>
                                            </p:txEl>
                                          </p:spTgt>
                                        </p:tgtEl>
                                        <p:attrNameLst>
                                          <p:attrName>style.visibility</p:attrName>
                                        </p:attrNameLst>
                                      </p:cBhvr>
                                      <p:to>
                                        <p:strVal val="visible"/>
                                      </p:to>
                                    </p:set>
                                    <p:animEffect transition="in" filter="box(in)">
                                      <p:cBhvr>
                                        <p:cTn id="42" dur="500"/>
                                        <p:tgtEl>
                                          <p:spTgt spid="1331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defRPr/>
            </a:pPr>
            <a:r>
              <a:rPr lang="en-US" smtClean="0"/>
              <a:t>Resume</a:t>
            </a:r>
          </a:p>
        </p:txBody>
      </p:sp>
      <p:sp>
        <p:nvSpPr>
          <p:cNvPr id="14339" name="Rectangle 3"/>
          <p:cNvSpPr>
            <a:spLocks noGrp="1" noChangeArrowheads="1"/>
          </p:cNvSpPr>
          <p:nvPr>
            <p:ph type="body" idx="1"/>
          </p:nvPr>
        </p:nvSpPr>
        <p:spPr/>
        <p:txBody>
          <a:bodyPr/>
          <a:lstStyle/>
          <a:p>
            <a:pPr>
              <a:defRPr/>
            </a:pPr>
            <a:r>
              <a:rPr lang="en-US" smtClean="0"/>
              <a:t>Name and Contact information</a:t>
            </a:r>
            <a:br>
              <a:rPr lang="en-US" smtClean="0"/>
            </a:br>
            <a:r>
              <a:rPr lang="en-US" smtClean="0"/>
              <a:t>- top center</a:t>
            </a:r>
            <a:br>
              <a:rPr lang="en-US" smtClean="0"/>
            </a:br>
            <a:r>
              <a:rPr lang="en-US" smtClean="0"/>
              <a:t>- include email, phone, fax</a:t>
            </a:r>
            <a:br>
              <a:rPr lang="en-US" smtClean="0"/>
            </a:br>
            <a:r>
              <a:rPr lang="en-US" smtClean="0"/>
              <a:t>- boldface in slightly larger type (18+pt)</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box(in)">
                                      <p:cBhvr>
                                        <p:cTn id="7" dur="500"/>
                                        <p:tgtEl>
                                          <p:spTgt spid="143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8600" y="304800"/>
            <a:ext cx="7772400" cy="1143000"/>
          </a:xfrm>
        </p:spPr>
        <p:txBody>
          <a:bodyPr/>
          <a:lstStyle/>
          <a:p>
            <a:pPr>
              <a:defRPr/>
            </a:pPr>
            <a:r>
              <a:rPr lang="en-US" dirty="0" smtClean="0"/>
              <a:t>Resume</a:t>
            </a:r>
          </a:p>
        </p:txBody>
      </p:sp>
      <p:sp>
        <p:nvSpPr>
          <p:cNvPr id="15363" name="Rectangle 3"/>
          <p:cNvSpPr>
            <a:spLocks noGrp="1" noChangeArrowheads="1"/>
          </p:cNvSpPr>
          <p:nvPr>
            <p:ph type="body" idx="1"/>
          </p:nvPr>
        </p:nvSpPr>
        <p:spPr>
          <a:xfrm>
            <a:off x="609600" y="1752600"/>
            <a:ext cx="7772400" cy="4114800"/>
          </a:xfrm>
        </p:spPr>
        <p:txBody>
          <a:bodyPr>
            <a:normAutofit fontScale="92500" lnSpcReduction="20000"/>
          </a:bodyPr>
          <a:lstStyle/>
          <a:p>
            <a:pPr>
              <a:defRPr/>
            </a:pPr>
            <a:r>
              <a:rPr lang="en-US" dirty="0" smtClean="0"/>
              <a:t>Clinical Experience</a:t>
            </a:r>
            <a:br>
              <a:rPr lang="en-US" dirty="0" smtClean="0"/>
            </a:br>
            <a:r>
              <a:rPr lang="en-US" dirty="0" smtClean="0"/>
              <a:t>- what counts?</a:t>
            </a:r>
            <a:br>
              <a:rPr lang="en-US" dirty="0" smtClean="0"/>
            </a:br>
            <a:r>
              <a:rPr lang="en-US" dirty="0" smtClean="0"/>
              <a:t>Peer counseling</a:t>
            </a:r>
            <a:br>
              <a:rPr lang="en-US" dirty="0" smtClean="0"/>
            </a:br>
            <a:r>
              <a:rPr lang="en-US" dirty="0" smtClean="0"/>
              <a:t>crisis center</a:t>
            </a:r>
            <a:br>
              <a:rPr lang="en-US" dirty="0" smtClean="0"/>
            </a:br>
            <a:r>
              <a:rPr lang="en-US" dirty="0" smtClean="0"/>
              <a:t>volunteer work in nursing homes</a:t>
            </a:r>
            <a:br>
              <a:rPr lang="en-US" dirty="0" smtClean="0"/>
            </a:br>
            <a:r>
              <a:rPr lang="en-US" dirty="0" smtClean="0"/>
              <a:t>working in nursery</a:t>
            </a:r>
            <a:br>
              <a:rPr lang="en-US" dirty="0" smtClean="0"/>
            </a:br>
            <a:r>
              <a:rPr lang="en-US" dirty="0" smtClean="0"/>
              <a:t>habitat for humanity</a:t>
            </a:r>
            <a:br>
              <a:rPr lang="en-US" dirty="0" smtClean="0"/>
            </a:br>
            <a:r>
              <a:rPr lang="en-US" dirty="0" smtClean="0"/>
              <a:t>-list dates</a:t>
            </a:r>
            <a:br>
              <a:rPr lang="en-US" dirty="0" smtClean="0"/>
            </a:br>
            <a:r>
              <a:rPr lang="en-US" dirty="0" smtClean="0"/>
              <a:t>-if supervised, </a:t>
            </a:r>
            <a:br>
              <a:rPr lang="en-US" dirty="0" smtClean="0"/>
            </a:br>
            <a:r>
              <a:rPr lang="en-US" dirty="0" smtClean="0"/>
              <a:t>describe &amp; list supervisor</a:t>
            </a:r>
          </a:p>
        </p:txBody>
      </p:sp>
      <p:pic>
        <p:nvPicPr>
          <p:cNvPr id="16388" name="Picture 4" descr="MCBD07126_0000[1]"/>
          <p:cNvPicPr>
            <a:picLocks noChangeAspect="1" noChangeArrowheads="1"/>
          </p:cNvPicPr>
          <p:nvPr/>
        </p:nvPicPr>
        <p:blipFill>
          <a:blip r:embed="rId2" cstate="print"/>
          <a:srcRect/>
          <a:stretch>
            <a:fillRect/>
          </a:stretch>
        </p:blipFill>
        <p:spPr bwMode="auto">
          <a:xfrm>
            <a:off x="6553200" y="4800600"/>
            <a:ext cx="1879600" cy="1674813"/>
          </a:xfrm>
          <a:prstGeom prst="rect">
            <a:avLst/>
          </a:prstGeom>
          <a:noFill/>
          <a:ln w="9525">
            <a:noFill/>
            <a:miter lim="800000"/>
            <a:headEnd/>
            <a:tailEnd/>
          </a:ln>
        </p:spPr>
      </p:pic>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box(in)">
                                      <p:cBhvr>
                                        <p:cTn id="7" dur="500"/>
                                        <p:tgtEl>
                                          <p:spTgt spid="153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defRPr/>
            </a:pPr>
            <a:r>
              <a:rPr lang="en-US" smtClean="0"/>
              <a:t>Resume</a:t>
            </a:r>
          </a:p>
        </p:txBody>
      </p:sp>
      <p:sp>
        <p:nvSpPr>
          <p:cNvPr id="16387" name="Rectangle 3"/>
          <p:cNvSpPr>
            <a:spLocks noGrp="1" noChangeArrowheads="1"/>
          </p:cNvSpPr>
          <p:nvPr>
            <p:ph type="body" idx="1"/>
          </p:nvPr>
        </p:nvSpPr>
        <p:spPr>
          <a:xfrm>
            <a:off x="685800" y="1981200"/>
            <a:ext cx="8001000" cy="4114800"/>
          </a:xfrm>
        </p:spPr>
        <p:txBody>
          <a:bodyPr/>
          <a:lstStyle/>
          <a:p>
            <a:pPr>
              <a:defRPr/>
            </a:pPr>
            <a:r>
              <a:rPr lang="en-US" smtClean="0"/>
              <a:t>Research Experience: short narrative accounts of research experiences</a:t>
            </a:r>
            <a:br>
              <a:rPr lang="en-US" smtClean="0"/>
            </a:br>
            <a:r>
              <a:rPr lang="en-US" smtClean="0"/>
              <a:t>-class projects (e.g. in lab courses)</a:t>
            </a:r>
            <a:br>
              <a:rPr lang="en-US" smtClean="0"/>
            </a:br>
            <a:r>
              <a:rPr lang="en-US" smtClean="0"/>
              <a:t>-independent research</a:t>
            </a:r>
            <a:br>
              <a:rPr lang="en-US" smtClean="0"/>
            </a:br>
            <a:r>
              <a:rPr lang="en-US" smtClean="0"/>
              <a:t>-senior/honor’s thesis</a:t>
            </a:r>
            <a:br>
              <a:rPr lang="en-US" smtClean="0"/>
            </a:br>
            <a:endParaRPr lang="en-US" smtClean="0"/>
          </a:p>
        </p:txBody>
      </p:sp>
      <p:pic>
        <p:nvPicPr>
          <p:cNvPr id="17412" name="Picture 5" descr="MCj02318050000[1]"/>
          <p:cNvPicPr>
            <a:picLocks noChangeAspect="1" noChangeArrowheads="1"/>
          </p:cNvPicPr>
          <p:nvPr/>
        </p:nvPicPr>
        <p:blipFill>
          <a:blip r:embed="rId2" cstate="print"/>
          <a:srcRect/>
          <a:stretch>
            <a:fillRect/>
          </a:stretch>
        </p:blipFill>
        <p:spPr bwMode="auto">
          <a:xfrm>
            <a:off x="6248400" y="4648200"/>
            <a:ext cx="2257425" cy="1965325"/>
          </a:xfrm>
          <a:prstGeom prst="rect">
            <a:avLst/>
          </a:prstGeom>
          <a:noFill/>
          <a:ln w="9525">
            <a:noFill/>
            <a:miter lim="800000"/>
            <a:headEnd/>
            <a:tailEnd/>
          </a:ln>
        </p:spPr>
      </p:pic>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box(in)">
                                      <p:cBhvr>
                                        <p:cTn id="7" dur="500"/>
                                        <p:tgtEl>
                                          <p:spTgt spid="1638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defRPr/>
            </a:pPr>
            <a:r>
              <a:rPr lang="en-US" smtClean="0"/>
              <a:t>Resume</a:t>
            </a:r>
          </a:p>
        </p:txBody>
      </p:sp>
      <p:sp>
        <p:nvSpPr>
          <p:cNvPr id="17411" name="Rectangle 3"/>
          <p:cNvSpPr>
            <a:spLocks noGrp="1" noChangeArrowheads="1"/>
          </p:cNvSpPr>
          <p:nvPr>
            <p:ph type="body" idx="1"/>
          </p:nvPr>
        </p:nvSpPr>
        <p:spPr/>
        <p:txBody>
          <a:bodyPr/>
          <a:lstStyle/>
          <a:p>
            <a:pPr>
              <a:defRPr/>
            </a:pPr>
            <a:r>
              <a:rPr lang="en-US" smtClean="0"/>
              <a:t>Publications and Presentations</a:t>
            </a:r>
            <a:br>
              <a:rPr lang="en-US" smtClean="0"/>
            </a:br>
            <a:r>
              <a:rPr lang="en-US" smtClean="0"/>
              <a:t>-papers completed (like senior thesis)</a:t>
            </a:r>
          </a:p>
          <a:p>
            <a:pPr>
              <a:defRPr/>
            </a:pPr>
            <a:r>
              <a:rPr lang="en-US" smtClean="0"/>
              <a:t>-paper presentations</a:t>
            </a:r>
            <a:br>
              <a:rPr lang="en-US" smtClean="0"/>
            </a:br>
            <a:r>
              <a:rPr lang="en-US" smtClean="0"/>
              <a:t>-publications</a:t>
            </a:r>
            <a:br>
              <a:rPr lang="en-US" smtClean="0"/>
            </a:br>
            <a:r>
              <a:rPr lang="en-US" smtClean="0"/>
              <a:t>-list author(s), title, and presentation venue or publication outlet</a:t>
            </a:r>
          </a:p>
          <a:p>
            <a:pPr>
              <a:defRPr/>
            </a:pPr>
            <a:endParaRPr lang="en-US" smtClean="0"/>
          </a:p>
        </p:txBody>
      </p:sp>
      <p:pic>
        <p:nvPicPr>
          <p:cNvPr id="18436" name="Picture 4" descr="MCj04260540000[1]"/>
          <p:cNvPicPr>
            <a:picLocks noChangeAspect="1" noChangeArrowheads="1"/>
          </p:cNvPicPr>
          <p:nvPr/>
        </p:nvPicPr>
        <p:blipFill>
          <a:blip r:embed="rId2" cstate="print"/>
          <a:srcRect/>
          <a:stretch>
            <a:fillRect/>
          </a:stretch>
        </p:blipFill>
        <p:spPr bwMode="auto">
          <a:xfrm>
            <a:off x="6553200" y="4800600"/>
            <a:ext cx="1841500" cy="1606550"/>
          </a:xfrm>
          <a:prstGeom prst="rect">
            <a:avLst/>
          </a:prstGeom>
          <a:noFill/>
          <a:ln w="9525">
            <a:noFill/>
            <a:miter lim="800000"/>
            <a:headEnd/>
            <a:tailEnd/>
          </a:ln>
        </p:spPr>
      </p:pic>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box(in)">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box(in)">
                                      <p:cBhvr>
                                        <p:cTn id="12" dur="500"/>
                                        <p:tgtEl>
                                          <p:spTgt spid="174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defRPr/>
            </a:pPr>
            <a:r>
              <a:rPr lang="en-US" smtClean="0"/>
              <a:t>Resume </a:t>
            </a:r>
          </a:p>
        </p:txBody>
      </p:sp>
      <p:sp>
        <p:nvSpPr>
          <p:cNvPr id="18435" name="Rectangle 3"/>
          <p:cNvSpPr>
            <a:spLocks noGrp="1" noChangeArrowheads="1"/>
          </p:cNvSpPr>
          <p:nvPr>
            <p:ph type="body" idx="1"/>
          </p:nvPr>
        </p:nvSpPr>
        <p:spPr/>
        <p:txBody>
          <a:bodyPr/>
          <a:lstStyle/>
          <a:p>
            <a:pPr>
              <a:defRPr/>
            </a:pPr>
            <a:r>
              <a:rPr lang="en-US" smtClean="0"/>
              <a:t>Awards and Honors</a:t>
            </a:r>
          </a:p>
          <a:p>
            <a:pPr>
              <a:defRPr/>
            </a:pPr>
            <a:r>
              <a:rPr lang="en-US" smtClean="0"/>
              <a:t>scholarships</a:t>
            </a:r>
          </a:p>
          <a:p>
            <a:pPr>
              <a:defRPr/>
            </a:pPr>
            <a:r>
              <a:rPr lang="en-US" smtClean="0"/>
              <a:t>recognitions or awards</a:t>
            </a:r>
          </a:p>
          <a:p>
            <a:pPr>
              <a:defRPr/>
            </a:pPr>
            <a:r>
              <a:rPr lang="en-US" smtClean="0"/>
              <a:t>leadership positions</a:t>
            </a:r>
          </a:p>
          <a:p>
            <a:pPr>
              <a:defRPr/>
            </a:pPr>
            <a:r>
              <a:rPr lang="en-US" smtClean="0"/>
              <a:t>Dean’s or President’s Honor role</a:t>
            </a:r>
          </a:p>
          <a:p>
            <a:pPr>
              <a:defRPr/>
            </a:pPr>
            <a:r>
              <a:rPr lang="en-US" smtClean="0"/>
              <a:t>do NOT include </a:t>
            </a:r>
            <a:br>
              <a:rPr lang="en-US" smtClean="0"/>
            </a:br>
            <a:r>
              <a:rPr lang="en-US" smtClean="0"/>
              <a:t>High School Honors</a:t>
            </a:r>
          </a:p>
        </p:txBody>
      </p:sp>
      <p:pic>
        <p:nvPicPr>
          <p:cNvPr id="19460" name="Picture 4" descr="MCj04240580000[1]"/>
          <p:cNvPicPr>
            <a:picLocks noChangeAspect="1" noChangeArrowheads="1"/>
          </p:cNvPicPr>
          <p:nvPr/>
        </p:nvPicPr>
        <p:blipFill>
          <a:blip r:embed="rId2" cstate="print"/>
          <a:srcRect/>
          <a:stretch>
            <a:fillRect/>
          </a:stretch>
        </p:blipFill>
        <p:spPr bwMode="auto">
          <a:xfrm>
            <a:off x="7010400" y="4724400"/>
            <a:ext cx="1787525" cy="1765300"/>
          </a:xfrm>
          <a:prstGeom prst="rect">
            <a:avLst/>
          </a:prstGeom>
          <a:noFill/>
          <a:ln w="9525">
            <a:noFill/>
            <a:miter lim="800000"/>
            <a:headEnd/>
            <a:tailEnd/>
          </a:ln>
        </p:spPr>
      </p:pic>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box(in)">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box(in)">
                                      <p:cBhvr>
                                        <p:cTn id="12" dur="5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box(in)">
                                      <p:cBhvr>
                                        <p:cTn id="17" dur="500"/>
                                        <p:tgtEl>
                                          <p:spTgt spid="184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box(in)">
                                      <p:cBhvr>
                                        <p:cTn id="22" dur="500"/>
                                        <p:tgtEl>
                                          <p:spTgt spid="184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8435">
                                            <p:txEl>
                                              <p:pRg st="4" end="4"/>
                                            </p:txEl>
                                          </p:spTgt>
                                        </p:tgtEl>
                                        <p:attrNameLst>
                                          <p:attrName>style.visibility</p:attrName>
                                        </p:attrNameLst>
                                      </p:cBhvr>
                                      <p:to>
                                        <p:strVal val="visible"/>
                                      </p:to>
                                    </p:set>
                                    <p:animEffect transition="in" filter="box(in)">
                                      <p:cBhvr>
                                        <p:cTn id="27" dur="500"/>
                                        <p:tgtEl>
                                          <p:spTgt spid="184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8435">
                                            <p:txEl>
                                              <p:pRg st="5" end="5"/>
                                            </p:txEl>
                                          </p:spTgt>
                                        </p:tgtEl>
                                        <p:attrNameLst>
                                          <p:attrName>style.visibility</p:attrName>
                                        </p:attrNameLst>
                                      </p:cBhvr>
                                      <p:to>
                                        <p:strVal val="visible"/>
                                      </p:to>
                                    </p:set>
                                    <p:animEffect transition="in" filter="box(in)">
                                      <p:cBhvr>
                                        <p:cTn id="32" dur="500"/>
                                        <p:tgtEl>
                                          <p:spTgt spid="184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defRPr/>
            </a:pPr>
            <a:r>
              <a:rPr lang="en-US" smtClean="0"/>
              <a:t>Resume</a:t>
            </a:r>
          </a:p>
        </p:txBody>
      </p:sp>
      <p:sp>
        <p:nvSpPr>
          <p:cNvPr id="19459" name="Rectangle 3"/>
          <p:cNvSpPr>
            <a:spLocks noGrp="1" noChangeArrowheads="1"/>
          </p:cNvSpPr>
          <p:nvPr>
            <p:ph type="body" idx="1"/>
          </p:nvPr>
        </p:nvSpPr>
        <p:spPr/>
        <p:txBody>
          <a:bodyPr/>
          <a:lstStyle/>
          <a:p>
            <a:pPr>
              <a:defRPr/>
            </a:pPr>
            <a:r>
              <a:rPr lang="en-US" smtClean="0"/>
              <a:t>References</a:t>
            </a:r>
            <a:br>
              <a:rPr lang="en-US" smtClean="0"/>
            </a:br>
            <a:r>
              <a:rPr lang="en-US" smtClean="0"/>
              <a:t>-identify three or four people to contact</a:t>
            </a:r>
            <a:br>
              <a:rPr lang="en-US" smtClean="0"/>
            </a:br>
            <a:r>
              <a:rPr lang="en-US" smtClean="0"/>
              <a:t>-get prior approval from them to serve as references for you</a:t>
            </a:r>
            <a:br>
              <a:rPr lang="en-US" smtClean="0"/>
            </a:br>
            <a:r>
              <a:rPr lang="en-US" smtClean="0"/>
              <a:t>-provide complete contact information</a:t>
            </a:r>
            <a:br>
              <a:rPr lang="en-US" smtClean="0"/>
            </a:br>
            <a:r>
              <a:rPr lang="en-US" smtClean="0"/>
              <a:t>-use strategically to augment written letters of recommendation</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box(in)">
                                      <p:cBhvr>
                                        <p:cTn id="7" dur="500"/>
                                        <p:tgtEl>
                                          <p:spTgt spid="194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pPr>
              <a:defRPr/>
            </a:pPr>
            <a:r>
              <a:rPr lang="en-US" smtClean="0"/>
              <a:t>Two Critical Points</a:t>
            </a:r>
          </a:p>
        </p:txBody>
      </p:sp>
      <p:sp>
        <p:nvSpPr>
          <p:cNvPr id="116739" name="Rectangle 3"/>
          <p:cNvSpPr>
            <a:spLocks noGrp="1" noChangeArrowheads="1"/>
          </p:cNvSpPr>
          <p:nvPr>
            <p:ph idx="1"/>
          </p:nvPr>
        </p:nvSpPr>
        <p:spPr/>
        <p:txBody>
          <a:bodyPr/>
          <a:lstStyle/>
          <a:p>
            <a:pPr>
              <a:defRPr/>
            </a:pPr>
            <a:r>
              <a:rPr lang="en-US" dirty="0" smtClean="0"/>
              <a:t>APA-accreditation ONLY applies to doctoral training in professional areas</a:t>
            </a:r>
          </a:p>
          <a:p>
            <a:pPr>
              <a:defRPr/>
            </a:pPr>
            <a:r>
              <a:rPr lang="en-US" dirty="0" smtClean="0"/>
              <a:t>Psychology is only one of several overall behavioral healthcare professions (Education, Marriage &amp; Family Therapy, Psychiatric Nursing Psychiatry, Social Work)</a:t>
            </a:r>
          </a:p>
          <a:p>
            <a:pPr>
              <a:defRPr/>
            </a:pPr>
            <a:endParaRPr lang="en-US" dirty="0" smtClean="0"/>
          </a:p>
        </p:txBody>
      </p:sp>
      <p:pic>
        <p:nvPicPr>
          <p:cNvPr id="10244" name="Picture 4" descr="MCj04082120000[1]"/>
          <p:cNvPicPr>
            <a:picLocks noChangeAspect="1" noChangeArrowheads="1"/>
          </p:cNvPicPr>
          <p:nvPr/>
        </p:nvPicPr>
        <p:blipFill>
          <a:blip r:embed="rId3" cstate="print"/>
          <a:srcRect/>
          <a:stretch>
            <a:fillRect/>
          </a:stretch>
        </p:blipFill>
        <p:spPr bwMode="auto">
          <a:xfrm>
            <a:off x="6781800" y="4876800"/>
            <a:ext cx="1781175" cy="165417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673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build="p"/>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28600" y="0"/>
            <a:ext cx="7772400" cy="1143000"/>
          </a:xfrm>
        </p:spPr>
        <p:txBody>
          <a:bodyPr/>
          <a:lstStyle/>
          <a:p>
            <a:pPr>
              <a:defRPr/>
            </a:pPr>
            <a:r>
              <a:rPr lang="en-US" smtClean="0"/>
              <a:t>Resume</a:t>
            </a:r>
          </a:p>
        </p:txBody>
      </p:sp>
      <p:sp>
        <p:nvSpPr>
          <p:cNvPr id="20483" name="Rectangle 3"/>
          <p:cNvSpPr>
            <a:spLocks noGrp="1" noChangeArrowheads="1"/>
          </p:cNvSpPr>
          <p:nvPr>
            <p:ph type="body" idx="1"/>
          </p:nvPr>
        </p:nvSpPr>
        <p:spPr>
          <a:xfrm>
            <a:off x="0" y="1752600"/>
            <a:ext cx="8763000" cy="4114800"/>
          </a:xfrm>
        </p:spPr>
        <p:txBody>
          <a:bodyPr>
            <a:normAutofit lnSpcReduction="10000"/>
          </a:bodyPr>
          <a:lstStyle/>
          <a:p>
            <a:pPr>
              <a:defRPr/>
            </a:pPr>
            <a:r>
              <a:rPr lang="en-US" dirty="0" smtClean="0"/>
              <a:t>Course listings</a:t>
            </a:r>
            <a:br>
              <a:rPr lang="en-US" dirty="0" smtClean="0"/>
            </a:br>
            <a:r>
              <a:rPr lang="en-US" dirty="0" smtClean="0"/>
              <a:t>-provides opportunity to “package” yourself</a:t>
            </a:r>
            <a:br>
              <a:rPr lang="en-US" dirty="0" smtClean="0"/>
            </a:br>
            <a:r>
              <a:rPr lang="en-US" dirty="0" smtClean="0"/>
              <a:t>-do NOT rely on transcripts to do this for you</a:t>
            </a:r>
            <a:br>
              <a:rPr lang="en-US" dirty="0" smtClean="0"/>
            </a:br>
            <a:r>
              <a:rPr lang="en-US" dirty="0" smtClean="0"/>
              <a:t>-</a:t>
            </a:r>
            <a:r>
              <a:rPr lang="en-US" sz="2400" dirty="0" smtClean="0"/>
              <a:t>identify four or five clusters of courses such as foundation in psychology, research methods and statistics, clinical and personality, assessment, specialty courses, women’s issues, mental health, etc.- don’t forget to include any special topics or independent research courses- include grades, if good</a:t>
            </a:r>
            <a:br>
              <a:rPr lang="en-US" sz="2400" dirty="0" smtClean="0"/>
            </a:br>
            <a:r>
              <a:rPr lang="en-US" sz="2400" dirty="0" smtClean="0"/>
              <a:t>-paperclip as a single page onto the back of your vita</a:t>
            </a:r>
            <a:br>
              <a:rPr lang="en-US" sz="2400" dirty="0" smtClean="0"/>
            </a:br>
            <a:r>
              <a:rPr lang="en-US" sz="2400" dirty="0" smtClean="0"/>
              <a:t>-don’t worry about redundancy</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box(in)">
                                      <p:cBhvr>
                                        <p:cTn id="7" dur="500"/>
                                        <p:tgtEl>
                                          <p:spTgt spid="204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defRPr/>
            </a:pPr>
            <a:r>
              <a:rPr lang="en-US" dirty="0" smtClean="0"/>
              <a:t>Resume:  What </a:t>
            </a:r>
            <a:r>
              <a:rPr lang="en-US" b="1" i="1" dirty="0" smtClean="0"/>
              <a:t>Not</a:t>
            </a:r>
            <a:r>
              <a:rPr lang="en-US" dirty="0" smtClean="0"/>
              <a:t> to Include</a:t>
            </a:r>
          </a:p>
        </p:txBody>
      </p:sp>
      <p:sp>
        <p:nvSpPr>
          <p:cNvPr id="21507" name="Rectangle 3"/>
          <p:cNvSpPr>
            <a:spLocks noGrp="1" noChangeArrowheads="1"/>
          </p:cNvSpPr>
          <p:nvPr>
            <p:ph type="body" idx="1"/>
          </p:nvPr>
        </p:nvSpPr>
        <p:spPr/>
        <p:txBody>
          <a:bodyPr/>
          <a:lstStyle/>
          <a:p>
            <a:pPr>
              <a:defRPr/>
            </a:pPr>
            <a:r>
              <a:rPr lang="en-US" smtClean="0"/>
              <a:t>Hobbies, pets, favorite books or movies, workshops attended, numerous extracurricular duties/activities</a:t>
            </a:r>
          </a:p>
          <a:p>
            <a:pPr>
              <a:defRPr/>
            </a:pPr>
            <a:r>
              <a:rPr lang="en-US" smtClean="0"/>
              <a:t>consider that your resume will be reviewed for only 1-2 minutes; during that short time, what do you want the reader to see most?</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box(in)">
                                      <p:cBhvr>
                                        <p:cTn id="7" dur="5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box(in)">
                                      <p:cBhvr>
                                        <p:cTn id="12" dur="500"/>
                                        <p:tgtEl>
                                          <p:spTgt spid="215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defRPr/>
            </a:pPr>
            <a:r>
              <a:rPr lang="en-US" smtClean="0"/>
              <a:t>Personal Statement</a:t>
            </a:r>
          </a:p>
        </p:txBody>
      </p:sp>
      <p:sp>
        <p:nvSpPr>
          <p:cNvPr id="22531" name="Rectangle 3"/>
          <p:cNvSpPr>
            <a:spLocks noGrp="1" noChangeArrowheads="1"/>
          </p:cNvSpPr>
          <p:nvPr>
            <p:ph type="body" idx="1"/>
          </p:nvPr>
        </p:nvSpPr>
        <p:spPr>
          <a:xfrm>
            <a:off x="304800" y="1752600"/>
            <a:ext cx="8153400" cy="4114800"/>
          </a:xfrm>
        </p:spPr>
        <p:txBody>
          <a:bodyPr>
            <a:normAutofit lnSpcReduction="10000"/>
          </a:bodyPr>
          <a:lstStyle/>
          <a:p>
            <a:pPr>
              <a:defRPr/>
            </a:pPr>
            <a:r>
              <a:rPr lang="en-US" smtClean="0"/>
              <a:t>Purpose: to present yourself effectively and to make the connection between your interests and the program to which you are applying</a:t>
            </a:r>
            <a:br>
              <a:rPr lang="en-US" smtClean="0"/>
            </a:br>
            <a:r>
              <a:rPr lang="en-US" smtClean="0"/>
              <a:t>-don’t depend on the reader to make this connection- do not stop with “I’m an excellent and interested person”- take the extra step: “why I would be a </a:t>
            </a:r>
            <a:br>
              <a:rPr lang="en-US" smtClean="0"/>
            </a:br>
            <a:r>
              <a:rPr lang="en-US" smtClean="0"/>
              <a:t>good fit for your program”</a:t>
            </a:r>
          </a:p>
        </p:txBody>
      </p:sp>
      <p:sp>
        <p:nvSpPr>
          <p:cNvPr id="22535" name="Document"/>
          <p:cNvSpPr>
            <a:spLocks noEditPoints="1" noChangeArrowheads="1"/>
          </p:cNvSpPr>
          <p:nvPr/>
        </p:nvSpPr>
        <p:spPr bwMode="auto">
          <a:xfrm>
            <a:off x="7620000" y="5334000"/>
            <a:ext cx="1066800" cy="129540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pPr>
              <a:defRPr/>
            </a:pPr>
            <a:endParaRPr lang="en-US"/>
          </a:p>
        </p:txBody>
      </p:sp>
      <p:sp>
        <p:nvSpPr>
          <p:cNvPr id="24581" name="Text Box 8"/>
          <p:cNvSpPr txBox="1">
            <a:spLocks noChangeArrowheads="1"/>
          </p:cNvSpPr>
          <p:nvPr/>
        </p:nvSpPr>
        <p:spPr bwMode="auto">
          <a:xfrm>
            <a:off x="7467600" y="5305425"/>
            <a:ext cx="1143000" cy="517525"/>
          </a:xfrm>
          <a:prstGeom prst="rect">
            <a:avLst/>
          </a:prstGeom>
          <a:noFill/>
          <a:ln w="9525">
            <a:noFill/>
            <a:miter lim="800000"/>
            <a:headEnd/>
            <a:tailEnd/>
          </a:ln>
        </p:spPr>
        <p:txBody>
          <a:bodyPr>
            <a:spAutoFit/>
          </a:bodyPr>
          <a:lstStyle/>
          <a:p>
            <a:pPr algn="ctr">
              <a:spcBef>
                <a:spcPct val="50000"/>
              </a:spcBef>
            </a:pPr>
            <a:r>
              <a:rPr lang="en-US" sz="1400">
                <a:solidFill>
                  <a:schemeClr val="bg2"/>
                </a:solidFill>
              </a:rPr>
              <a:t>Personal </a:t>
            </a:r>
            <a:br>
              <a:rPr lang="en-US" sz="1400">
                <a:solidFill>
                  <a:schemeClr val="bg2"/>
                </a:solidFill>
              </a:rPr>
            </a:br>
            <a:r>
              <a:rPr lang="en-US" sz="1400">
                <a:solidFill>
                  <a:schemeClr val="bg2"/>
                </a:solidFill>
              </a:rPr>
              <a:t>Statement</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box(in)">
                                      <p:cBhvr>
                                        <p:cTn id="7" dur="500"/>
                                        <p:tgtEl>
                                          <p:spTgt spid="225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defRPr/>
            </a:pPr>
            <a:r>
              <a:rPr lang="en-US" smtClean="0"/>
              <a:t>Personal Statement</a:t>
            </a:r>
          </a:p>
        </p:txBody>
      </p:sp>
      <p:sp>
        <p:nvSpPr>
          <p:cNvPr id="23555" name="Rectangle 3"/>
          <p:cNvSpPr>
            <a:spLocks noGrp="1" noChangeArrowheads="1"/>
          </p:cNvSpPr>
          <p:nvPr>
            <p:ph type="body" idx="1"/>
          </p:nvPr>
        </p:nvSpPr>
        <p:spPr/>
        <p:txBody>
          <a:bodyPr/>
          <a:lstStyle/>
          <a:p>
            <a:pPr>
              <a:defRPr/>
            </a:pPr>
            <a:r>
              <a:rPr lang="en-US" smtClean="0"/>
              <a:t>Ordinarily only 1 to 2 pages, and no two are alike</a:t>
            </a:r>
          </a:p>
          <a:p>
            <a:pPr>
              <a:defRPr/>
            </a:pPr>
            <a:r>
              <a:rPr lang="en-US" smtClean="0"/>
              <a:t>start with broad statement, usually with H.S. or college</a:t>
            </a:r>
          </a:p>
          <a:p>
            <a:pPr>
              <a:defRPr/>
            </a:pPr>
            <a:r>
              <a:rPr lang="en-US" smtClean="0"/>
              <a:t>Then focus on specific experiences, events, and opportunities that have sharpened your focus and interests</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box(in)">
                                      <p:cBhvr>
                                        <p:cTn id="7" dur="500"/>
                                        <p:tgtEl>
                                          <p:spTgt spid="23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box(in)">
                                      <p:cBhvr>
                                        <p:cTn id="12" dur="500"/>
                                        <p:tgtEl>
                                          <p:spTgt spid="235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box(in)">
                                      <p:cBhvr>
                                        <p:cTn id="17" dur="5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defRPr/>
            </a:pPr>
            <a:r>
              <a:rPr lang="en-US" smtClean="0"/>
              <a:t>Personal Statements</a:t>
            </a:r>
          </a:p>
        </p:txBody>
      </p:sp>
      <p:sp>
        <p:nvSpPr>
          <p:cNvPr id="24579" name="Rectangle 3"/>
          <p:cNvSpPr>
            <a:spLocks noGrp="1" noChangeArrowheads="1"/>
          </p:cNvSpPr>
          <p:nvPr>
            <p:ph type="body" idx="1"/>
          </p:nvPr>
        </p:nvSpPr>
        <p:spPr/>
        <p:txBody>
          <a:bodyPr/>
          <a:lstStyle/>
          <a:p>
            <a:pPr>
              <a:defRPr/>
            </a:pPr>
            <a:r>
              <a:rPr lang="en-US" smtClean="0"/>
              <a:t>Use “upbeat words”  and expressions</a:t>
            </a:r>
            <a:br>
              <a:rPr lang="en-US" smtClean="0"/>
            </a:br>
            <a:r>
              <a:rPr lang="en-US" smtClean="0"/>
              <a:t>-e.g., “excellent”, “terrific opportunity”, “very pleased to have been chosen”, “gratified to have been selected for…”, “surprised at how excited and interested I was in…”</a:t>
            </a:r>
          </a:p>
          <a:p>
            <a:pPr>
              <a:defRPr/>
            </a:pPr>
            <a:endParaRPr lang="en-US" smtClean="0"/>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box(in)">
                                      <p:cBhvr>
                                        <p:cTn id="7" dur="500"/>
                                        <p:tgtEl>
                                          <p:spTgt spid="245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defRPr/>
            </a:pPr>
            <a:r>
              <a:rPr lang="en-US" smtClean="0"/>
              <a:t>Personal Statement</a:t>
            </a:r>
          </a:p>
        </p:txBody>
      </p:sp>
      <p:sp>
        <p:nvSpPr>
          <p:cNvPr id="25603" name="Rectangle 3"/>
          <p:cNvSpPr>
            <a:spLocks noGrp="1" noChangeArrowheads="1"/>
          </p:cNvSpPr>
          <p:nvPr>
            <p:ph type="body" idx="1"/>
          </p:nvPr>
        </p:nvSpPr>
        <p:spPr>
          <a:xfrm>
            <a:off x="304800" y="1752600"/>
            <a:ext cx="8534400" cy="4114800"/>
          </a:xfrm>
        </p:spPr>
        <p:txBody>
          <a:bodyPr/>
          <a:lstStyle/>
          <a:p>
            <a:pPr>
              <a:buFont typeface="Monotype Sorts" pitchFamily="2" charset="2"/>
              <a:buNone/>
            </a:pPr>
            <a:endParaRPr lang="en-US" dirty="0" smtClean="0"/>
          </a:p>
          <a:p>
            <a:r>
              <a:rPr lang="en-US" dirty="0" smtClean="0"/>
              <a:t>Identify current research interests and two or three faculty you might like to work with</a:t>
            </a:r>
            <a:br>
              <a:rPr lang="en-US" dirty="0" smtClean="0"/>
            </a:br>
            <a:r>
              <a:rPr lang="en-US" dirty="0" smtClean="0"/>
              <a:t>-natural if you have already emailed faculty</a:t>
            </a:r>
            <a:br>
              <a:rPr lang="en-US" dirty="0" smtClean="0"/>
            </a:br>
            <a:r>
              <a:rPr lang="en-US" dirty="0" smtClean="0"/>
              <a:t>-do not list everyone</a:t>
            </a:r>
            <a:br>
              <a:rPr lang="en-US" dirty="0" smtClean="0"/>
            </a:br>
            <a:r>
              <a:rPr lang="en-US" dirty="0" smtClean="0"/>
              <a:t>-check to make sure they are “core” faculty</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5603">
                                            <p:txEl>
                                              <p:pRg st="1" end="1"/>
                                            </p:txEl>
                                          </p:spTgt>
                                        </p:tgtEl>
                                        <p:attrNameLst>
                                          <p:attrName>style.visibility</p:attrName>
                                        </p:attrNameLst>
                                      </p:cBhvr>
                                      <p:to>
                                        <p:strVal val="visible"/>
                                      </p:to>
                                    </p:set>
                                    <p:animEffect transition="in" filter="box(in)">
                                      <p:cBhvr>
                                        <p:cTn id="7" dur="500"/>
                                        <p:tgtEl>
                                          <p:spTgt spid="256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defRPr/>
            </a:pPr>
            <a:r>
              <a:rPr lang="en-US" smtClean="0"/>
              <a:t>Personal Statements: Style</a:t>
            </a:r>
          </a:p>
        </p:txBody>
      </p:sp>
      <p:sp>
        <p:nvSpPr>
          <p:cNvPr id="26627" name="Rectangle 3"/>
          <p:cNvSpPr>
            <a:spLocks noGrp="1" noChangeArrowheads="1"/>
          </p:cNvSpPr>
          <p:nvPr>
            <p:ph type="body" idx="1"/>
          </p:nvPr>
        </p:nvSpPr>
        <p:spPr/>
        <p:txBody>
          <a:bodyPr/>
          <a:lstStyle/>
          <a:p>
            <a:pPr>
              <a:defRPr/>
            </a:pPr>
            <a:r>
              <a:rPr lang="en-US" smtClean="0"/>
              <a:t>Enthusiasm</a:t>
            </a:r>
          </a:p>
          <a:p>
            <a:pPr>
              <a:defRPr/>
            </a:pPr>
            <a:r>
              <a:rPr lang="en-US" smtClean="0"/>
              <a:t>Humility</a:t>
            </a:r>
          </a:p>
          <a:p>
            <a:pPr>
              <a:defRPr/>
            </a:pPr>
            <a:r>
              <a:rPr lang="en-US" smtClean="0"/>
              <a:t>Focus and dedication</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box(in)">
                                      <p:cBhvr>
                                        <p:cTn id="7" dur="500"/>
                                        <p:tgtEl>
                                          <p:spTgt spid="266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box(in)">
                                      <p:cBhvr>
                                        <p:cTn id="12" dur="500"/>
                                        <p:tgtEl>
                                          <p:spTgt spid="266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box(in)">
                                      <p:cBhvr>
                                        <p:cTn id="17" dur="500"/>
                                        <p:tgtEl>
                                          <p:spTgt spid="266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04800" y="0"/>
            <a:ext cx="7772400" cy="1143000"/>
          </a:xfrm>
        </p:spPr>
        <p:txBody>
          <a:bodyPr/>
          <a:lstStyle/>
          <a:p>
            <a:pPr>
              <a:defRPr/>
            </a:pPr>
            <a:r>
              <a:rPr lang="en-US" smtClean="0"/>
              <a:t>Personal Statement: Style</a:t>
            </a:r>
          </a:p>
        </p:txBody>
      </p:sp>
      <p:sp>
        <p:nvSpPr>
          <p:cNvPr id="27651" name="Rectangle 3"/>
          <p:cNvSpPr>
            <a:spLocks noGrp="1" noChangeArrowheads="1"/>
          </p:cNvSpPr>
          <p:nvPr>
            <p:ph type="body" idx="1"/>
          </p:nvPr>
        </p:nvSpPr>
        <p:spPr>
          <a:xfrm>
            <a:off x="685800" y="1905000"/>
            <a:ext cx="7772400" cy="4114800"/>
          </a:xfrm>
        </p:spPr>
        <p:txBody>
          <a:bodyPr>
            <a:normAutofit lnSpcReduction="10000"/>
          </a:bodyPr>
          <a:lstStyle/>
          <a:p>
            <a:pPr>
              <a:defRPr/>
            </a:pPr>
            <a:r>
              <a:rPr lang="en-US" sz="2800" smtClean="0"/>
              <a:t>Do not stretch, modify, or enhance anything, including your level of interest in research if that is not true- recipe for disappointment- </a:t>
            </a:r>
          </a:p>
          <a:p>
            <a:pPr>
              <a:defRPr/>
            </a:pPr>
            <a:r>
              <a:rPr lang="en-US" sz="2800" smtClean="0"/>
              <a:t>Do not try to sound “smart” or prove yourself- just be yourself</a:t>
            </a:r>
          </a:p>
          <a:p>
            <a:pPr>
              <a:defRPr/>
            </a:pPr>
            <a:r>
              <a:rPr lang="en-US" sz="2800" smtClean="0"/>
              <a:t>Attribute flattering things about yourself to sources other than yourself</a:t>
            </a:r>
            <a:r>
              <a:rPr lang="en-US" smtClean="0"/>
              <a:t>, </a:t>
            </a:r>
            <a:r>
              <a:rPr lang="en-US" sz="2000" smtClean="0"/>
              <a:t>e.g., “A number of my faculty have noted the level of dedication and initiative that I have taken in my work, and I have been gratified to have been chosen to serve as the head of the research team.”</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box(in)">
                                      <p:cBhvr>
                                        <p:cTn id="7" dur="500"/>
                                        <p:tgtEl>
                                          <p:spTgt spid="276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box(in)">
                                      <p:cBhvr>
                                        <p:cTn id="12" dur="500"/>
                                        <p:tgtEl>
                                          <p:spTgt spid="276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Effect transition="in" filter="box(in)">
                                      <p:cBhvr>
                                        <p:cTn id="17" dur="500"/>
                                        <p:tgtEl>
                                          <p:spTgt spid="276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04800" y="0"/>
            <a:ext cx="7772400" cy="1143000"/>
          </a:xfrm>
        </p:spPr>
        <p:txBody>
          <a:bodyPr/>
          <a:lstStyle/>
          <a:p>
            <a:pPr>
              <a:defRPr/>
            </a:pPr>
            <a:r>
              <a:rPr lang="en-US" smtClean="0"/>
              <a:t>Personal Statement</a:t>
            </a:r>
          </a:p>
        </p:txBody>
      </p:sp>
      <p:sp>
        <p:nvSpPr>
          <p:cNvPr id="28675" name="Rectangle 3"/>
          <p:cNvSpPr>
            <a:spLocks noGrp="1" noChangeArrowheads="1"/>
          </p:cNvSpPr>
          <p:nvPr>
            <p:ph type="body" idx="1"/>
          </p:nvPr>
        </p:nvSpPr>
        <p:spPr>
          <a:xfrm>
            <a:off x="304800" y="2057400"/>
            <a:ext cx="7315200" cy="4114800"/>
          </a:xfrm>
        </p:spPr>
        <p:txBody>
          <a:bodyPr>
            <a:normAutofit lnSpcReduction="10000"/>
          </a:bodyPr>
          <a:lstStyle/>
          <a:p>
            <a:pPr>
              <a:defRPr/>
            </a:pPr>
            <a:r>
              <a:rPr lang="en-US" sz="2800" dirty="0" smtClean="0"/>
              <a:t>Read the statement out loud.  Time it.</a:t>
            </a:r>
          </a:p>
          <a:p>
            <a:pPr>
              <a:defRPr/>
            </a:pPr>
            <a:r>
              <a:rPr lang="en-US" sz="2800" dirty="0" smtClean="0"/>
              <a:t>Give it to friends to read (does it sound like you?)  </a:t>
            </a:r>
          </a:p>
          <a:p>
            <a:pPr>
              <a:defRPr/>
            </a:pPr>
            <a:r>
              <a:rPr lang="en-US" sz="2800" dirty="0" smtClean="0"/>
              <a:t>Give it to a faculty member to read and provide feedback on </a:t>
            </a:r>
          </a:p>
          <a:p>
            <a:pPr>
              <a:defRPr/>
            </a:pPr>
            <a:r>
              <a:rPr lang="en-US" sz="2800" dirty="0" smtClean="0"/>
              <a:t>Ask him/her what overall impression it leaves?  “On a scale of 1 to 10, how would he/she view this statement?”- How could you improve it?</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box(in)">
                                      <p:cBhvr>
                                        <p:cTn id="7" dur="500"/>
                                        <p:tgtEl>
                                          <p:spTgt spid="28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box(in)">
                                      <p:cBhvr>
                                        <p:cTn id="12" dur="500"/>
                                        <p:tgtEl>
                                          <p:spTgt spid="286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box(in)">
                                      <p:cBhvr>
                                        <p:cTn id="17" dur="500"/>
                                        <p:tgtEl>
                                          <p:spTgt spid="286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Effect transition="in" filter="box(in)">
                                      <p:cBhvr>
                                        <p:cTn id="22" dur="500"/>
                                        <p:tgtEl>
                                          <p:spTgt spid="286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defRPr/>
            </a:pPr>
            <a:r>
              <a:rPr lang="en-US" dirty="0" smtClean="0"/>
              <a:t>Letters of Recommendation</a:t>
            </a:r>
          </a:p>
        </p:txBody>
      </p:sp>
      <p:sp>
        <p:nvSpPr>
          <p:cNvPr id="29699" name="Rectangle 3"/>
          <p:cNvSpPr>
            <a:spLocks noGrp="1" noChangeArrowheads="1"/>
          </p:cNvSpPr>
          <p:nvPr>
            <p:ph type="body" idx="1"/>
          </p:nvPr>
        </p:nvSpPr>
        <p:spPr>
          <a:xfrm>
            <a:off x="457200" y="1828800"/>
            <a:ext cx="8458200" cy="4114800"/>
          </a:xfrm>
        </p:spPr>
        <p:txBody>
          <a:bodyPr>
            <a:normAutofit lnSpcReduction="10000"/>
          </a:bodyPr>
          <a:lstStyle/>
          <a:p>
            <a:pPr>
              <a:defRPr/>
            </a:pPr>
            <a:r>
              <a:rPr lang="en-US" sz="2800" i="1" dirty="0" smtClean="0"/>
              <a:t>Purpose</a:t>
            </a:r>
            <a:r>
              <a:rPr lang="en-US" sz="2800" dirty="0" smtClean="0"/>
              <a:t>:  to secure outside evaluations of you from sources that most closely approximate the faculty with which you will be working.  Includes professional, personal, and interpersonal commentaries.</a:t>
            </a:r>
          </a:p>
          <a:p>
            <a:pPr>
              <a:defRPr/>
            </a:pPr>
            <a:r>
              <a:rPr lang="en-US" sz="2800" dirty="0" smtClean="0"/>
              <a:t>Research demonstrates that letters of recommendation are the single </a:t>
            </a:r>
            <a:br>
              <a:rPr lang="en-US" sz="2800" dirty="0" smtClean="0"/>
            </a:br>
            <a:r>
              <a:rPr lang="en-US" sz="2800" dirty="0" smtClean="0"/>
              <a:t>most important source of </a:t>
            </a:r>
            <a:br>
              <a:rPr lang="en-US" sz="2800" dirty="0" smtClean="0"/>
            </a:br>
            <a:r>
              <a:rPr lang="en-US" sz="2800" dirty="0" smtClean="0"/>
              <a:t>“subjective” information in your </a:t>
            </a:r>
            <a:br>
              <a:rPr lang="en-US" sz="2800" dirty="0" smtClean="0"/>
            </a:br>
            <a:r>
              <a:rPr lang="en-US" sz="2800" dirty="0" smtClean="0"/>
              <a:t>application</a:t>
            </a:r>
          </a:p>
        </p:txBody>
      </p:sp>
      <p:sp>
        <p:nvSpPr>
          <p:cNvPr id="29700" name="Documents"/>
          <p:cNvSpPr>
            <a:spLocks noEditPoints="1" noChangeArrowheads="1"/>
          </p:cNvSpPr>
          <p:nvPr/>
        </p:nvSpPr>
        <p:spPr bwMode="auto">
          <a:xfrm>
            <a:off x="7315200" y="5105400"/>
            <a:ext cx="1447800" cy="1752600"/>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pPr>
              <a:defRPr/>
            </a:pPr>
            <a:endParaRPr lang="en-US"/>
          </a:p>
        </p:txBody>
      </p:sp>
      <p:sp>
        <p:nvSpPr>
          <p:cNvPr id="31749" name="Text Box 5"/>
          <p:cNvSpPr txBox="1">
            <a:spLocks noChangeArrowheads="1"/>
          </p:cNvSpPr>
          <p:nvPr/>
        </p:nvSpPr>
        <p:spPr bwMode="auto">
          <a:xfrm>
            <a:off x="7239000" y="5410200"/>
            <a:ext cx="1447800" cy="523875"/>
          </a:xfrm>
          <a:prstGeom prst="rect">
            <a:avLst/>
          </a:prstGeom>
          <a:noFill/>
          <a:ln w="9525">
            <a:noFill/>
            <a:miter lim="800000"/>
            <a:headEnd/>
            <a:tailEnd/>
          </a:ln>
        </p:spPr>
        <p:txBody>
          <a:bodyPr>
            <a:spAutoFit/>
          </a:bodyPr>
          <a:lstStyle/>
          <a:p>
            <a:pPr algn="ctr">
              <a:spcBef>
                <a:spcPct val="50000"/>
              </a:spcBef>
            </a:pPr>
            <a:r>
              <a:rPr lang="en-US" sz="1400">
                <a:solidFill>
                  <a:schemeClr val="bg2"/>
                </a:solidFill>
              </a:rPr>
              <a:t>Letters of</a:t>
            </a:r>
            <a:br>
              <a:rPr lang="en-US" sz="1400">
                <a:solidFill>
                  <a:schemeClr val="bg2"/>
                </a:solidFill>
              </a:rPr>
            </a:br>
            <a:r>
              <a:rPr lang="en-US" sz="1400">
                <a:solidFill>
                  <a:schemeClr val="bg2"/>
                </a:solidFill>
              </a:rPr>
              <a:t>Recommendation</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box(in)">
                                      <p:cBhvr>
                                        <p:cTn id="7" dur="500"/>
                                        <p:tgtEl>
                                          <p:spTgt spid="296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box(in)">
                                      <p:cBhvr>
                                        <p:cTn id="12" dur="500"/>
                                        <p:tgtEl>
                                          <p:spTgt spid="296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457200"/>
            <a:ext cx="7772400" cy="1143000"/>
          </a:xfrm>
        </p:spPr>
        <p:txBody>
          <a:bodyPr>
            <a:normAutofit fontScale="90000"/>
          </a:bodyPr>
          <a:lstStyle/>
          <a:p>
            <a:pPr>
              <a:defRPr/>
            </a:pPr>
            <a:r>
              <a:rPr lang="en-US" sz="3600" dirty="0" smtClean="0"/>
              <a:t>#2  Levels of Graduate Training: </a:t>
            </a:r>
            <a:br>
              <a:rPr lang="en-US" sz="3600" dirty="0" smtClean="0"/>
            </a:br>
            <a:r>
              <a:rPr lang="en-US" sz="3600" dirty="0" smtClean="0"/>
              <a:t>Masters or Ph.D.?</a:t>
            </a:r>
            <a:endParaRPr lang="en-US" dirty="0" smtClean="0"/>
          </a:p>
        </p:txBody>
      </p:sp>
      <p:sp>
        <p:nvSpPr>
          <p:cNvPr id="74755" name="Rectangle 3"/>
          <p:cNvSpPr>
            <a:spLocks noGrp="1" noChangeArrowheads="1"/>
          </p:cNvSpPr>
          <p:nvPr>
            <p:ph idx="1"/>
          </p:nvPr>
        </p:nvSpPr>
        <p:spPr>
          <a:xfrm>
            <a:off x="228600" y="1981200"/>
            <a:ext cx="8915400" cy="4114800"/>
          </a:xfrm>
        </p:spPr>
        <p:txBody>
          <a:bodyPr/>
          <a:lstStyle/>
          <a:p>
            <a:pPr>
              <a:defRPr/>
            </a:pPr>
            <a:r>
              <a:rPr lang="en-US" dirty="0" smtClean="0"/>
              <a:t>Master’s degrees require 2 years</a:t>
            </a:r>
          </a:p>
          <a:p>
            <a:pPr>
              <a:defRPr/>
            </a:pPr>
            <a:r>
              <a:rPr lang="en-US" dirty="0" smtClean="0"/>
              <a:t>Enables you to work in research contexts or clinical/counseling contexts</a:t>
            </a:r>
          </a:p>
          <a:p>
            <a:pPr>
              <a:defRPr/>
            </a:pPr>
            <a:r>
              <a:rPr lang="en-US" dirty="0" smtClean="0"/>
              <a:t>Thesis or Non-Thesis tracks</a:t>
            </a:r>
          </a:p>
          <a:p>
            <a:pPr>
              <a:defRPr/>
            </a:pPr>
            <a:r>
              <a:rPr lang="en-US" dirty="0" smtClean="0"/>
              <a:t>May or may not provide an advantage </a:t>
            </a:r>
            <a:br>
              <a:rPr lang="en-US" dirty="0" smtClean="0"/>
            </a:br>
            <a:r>
              <a:rPr lang="en-US" dirty="0" smtClean="0"/>
              <a:t>for subsequent doctoral work</a:t>
            </a:r>
            <a:endParaRPr lang="en-US" sz="1800" dirty="0" smtClean="0"/>
          </a:p>
        </p:txBody>
      </p:sp>
      <p:pic>
        <p:nvPicPr>
          <p:cNvPr id="11268" name="Picture 4" descr="MCj03499960000[1]"/>
          <p:cNvPicPr>
            <a:picLocks noChangeAspect="1" noChangeArrowheads="1"/>
          </p:cNvPicPr>
          <p:nvPr/>
        </p:nvPicPr>
        <p:blipFill>
          <a:blip r:embed="rId3" cstate="print"/>
          <a:srcRect/>
          <a:stretch>
            <a:fillRect/>
          </a:stretch>
        </p:blipFill>
        <p:spPr bwMode="auto">
          <a:xfrm>
            <a:off x="7086600" y="4648200"/>
            <a:ext cx="1503363" cy="22098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47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47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47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defRPr/>
            </a:pPr>
            <a:r>
              <a:rPr lang="en-US" smtClean="0"/>
              <a:t>Choosing Letter Writers</a:t>
            </a:r>
          </a:p>
        </p:txBody>
      </p:sp>
      <p:sp>
        <p:nvSpPr>
          <p:cNvPr id="30723" name="Rectangle 3"/>
          <p:cNvSpPr>
            <a:spLocks noGrp="1" noChangeArrowheads="1"/>
          </p:cNvSpPr>
          <p:nvPr>
            <p:ph type="body" idx="1"/>
          </p:nvPr>
        </p:nvSpPr>
        <p:spPr>
          <a:xfrm>
            <a:off x="457200" y="1981200"/>
            <a:ext cx="8305800" cy="4114800"/>
          </a:xfrm>
        </p:spPr>
        <p:txBody>
          <a:bodyPr/>
          <a:lstStyle/>
          <a:p>
            <a:r>
              <a:rPr lang="en-US" smtClean="0"/>
              <a:t>Knowing this, choose carefully</a:t>
            </a:r>
          </a:p>
          <a:p>
            <a:r>
              <a:rPr lang="en-US" smtClean="0"/>
              <a:t>First, how many: 3-4</a:t>
            </a:r>
          </a:p>
          <a:p>
            <a:r>
              <a:rPr lang="en-US" smtClean="0"/>
              <a:t>Second, who:  academic, clinical, research</a:t>
            </a:r>
          </a:p>
          <a:p>
            <a:r>
              <a:rPr lang="en-US" smtClean="0"/>
              <a:t>All Ph.D. or co-signed by Ph.D.</a:t>
            </a:r>
          </a:p>
          <a:p>
            <a:r>
              <a:rPr lang="en-US" smtClean="0"/>
              <a:t>No politicians, family friends, practicing therapists, etc.  </a:t>
            </a:r>
          </a:p>
          <a:p>
            <a:pPr>
              <a:buFont typeface="Monotype Sorts" pitchFamily="2" charset="2"/>
              <a:buNone/>
            </a:pPr>
            <a:endParaRPr lang="en-US" smtClean="0"/>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box(in)">
                                      <p:cBhvr>
                                        <p:cTn id="7" dur="5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box(in)">
                                      <p:cBhvr>
                                        <p:cTn id="12" dur="500"/>
                                        <p:tgtEl>
                                          <p:spTgt spid="307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box(in)">
                                      <p:cBhvr>
                                        <p:cTn id="17" dur="500"/>
                                        <p:tgtEl>
                                          <p:spTgt spid="307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Effect transition="in" filter="box(in)">
                                      <p:cBhvr>
                                        <p:cTn id="22" dur="500"/>
                                        <p:tgtEl>
                                          <p:spTgt spid="307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0723">
                                            <p:txEl>
                                              <p:pRg st="4" end="4"/>
                                            </p:txEl>
                                          </p:spTgt>
                                        </p:tgtEl>
                                        <p:attrNameLst>
                                          <p:attrName>style.visibility</p:attrName>
                                        </p:attrNameLst>
                                      </p:cBhvr>
                                      <p:to>
                                        <p:strVal val="visible"/>
                                      </p:to>
                                    </p:set>
                                    <p:animEffect transition="in" filter="box(in)">
                                      <p:cBhvr>
                                        <p:cTn id="27" dur="500"/>
                                        <p:tgtEl>
                                          <p:spTgt spid="307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defRPr/>
            </a:pPr>
            <a:r>
              <a:rPr lang="en-US" smtClean="0"/>
              <a:t>Letters of Recommendation</a:t>
            </a:r>
          </a:p>
        </p:txBody>
      </p:sp>
      <p:sp>
        <p:nvSpPr>
          <p:cNvPr id="31747" name="Rectangle 3"/>
          <p:cNvSpPr>
            <a:spLocks noGrp="1" noChangeArrowheads="1"/>
          </p:cNvSpPr>
          <p:nvPr>
            <p:ph type="body" idx="1"/>
          </p:nvPr>
        </p:nvSpPr>
        <p:spPr/>
        <p:txBody>
          <a:bodyPr/>
          <a:lstStyle/>
          <a:p>
            <a:pPr>
              <a:defRPr/>
            </a:pPr>
            <a:r>
              <a:rPr lang="en-US" smtClean="0"/>
              <a:t>Choose people who know you well, who can speak to different aspects of your experience, and who can and will take the time to write a strong letter</a:t>
            </a:r>
          </a:p>
          <a:p>
            <a:pPr>
              <a:defRPr/>
            </a:pPr>
            <a:r>
              <a:rPr lang="en-US" smtClean="0"/>
              <a:t>ask, “Would you be willing to write me a strong letter of recommendation for graduate study in psychology?”</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box(in)">
                                      <p:cBhvr>
                                        <p:cTn id="7" dur="500"/>
                                        <p:tgtEl>
                                          <p:spTgt spid="31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box(in)">
                                      <p:cBhvr>
                                        <p:cTn id="12" dur="500"/>
                                        <p:tgtEl>
                                          <p:spTgt spid="317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defRPr/>
            </a:pPr>
            <a:r>
              <a:rPr lang="en-US" smtClean="0"/>
              <a:t>Provide Letter Writers With:</a:t>
            </a:r>
          </a:p>
        </p:txBody>
      </p:sp>
      <p:sp>
        <p:nvSpPr>
          <p:cNvPr id="32771" name="Rectangle 3"/>
          <p:cNvSpPr>
            <a:spLocks noGrp="1" noChangeArrowheads="1"/>
          </p:cNvSpPr>
          <p:nvPr>
            <p:ph type="body" idx="1"/>
          </p:nvPr>
        </p:nvSpPr>
        <p:spPr/>
        <p:txBody>
          <a:bodyPr>
            <a:normAutofit lnSpcReduction="10000"/>
          </a:bodyPr>
          <a:lstStyle/>
          <a:p>
            <a:pPr>
              <a:defRPr/>
            </a:pPr>
            <a:r>
              <a:rPr lang="en-US" dirty="0" smtClean="0"/>
              <a:t>Department Questionnaire</a:t>
            </a:r>
          </a:p>
          <a:p>
            <a:pPr>
              <a:defRPr/>
            </a:pPr>
            <a:r>
              <a:rPr lang="en-US" dirty="0" smtClean="0"/>
              <a:t>Thumbnail sketch that includes</a:t>
            </a:r>
            <a:br>
              <a:rPr lang="en-US" dirty="0" smtClean="0"/>
            </a:br>
            <a:r>
              <a:rPr lang="en-US" dirty="0" smtClean="0"/>
              <a:t>-name and contact info</a:t>
            </a:r>
            <a:br>
              <a:rPr lang="en-US" dirty="0" smtClean="0"/>
            </a:br>
            <a:r>
              <a:rPr lang="en-US" dirty="0" smtClean="0"/>
              <a:t>-how they know you</a:t>
            </a:r>
            <a:br>
              <a:rPr lang="en-US" dirty="0" smtClean="0"/>
            </a:br>
            <a:r>
              <a:rPr lang="en-US" dirty="0" smtClean="0"/>
              <a:t>-your GRE and GPAs</a:t>
            </a:r>
            <a:br>
              <a:rPr lang="en-US" dirty="0" smtClean="0"/>
            </a:br>
            <a:r>
              <a:rPr lang="en-US" dirty="0" smtClean="0"/>
              <a:t>- bulleted items that you want them to include e.g. Psi Chi president, APA convention, focused area(s) of study, honors or awards</a:t>
            </a:r>
            <a:br>
              <a:rPr lang="en-US" dirty="0" smtClean="0"/>
            </a:br>
            <a:r>
              <a:rPr lang="en-US" dirty="0" smtClean="0"/>
              <a:t>-redundancy is fine</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box(in)">
                                      <p:cBhvr>
                                        <p:cTn id="7" dur="500"/>
                                        <p:tgtEl>
                                          <p:spTgt spid="327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box(in)">
                                      <p:cBhvr>
                                        <p:cTn id="12" dur="500"/>
                                        <p:tgtEl>
                                          <p:spTgt spid="327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defRPr/>
            </a:pPr>
            <a:r>
              <a:rPr lang="en-US" smtClean="0"/>
              <a:t>Provide Letter Writers With:</a:t>
            </a:r>
          </a:p>
        </p:txBody>
      </p:sp>
      <p:sp>
        <p:nvSpPr>
          <p:cNvPr id="33795" name="Rectangle 3"/>
          <p:cNvSpPr>
            <a:spLocks noGrp="1" noChangeArrowheads="1"/>
          </p:cNvSpPr>
          <p:nvPr>
            <p:ph type="body" idx="1"/>
          </p:nvPr>
        </p:nvSpPr>
        <p:spPr>
          <a:xfrm>
            <a:off x="304800" y="1981200"/>
            <a:ext cx="8077200" cy="4114800"/>
          </a:xfrm>
        </p:spPr>
        <p:txBody>
          <a:bodyPr/>
          <a:lstStyle/>
          <a:p>
            <a:pPr>
              <a:defRPr/>
            </a:pPr>
            <a:r>
              <a:rPr lang="en-US" sz="2800" dirty="0" smtClean="0"/>
              <a:t>Prominent deadline for completion, one week </a:t>
            </a:r>
            <a:r>
              <a:rPr lang="en-US" sz="2800" i="1" dirty="0" smtClean="0"/>
              <a:t>earlier than earliest</a:t>
            </a:r>
            <a:r>
              <a:rPr lang="en-US" sz="2800" dirty="0" smtClean="0"/>
              <a:t> deadline</a:t>
            </a:r>
          </a:p>
          <a:p>
            <a:pPr>
              <a:defRPr/>
            </a:pPr>
            <a:r>
              <a:rPr lang="en-US" sz="2800" dirty="0" smtClean="0"/>
              <a:t>Provide a complete list of ALL schools and addresses at one time, if possible</a:t>
            </a:r>
          </a:p>
          <a:p>
            <a:pPr>
              <a:defRPr/>
            </a:pPr>
            <a:r>
              <a:rPr lang="en-US" sz="2800" dirty="0" smtClean="0"/>
              <a:t>be sure to identify the type of program, (counseling, clinical, developmental, cognitive social, etc.), and call attention to any differences in this regard- stating the wrong program can be “kiss of death”-</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box(in)">
                                      <p:cBhvr>
                                        <p:cTn id="7" dur="500"/>
                                        <p:tgtEl>
                                          <p:spTgt spid="337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3795">
                                            <p:txEl>
                                              <p:pRg st="1" end="1"/>
                                            </p:txEl>
                                          </p:spTgt>
                                        </p:tgtEl>
                                        <p:attrNameLst>
                                          <p:attrName>style.visibility</p:attrName>
                                        </p:attrNameLst>
                                      </p:cBhvr>
                                      <p:to>
                                        <p:strVal val="visible"/>
                                      </p:to>
                                    </p:set>
                                    <p:animEffect transition="in" filter="box(in)">
                                      <p:cBhvr>
                                        <p:cTn id="12" dur="500"/>
                                        <p:tgtEl>
                                          <p:spTgt spid="337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3795">
                                            <p:txEl>
                                              <p:pRg st="2" end="2"/>
                                            </p:txEl>
                                          </p:spTgt>
                                        </p:tgtEl>
                                        <p:attrNameLst>
                                          <p:attrName>style.visibility</p:attrName>
                                        </p:attrNameLst>
                                      </p:cBhvr>
                                      <p:to>
                                        <p:strVal val="visible"/>
                                      </p:to>
                                    </p:set>
                                    <p:animEffect transition="in" filter="box(in)">
                                      <p:cBhvr>
                                        <p:cTn id="17" dur="500"/>
                                        <p:tgtEl>
                                          <p:spTgt spid="337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defRPr/>
            </a:pPr>
            <a:r>
              <a:rPr lang="en-US" smtClean="0"/>
              <a:t>Other Possible Inclusions</a:t>
            </a:r>
          </a:p>
        </p:txBody>
      </p:sp>
      <p:sp>
        <p:nvSpPr>
          <p:cNvPr id="35843" name="Rectangle 3"/>
          <p:cNvSpPr>
            <a:spLocks noGrp="1" noChangeArrowheads="1"/>
          </p:cNvSpPr>
          <p:nvPr>
            <p:ph type="body" idx="1"/>
          </p:nvPr>
        </p:nvSpPr>
        <p:spPr/>
        <p:txBody>
          <a:bodyPr/>
          <a:lstStyle/>
          <a:p>
            <a:pPr>
              <a:defRPr/>
            </a:pPr>
            <a:r>
              <a:rPr lang="en-US" dirty="0" smtClean="0"/>
              <a:t>Published papers (seeing is believing)</a:t>
            </a:r>
          </a:p>
          <a:p>
            <a:pPr>
              <a:defRPr/>
            </a:pPr>
            <a:endParaRPr lang="en-US" dirty="0" smtClean="0"/>
          </a:p>
          <a:p>
            <a:pPr>
              <a:defRPr/>
            </a:pPr>
            <a:endParaRPr lang="en-US" dirty="0" smtClean="0"/>
          </a:p>
        </p:txBody>
      </p:sp>
      <p:pic>
        <p:nvPicPr>
          <p:cNvPr id="36868" name="Picture 4" descr="MCj04260580000[1]"/>
          <p:cNvPicPr>
            <a:picLocks noChangeAspect="1" noChangeArrowheads="1"/>
          </p:cNvPicPr>
          <p:nvPr/>
        </p:nvPicPr>
        <p:blipFill>
          <a:blip r:embed="rId2" cstate="print"/>
          <a:srcRect/>
          <a:stretch>
            <a:fillRect/>
          </a:stretch>
        </p:blipFill>
        <p:spPr bwMode="auto">
          <a:xfrm>
            <a:off x="6553200" y="4419600"/>
            <a:ext cx="1803400" cy="1660525"/>
          </a:xfrm>
          <a:prstGeom prst="rect">
            <a:avLst/>
          </a:prstGeom>
          <a:noFill/>
          <a:ln w="9525">
            <a:noFill/>
            <a:miter lim="800000"/>
            <a:headEnd/>
            <a:tailEnd/>
          </a:ln>
        </p:spPr>
      </p:pic>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box(in)">
                                      <p:cBhvr>
                                        <p:cTn id="7" dur="500"/>
                                        <p:tgtEl>
                                          <p:spTgt spid="358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a:defRPr/>
            </a:pPr>
            <a:r>
              <a:rPr lang="en-US" smtClean="0"/>
              <a:t>Final Words</a:t>
            </a:r>
          </a:p>
        </p:txBody>
      </p:sp>
      <p:sp>
        <p:nvSpPr>
          <p:cNvPr id="36867" name="Rectangle 3"/>
          <p:cNvSpPr>
            <a:spLocks noGrp="1" noChangeArrowheads="1"/>
          </p:cNvSpPr>
          <p:nvPr>
            <p:ph type="body" idx="1"/>
          </p:nvPr>
        </p:nvSpPr>
        <p:spPr/>
        <p:txBody>
          <a:bodyPr/>
          <a:lstStyle/>
          <a:p>
            <a:pPr>
              <a:defRPr/>
            </a:pPr>
            <a:r>
              <a:rPr lang="en-US" dirty="0" smtClean="0"/>
              <a:t>Now your materials are off and you can prepare for your interviews.  Not a time to be passive- email any faculty you have had contact with and indicate that you have appreciated the contact that you have had with them and, based on that experience, you have decided to apply to their program.  </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box(in)">
                                      <p:cBhvr>
                                        <p:cTn id="7" dur="500"/>
                                        <p:tgtEl>
                                          <p:spTgt spid="368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a:defRPr/>
            </a:pPr>
            <a:r>
              <a:rPr lang="en-US" smtClean="0"/>
              <a:t>Final Words</a:t>
            </a:r>
          </a:p>
        </p:txBody>
      </p:sp>
      <p:sp>
        <p:nvSpPr>
          <p:cNvPr id="37891" name="Rectangle 3"/>
          <p:cNvSpPr>
            <a:spLocks noGrp="1" noChangeArrowheads="1"/>
          </p:cNvSpPr>
          <p:nvPr>
            <p:ph type="body" idx="1"/>
          </p:nvPr>
        </p:nvSpPr>
        <p:spPr/>
        <p:txBody>
          <a:bodyPr/>
          <a:lstStyle/>
          <a:p>
            <a:pPr>
              <a:defRPr/>
            </a:pPr>
            <a:r>
              <a:rPr lang="en-US" smtClean="0"/>
              <a:t>In addition, email two or more grad students from the program to get their take on the program “what has your experience been like so far?” “In what way has the program met your expectations and in what ways is it different”, etc.</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box(in)">
                                      <p:cBhvr>
                                        <p:cTn id="7" dur="500"/>
                                        <p:tgtEl>
                                          <p:spTgt spid="378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defRPr/>
            </a:pPr>
            <a:r>
              <a:rPr lang="en-US" smtClean="0"/>
              <a:t>Final Words</a:t>
            </a:r>
          </a:p>
        </p:txBody>
      </p:sp>
      <p:sp>
        <p:nvSpPr>
          <p:cNvPr id="38915" name="Rectangle 3"/>
          <p:cNvSpPr>
            <a:spLocks noGrp="1" noChangeArrowheads="1"/>
          </p:cNvSpPr>
          <p:nvPr>
            <p:ph type="body" idx="1"/>
          </p:nvPr>
        </p:nvSpPr>
        <p:spPr/>
        <p:txBody>
          <a:bodyPr/>
          <a:lstStyle/>
          <a:p>
            <a:pPr>
              <a:defRPr/>
            </a:pPr>
            <a:r>
              <a:rPr lang="en-US" smtClean="0"/>
              <a:t>The entire purpose of applying is to get an interview.  Period.  You are more likely to get an interview if your file is viewed as a person, rather than as another “unknown applicant”.  So advance contact by phone or email is one of the biggest things you can do to advance your graduate application.  </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box(in)">
                                      <p:cBhvr>
                                        <p:cTn id="7" dur="500"/>
                                        <p:tgtEl>
                                          <p:spTgt spid="389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457200" y="152400"/>
            <a:ext cx="7772400" cy="1752600"/>
          </a:xfrm>
        </p:spPr>
        <p:txBody>
          <a:bodyPr>
            <a:normAutofit fontScale="90000"/>
          </a:bodyPr>
          <a:lstStyle/>
          <a:p>
            <a:pPr>
              <a:defRPr/>
            </a:pPr>
            <a:r>
              <a:rPr lang="en-US" sz="3600" dirty="0" smtClean="0"/>
              <a:t>Masters or Ph.D.?</a:t>
            </a:r>
            <a:r>
              <a:rPr lang="en-US" dirty="0"/>
              <a:t> </a:t>
            </a:r>
            <a:r>
              <a:rPr lang="en-US" dirty="0" smtClean="0"/>
              <a:t/>
            </a:r>
            <a:br>
              <a:rPr lang="en-US" dirty="0" smtClean="0"/>
            </a:br>
            <a:r>
              <a:rPr lang="en-US" dirty="0" smtClean="0"/>
              <a:t>Why </a:t>
            </a:r>
            <a:r>
              <a:rPr lang="en-US" dirty="0"/>
              <a:t>you might </a:t>
            </a:r>
            <a:r>
              <a:rPr lang="en-US" b="1" dirty="0"/>
              <a:t>want</a:t>
            </a:r>
            <a:r>
              <a:rPr lang="en-US" dirty="0"/>
              <a:t> </a:t>
            </a:r>
            <a:r>
              <a:rPr lang="en-US" dirty="0" smtClean="0"/>
              <a:t/>
            </a:r>
            <a:br>
              <a:rPr lang="en-US" dirty="0" smtClean="0"/>
            </a:br>
            <a:r>
              <a:rPr lang="en-US" dirty="0" smtClean="0"/>
              <a:t>to </a:t>
            </a:r>
            <a:r>
              <a:rPr lang="en-US" dirty="0"/>
              <a:t>do a Master’s </a:t>
            </a:r>
            <a:br>
              <a:rPr lang="en-US" dirty="0"/>
            </a:br>
            <a:endParaRPr lang="en-US" dirty="0" smtClean="0"/>
          </a:p>
        </p:txBody>
      </p:sp>
      <p:sp>
        <p:nvSpPr>
          <p:cNvPr id="98307" name="Rectangle 3"/>
          <p:cNvSpPr>
            <a:spLocks noGrp="1" noChangeArrowheads="1"/>
          </p:cNvSpPr>
          <p:nvPr>
            <p:ph idx="1"/>
          </p:nvPr>
        </p:nvSpPr>
        <p:spPr>
          <a:xfrm>
            <a:off x="228600" y="1981200"/>
            <a:ext cx="8915400" cy="3962400"/>
          </a:xfrm>
        </p:spPr>
        <p:txBody>
          <a:bodyPr>
            <a:normAutofit fontScale="92500" lnSpcReduction="20000"/>
          </a:bodyPr>
          <a:lstStyle/>
          <a:p>
            <a:pPr marL="0" lvl="1" indent="0">
              <a:lnSpc>
                <a:spcPct val="120000"/>
              </a:lnSpc>
              <a:spcBef>
                <a:spcPts val="0"/>
              </a:spcBef>
              <a:defRPr/>
            </a:pPr>
            <a:r>
              <a:rPr lang="en-US" dirty="0" smtClean="0"/>
              <a:t>want to work at the master’s level (salaries may be comparable)</a:t>
            </a:r>
          </a:p>
          <a:p>
            <a:pPr marL="0" lvl="1" indent="0">
              <a:lnSpc>
                <a:spcPct val="120000"/>
              </a:lnSpc>
              <a:spcBef>
                <a:spcPts val="0"/>
              </a:spcBef>
              <a:defRPr/>
            </a:pPr>
            <a:r>
              <a:rPr lang="en-US" dirty="0" smtClean="0"/>
              <a:t>not sure about commitment to doctoral study</a:t>
            </a:r>
          </a:p>
          <a:p>
            <a:pPr marL="0" lvl="1" indent="0">
              <a:lnSpc>
                <a:spcPct val="120000"/>
              </a:lnSpc>
              <a:spcBef>
                <a:spcPts val="0"/>
              </a:spcBef>
              <a:defRPr/>
            </a:pPr>
            <a:r>
              <a:rPr lang="en-US" dirty="0" smtClean="0"/>
              <a:t>want to work for a couple of years first</a:t>
            </a:r>
          </a:p>
          <a:p>
            <a:pPr marL="0" lvl="1" indent="0">
              <a:lnSpc>
                <a:spcPct val="120000"/>
              </a:lnSpc>
              <a:spcBef>
                <a:spcPts val="0"/>
              </a:spcBef>
              <a:defRPr/>
            </a:pPr>
            <a:r>
              <a:rPr lang="en-US" dirty="0" smtClean="0"/>
              <a:t>want to develop greater focus and interests before doctoral study</a:t>
            </a:r>
          </a:p>
          <a:p>
            <a:pPr marL="0" lvl="1" indent="0">
              <a:lnSpc>
                <a:spcPct val="120000"/>
              </a:lnSpc>
              <a:spcBef>
                <a:spcPts val="0"/>
              </a:spcBef>
              <a:defRPr/>
            </a:pPr>
            <a:r>
              <a:rPr lang="en-US" dirty="0" smtClean="0"/>
              <a:t>applying to counseling psychology programs that require a master’s first</a:t>
            </a:r>
            <a:br>
              <a:rPr lang="en-US" dirty="0" smtClean="0"/>
            </a:br>
            <a:endParaRPr 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anim calcmode="lin" valueType="num">
                                      <p:cBhvr additive="base">
                                        <p:cTn id="7" dur="500" fill="hold"/>
                                        <p:tgtEl>
                                          <p:spTgt spid="983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830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8307">
                                            <p:txEl>
                                              <p:pRg st="1" end="1"/>
                                            </p:txEl>
                                          </p:spTgt>
                                        </p:tgtEl>
                                        <p:attrNameLst>
                                          <p:attrName>style.visibility</p:attrName>
                                        </p:attrNameLst>
                                      </p:cBhvr>
                                      <p:to>
                                        <p:strVal val="visible"/>
                                      </p:to>
                                    </p:set>
                                    <p:anim calcmode="lin" valueType="num">
                                      <p:cBhvr additive="base">
                                        <p:cTn id="11" dur="500" fill="hold"/>
                                        <p:tgtEl>
                                          <p:spTgt spid="9830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9830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98307">
                                            <p:txEl>
                                              <p:pRg st="2" end="2"/>
                                            </p:txEl>
                                          </p:spTgt>
                                        </p:tgtEl>
                                        <p:attrNameLst>
                                          <p:attrName>style.visibility</p:attrName>
                                        </p:attrNameLst>
                                      </p:cBhvr>
                                      <p:to>
                                        <p:strVal val="visible"/>
                                      </p:to>
                                    </p:set>
                                    <p:anim calcmode="lin" valueType="num">
                                      <p:cBhvr additive="base">
                                        <p:cTn id="15" dur="500" fill="hold"/>
                                        <p:tgtEl>
                                          <p:spTgt spid="9830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9830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8307">
                                            <p:txEl>
                                              <p:pRg st="3" end="3"/>
                                            </p:txEl>
                                          </p:spTgt>
                                        </p:tgtEl>
                                        <p:attrNameLst>
                                          <p:attrName>style.visibility</p:attrName>
                                        </p:attrNameLst>
                                      </p:cBhvr>
                                      <p:to>
                                        <p:strVal val="visible"/>
                                      </p:to>
                                    </p:set>
                                    <p:anim calcmode="lin" valueType="num">
                                      <p:cBhvr additive="base">
                                        <p:cTn id="19" dur="500" fill="hold"/>
                                        <p:tgtEl>
                                          <p:spTgt spid="9830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830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98307">
                                            <p:txEl>
                                              <p:pRg st="4" end="4"/>
                                            </p:txEl>
                                          </p:spTgt>
                                        </p:tgtEl>
                                        <p:attrNameLst>
                                          <p:attrName>style.visibility</p:attrName>
                                        </p:attrNameLst>
                                      </p:cBhvr>
                                      <p:to>
                                        <p:strVal val="visible"/>
                                      </p:to>
                                    </p:set>
                                    <p:anim calcmode="lin" valueType="num">
                                      <p:cBhvr additive="base">
                                        <p:cTn id="23" dur="500" fill="hold"/>
                                        <p:tgtEl>
                                          <p:spTgt spid="9830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830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228600"/>
            <a:ext cx="7772400" cy="1143000"/>
          </a:xfrm>
        </p:spPr>
        <p:txBody>
          <a:bodyPr/>
          <a:lstStyle/>
          <a:p>
            <a:pPr>
              <a:defRPr/>
            </a:pPr>
            <a:r>
              <a:rPr lang="en-US" sz="3600" dirty="0" smtClean="0"/>
              <a:t>Masters or Ph.D.?</a:t>
            </a:r>
            <a:endParaRPr lang="en-US" dirty="0" smtClean="0"/>
          </a:p>
        </p:txBody>
      </p:sp>
      <p:sp>
        <p:nvSpPr>
          <p:cNvPr id="75779" name="Rectangle 3"/>
          <p:cNvSpPr>
            <a:spLocks noGrp="1" noChangeArrowheads="1"/>
          </p:cNvSpPr>
          <p:nvPr>
            <p:ph idx="1"/>
          </p:nvPr>
        </p:nvSpPr>
        <p:spPr>
          <a:xfrm>
            <a:off x="228600" y="1905000"/>
            <a:ext cx="8915400" cy="4114800"/>
          </a:xfrm>
        </p:spPr>
        <p:txBody>
          <a:bodyPr/>
          <a:lstStyle/>
          <a:p>
            <a:pPr>
              <a:defRPr/>
            </a:pPr>
            <a:r>
              <a:rPr lang="en-US" dirty="0" smtClean="0"/>
              <a:t>Why you might </a:t>
            </a:r>
            <a:r>
              <a:rPr lang="en-US" b="1" dirty="0" smtClean="0"/>
              <a:t>NEED </a:t>
            </a:r>
            <a:r>
              <a:rPr lang="en-US" dirty="0" smtClean="0"/>
              <a:t>to do a Master’s first</a:t>
            </a:r>
            <a:r>
              <a:rPr lang="en-US" sz="2800" dirty="0" smtClean="0"/>
              <a:t/>
            </a:r>
            <a:br>
              <a:rPr lang="en-US" sz="2800" dirty="0" smtClean="0"/>
            </a:br>
            <a:r>
              <a:rPr lang="en-US" sz="2800" dirty="0" smtClean="0"/>
              <a:t>1</a:t>
            </a:r>
            <a:r>
              <a:rPr lang="en-US" dirty="0" smtClean="0"/>
              <a:t>. boost GPA</a:t>
            </a:r>
            <a:br>
              <a:rPr lang="en-US" dirty="0" smtClean="0"/>
            </a:br>
            <a:r>
              <a:rPr lang="en-US" dirty="0" smtClean="0"/>
              <a:t>2. remediate course deficiencies (non-majors)</a:t>
            </a:r>
            <a:br>
              <a:rPr lang="en-US" dirty="0" smtClean="0"/>
            </a:br>
            <a:r>
              <a:rPr lang="en-US" dirty="0" smtClean="0"/>
              <a:t>3. enhance clinical experience</a:t>
            </a:r>
            <a:br>
              <a:rPr lang="en-US" dirty="0" smtClean="0"/>
            </a:br>
            <a:r>
              <a:rPr lang="en-US" dirty="0" smtClean="0"/>
              <a:t>4. enhance research experience</a:t>
            </a:r>
            <a:br>
              <a:rPr lang="en-US" dirty="0" smtClean="0"/>
            </a:br>
            <a:r>
              <a:rPr lang="en-US" dirty="0" smtClean="0"/>
              <a:t>5. weak letters of recommendation </a:t>
            </a:r>
            <a:br>
              <a:rPr lang="en-US" dirty="0" smtClean="0"/>
            </a:br>
            <a:r>
              <a:rPr lang="en-US" dirty="0" smtClean="0"/>
              <a:t>(no mentors</a:t>
            </a:r>
            <a:r>
              <a:rPr lang="en-US" sz="2800" dirty="0" smtClean="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pPr>
              <a:defRPr/>
            </a:pPr>
            <a:r>
              <a:rPr lang="en-US" smtClean="0"/>
              <a:t>#3  Psy.D. vs. Ph.D.</a:t>
            </a:r>
          </a:p>
        </p:txBody>
      </p:sp>
      <p:sp>
        <p:nvSpPr>
          <p:cNvPr id="113667" name="Rectangle 3"/>
          <p:cNvSpPr>
            <a:spLocks noGrp="1" noChangeArrowheads="1"/>
          </p:cNvSpPr>
          <p:nvPr>
            <p:ph idx="1"/>
          </p:nvPr>
        </p:nvSpPr>
        <p:spPr>
          <a:xfrm>
            <a:off x="304800" y="1981200"/>
            <a:ext cx="8153400" cy="4114800"/>
          </a:xfrm>
        </p:spPr>
        <p:txBody>
          <a:bodyPr/>
          <a:lstStyle/>
          <a:p>
            <a:pPr>
              <a:defRPr/>
            </a:pPr>
            <a:r>
              <a:rPr lang="en-US" smtClean="0"/>
              <a:t>To understand the difference between these degrees requires knowing something about the history of training in professional psychology</a:t>
            </a:r>
          </a:p>
          <a:p>
            <a:pPr>
              <a:defRPr/>
            </a:pPr>
            <a:r>
              <a:rPr lang="en-US" smtClean="0"/>
              <a:t>Boulder (Ph.D.) vs. Vail (Psy.D.) Model</a:t>
            </a:r>
            <a:br>
              <a:rPr lang="en-US" smtClean="0"/>
            </a:br>
            <a:endParaRPr lang="en-US" smtClean="0"/>
          </a:p>
        </p:txBody>
      </p:sp>
      <p:pic>
        <p:nvPicPr>
          <p:cNvPr id="16388" name="Picture 5" descr="MCj02927280000[1]"/>
          <p:cNvPicPr>
            <a:picLocks noChangeAspect="1" noChangeArrowheads="1"/>
          </p:cNvPicPr>
          <p:nvPr/>
        </p:nvPicPr>
        <p:blipFill>
          <a:blip r:embed="rId3" cstate="print"/>
          <a:srcRect/>
          <a:stretch>
            <a:fillRect/>
          </a:stretch>
        </p:blipFill>
        <p:spPr bwMode="auto">
          <a:xfrm>
            <a:off x="6477000" y="4800600"/>
            <a:ext cx="1819275" cy="17399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366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533400" y="838200"/>
            <a:ext cx="7772400" cy="1143000"/>
          </a:xfrm>
        </p:spPr>
        <p:txBody>
          <a:bodyPr>
            <a:normAutofit fontScale="90000"/>
          </a:bodyPr>
          <a:lstStyle/>
          <a:p>
            <a:pPr>
              <a:defRPr/>
            </a:pPr>
            <a:r>
              <a:rPr lang="en-US" sz="4000" dirty="0" smtClean="0"/>
              <a:t>Boulder Model (1949)</a:t>
            </a:r>
            <a:br>
              <a:rPr lang="en-US" sz="4000" dirty="0" smtClean="0"/>
            </a:br>
            <a:endParaRPr lang="en-US" sz="4000" dirty="0" smtClean="0"/>
          </a:p>
        </p:txBody>
      </p:sp>
      <p:sp>
        <p:nvSpPr>
          <p:cNvPr id="117763" name="Rectangle 3"/>
          <p:cNvSpPr>
            <a:spLocks noGrp="1" noChangeArrowheads="1"/>
          </p:cNvSpPr>
          <p:nvPr>
            <p:ph idx="1"/>
          </p:nvPr>
        </p:nvSpPr>
        <p:spPr/>
        <p:txBody>
          <a:bodyPr/>
          <a:lstStyle/>
          <a:p>
            <a:pPr>
              <a:defRPr/>
            </a:pPr>
            <a:r>
              <a:rPr lang="en-US" smtClean="0"/>
              <a:t>established Ph.D. as the terminal research degree, as in other sciences</a:t>
            </a:r>
          </a:p>
          <a:p>
            <a:pPr>
              <a:defRPr/>
            </a:pPr>
            <a:r>
              <a:rPr lang="en-US" smtClean="0"/>
              <a:t>clearly reinforced the idea that the university setting was the context for training</a:t>
            </a:r>
          </a:p>
          <a:p>
            <a:pPr>
              <a:defRPr/>
            </a:pPr>
            <a:r>
              <a:rPr lang="en-US" smtClean="0"/>
              <a:t>established “scientist-practitioner” model</a:t>
            </a:r>
          </a:p>
          <a:p>
            <a:pPr>
              <a:defRPr/>
            </a:pPr>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77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77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77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715</TotalTime>
  <Words>1900</Words>
  <Application>Microsoft Office PowerPoint</Application>
  <PresentationFormat>On-screen Show (4:3)</PresentationFormat>
  <Paragraphs>257</Paragraphs>
  <Slides>57</Slides>
  <Notes>20</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Trek</vt:lpstr>
      <vt:lpstr>Things to Know Before Applying to Graduate School in Psychology</vt:lpstr>
      <vt:lpstr>Things to Know Before You Apply</vt:lpstr>
      <vt:lpstr>#1  Areas of Psychology</vt:lpstr>
      <vt:lpstr>Two Critical Points</vt:lpstr>
      <vt:lpstr>#2  Levels of Graduate Training:  Masters or Ph.D.?</vt:lpstr>
      <vt:lpstr>Masters or Ph.D.?  Why you might want  to do a Master’s  </vt:lpstr>
      <vt:lpstr>Masters or Ph.D.?</vt:lpstr>
      <vt:lpstr>#3  Psy.D. vs. Ph.D.</vt:lpstr>
      <vt:lpstr>Boulder Model (1949) </vt:lpstr>
      <vt:lpstr> Vail Model (1973)</vt:lpstr>
      <vt:lpstr>#4. Clinical and Counseling Psychology: Similarities</vt:lpstr>
      <vt:lpstr>Clinical and Counseling Psychology: Differences</vt:lpstr>
      <vt:lpstr>Clinical and Counseling Psychology: Differences</vt:lpstr>
      <vt:lpstr>Clinical and Counseling Psychology</vt:lpstr>
      <vt:lpstr>Clinical vs. Counseling Quiz</vt:lpstr>
      <vt:lpstr>#5. Reputational Rankings</vt:lpstr>
      <vt:lpstr>  #6 Acceptance Criteria and Percentages</vt:lpstr>
      <vt:lpstr>  Acceptance Criteria and Percentages</vt:lpstr>
      <vt:lpstr>#7.  Attrition Rates</vt:lpstr>
      <vt:lpstr>#8 Graduate School Funding</vt:lpstr>
      <vt:lpstr> Graduate School Funding</vt:lpstr>
      <vt:lpstr>SO, YOU’VE DECIDED TO APPLY?  </vt:lpstr>
      <vt:lpstr>Your Application Starts  Before You Apply</vt:lpstr>
      <vt:lpstr>Personal Statements, Resumes and Letters of Recommendation</vt:lpstr>
      <vt:lpstr>7 Components of Graduate Applications</vt:lpstr>
      <vt:lpstr>Volume and Review of Graduate Applications</vt:lpstr>
      <vt:lpstr>Other Time Constraints</vt:lpstr>
      <vt:lpstr>Result</vt:lpstr>
      <vt:lpstr>Time per Component</vt:lpstr>
      <vt:lpstr>Objective vs. Subjective Components</vt:lpstr>
      <vt:lpstr>Objective Components</vt:lpstr>
      <vt:lpstr>Subjective Components: Resume</vt:lpstr>
      <vt:lpstr>Resume</vt:lpstr>
      <vt:lpstr>Resume</vt:lpstr>
      <vt:lpstr>Resume</vt:lpstr>
      <vt:lpstr>Resume</vt:lpstr>
      <vt:lpstr>Resume</vt:lpstr>
      <vt:lpstr>Resume </vt:lpstr>
      <vt:lpstr>Resume</vt:lpstr>
      <vt:lpstr>Resume</vt:lpstr>
      <vt:lpstr>Resume:  What Not to Include</vt:lpstr>
      <vt:lpstr>Personal Statement</vt:lpstr>
      <vt:lpstr>Personal Statement</vt:lpstr>
      <vt:lpstr>Personal Statements</vt:lpstr>
      <vt:lpstr>Personal Statement</vt:lpstr>
      <vt:lpstr>Personal Statements: Style</vt:lpstr>
      <vt:lpstr>Personal Statement: Style</vt:lpstr>
      <vt:lpstr>Personal Statement</vt:lpstr>
      <vt:lpstr>Letters of Recommendation</vt:lpstr>
      <vt:lpstr>Choosing Letter Writers</vt:lpstr>
      <vt:lpstr>Letters of Recommendation</vt:lpstr>
      <vt:lpstr>Provide Letter Writers With:</vt:lpstr>
      <vt:lpstr>Provide Letter Writers With:</vt:lpstr>
      <vt:lpstr>Other Possible Inclusions</vt:lpstr>
      <vt:lpstr>Final Words</vt:lpstr>
      <vt:lpstr>Final Words</vt:lpstr>
      <vt:lpstr>Final Words</vt:lpstr>
    </vt:vector>
  </TitlesOfParts>
  <Company>University of Florida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Ten Things You Need to Know Before You Apply</dc:title>
  <dc:creator>Psychology Department</dc:creator>
  <cp:lastModifiedBy>IITS</cp:lastModifiedBy>
  <cp:revision>39</cp:revision>
  <dcterms:created xsi:type="dcterms:W3CDTF">2002-08-27T18:27:32Z</dcterms:created>
  <dcterms:modified xsi:type="dcterms:W3CDTF">2011-11-07T21:17:45Z</dcterms:modified>
</cp:coreProperties>
</file>