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handoutMasterIdLst>
    <p:handoutMasterId r:id="rId22"/>
  </p:handoutMasterIdLst>
  <p:sldIdLst>
    <p:sldId id="256" r:id="rId5"/>
    <p:sldId id="280" r:id="rId6"/>
    <p:sldId id="273" r:id="rId7"/>
    <p:sldId id="260" r:id="rId8"/>
    <p:sldId id="261" r:id="rId9"/>
    <p:sldId id="275" r:id="rId10"/>
    <p:sldId id="282" r:id="rId11"/>
    <p:sldId id="281" r:id="rId12"/>
    <p:sldId id="283" r:id="rId13"/>
    <p:sldId id="265" r:id="rId14"/>
    <p:sldId id="268" r:id="rId15"/>
    <p:sldId id="269" r:id="rId16"/>
    <p:sldId id="270" r:id="rId17"/>
    <p:sldId id="266" r:id="rId18"/>
    <p:sldId id="272" r:id="rId19"/>
    <p:sldId id="277" r:id="rId20"/>
    <p:sldId id="278" r:id="rId2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Thomas" initials="MT" lastIdx="5" clrIdx="0"/>
  <p:cmAuthor id="2" name="Sharon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8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Grant-Vallone" userId="c3693355-559f-40e2-87b6-90aef4534ab8" providerId="ADAL" clId="{49F67DA1-3A24-4414-9420-8886B69D4C36}"/>
    <pc:docChg chg="modSld">
      <pc:chgData name="Elisa Grant-Vallone" userId="c3693355-559f-40e2-87b6-90aef4534ab8" providerId="ADAL" clId="{49F67DA1-3A24-4414-9420-8886B69D4C36}" dt="2020-05-14T17:41:45.721" v="0" actId="20577"/>
      <pc:docMkLst>
        <pc:docMk/>
      </pc:docMkLst>
      <pc:sldChg chg="modSp mod">
        <pc:chgData name="Elisa Grant-Vallone" userId="c3693355-559f-40e2-87b6-90aef4534ab8" providerId="ADAL" clId="{49F67DA1-3A24-4414-9420-8886B69D4C36}" dt="2020-05-14T17:41:45.721" v="0" actId="20577"/>
        <pc:sldMkLst>
          <pc:docMk/>
          <pc:sldMk cId="2131666994" sldId="282"/>
        </pc:sldMkLst>
        <pc:spChg chg="mod">
          <ac:chgData name="Elisa Grant-Vallone" userId="c3693355-559f-40e2-87b6-90aef4534ab8" providerId="ADAL" clId="{49F67DA1-3A24-4414-9420-8886B69D4C36}" dt="2020-05-14T17:41:45.721" v="0" actId="20577"/>
          <ac:spMkLst>
            <pc:docMk/>
            <pc:sldMk cId="2131666994" sldId="282"/>
            <ac:spMk id="3" creationId="{31628248-0684-498E-B784-D953EA9E4A10}"/>
          </ac:spMkLst>
        </pc:spChg>
      </pc:sldChg>
    </pc:docChg>
  </pc:docChgLst>
  <pc:docChgLst>
    <pc:chgData name="Elisa Grant-Vallone" userId="c3693355-559f-40e2-87b6-90aef4534ab8" providerId="ADAL" clId="{3B9EC9D7-EAEE-4109-8517-B291F12DF31B}"/>
    <pc:docChg chg="modSld">
      <pc:chgData name="Elisa Grant-Vallone" userId="c3693355-559f-40e2-87b6-90aef4534ab8" providerId="ADAL" clId="{3B9EC9D7-EAEE-4109-8517-B291F12DF31B}" dt="2020-03-03T19:42:39.471" v="2" actId="20577"/>
      <pc:docMkLst>
        <pc:docMk/>
      </pc:docMkLst>
      <pc:sldChg chg="modSp mod">
        <pc:chgData name="Elisa Grant-Vallone" userId="c3693355-559f-40e2-87b6-90aef4534ab8" providerId="ADAL" clId="{3B9EC9D7-EAEE-4109-8517-B291F12DF31B}" dt="2020-03-03T19:42:39.471" v="2" actId="20577"/>
        <pc:sldMkLst>
          <pc:docMk/>
          <pc:sldMk cId="0" sldId="260"/>
        </pc:sldMkLst>
        <pc:spChg chg="mod">
          <ac:chgData name="Elisa Grant-Vallone" userId="c3693355-559f-40e2-87b6-90aef4534ab8" providerId="ADAL" clId="{3B9EC9D7-EAEE-4109-8517-B291F12DF31B}" dt="2020-03-03T19:42:39.471" v="2" actId="20577"/>
          <ac:spMkLst>
            <pc:docMk/>
            <pc:sldMk cId="0" sldId="260"/>
            <ac:spMk id="61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t" anchorCtr="0" compatLnSpc="1">
            <a:prstTxWarp prst="textNoShape">
              <a:avLst/>
            </a:prstTxWarp>
          </a:bodyPr>
          <a:lstStyle>
            <a:lvl1pPr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10" y="0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t" anchorCtr="0" compatLnSpc="1">
            <a:prstTxWarp prst="textNoShape">
              <a:avLst/>
            </a:prstTxWarp>
          </a:bodyPr>
          <a:lstStyle>
            <a:lvl1pPr algn="r"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324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b" anchorCtr="0" compatLnSpc="1">
            <a:prstTxWarp prst="textNoShape">
              <a:avLst/>
            </a:prstTxWarp>
          </a:bodyPr>
          <a:lstStyle>
            <a:lvl1pPr defTabSz="9247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10" y="8773324"/>
            <a:ext cx="3011489" cy="46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2" tIns="46242" rIns="92482" bIns="46242" numCol="1" anchor="b" anchorCtr="0" compatLnSpc="1">
            <a:prstTxWarp prst="textNoShape">
              <a:avLst/>
            </a:prstTxWarp>
          </a:bodyPr>
          <a:lstStyle>
            <a:lvl1pPr algn="r" defTabSz="924786">
              <a:defRPr sz="1200"/>
            </a:lvl1pPr>
          </a:lstStyle>
          <a:p>
            <a:pPr>
              <a:defRPr/>
            </a:pPr>
            <a:fld id="{641661EF-92F4-4396-97B7-273D7BACD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5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4DF0-FE07-4D20-9909-CC65E8633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39E15-2871-44E9-9673-A0E01BF93D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286-D09E-4E49-BF95-7F0EDAE95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9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Font typeface="Arial" panose="020B0604020202020204" pitchFamily="34" charset="0"/>
              <a:buChar char="•"/>
              <a:defRPr/>
            </a:lvl2pPr>
            <a:lvl3pPr marL="886968" indent="-228600">
              <a:buFont typeface="Arial" panose="020B0604020202020204" pitchFamily="34" charset="0"/>
              <a:buChar char="•"/>
              <a:defRPr/>
            </a:lvl3pPr>
            <a:lvl4pPr marL="1097280" indent="-173736">
              <a:buFont typeface="Arial" panose="020B0604020202020204" pitchFamily="34" charset="0"/>
              <a:buChar char="•"/>
              <a:defRPr/>
            </a:lvl4pPr>
            <a:lvl5pPr marL="1298448" indent="-182880"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8984F-E604-4BE8-9BF7-3D2502CC3F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5E06-92BA-4201-8F47-B6CCDEDEB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87AF-9C45-44BC-99AC-1EDB94761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AC92C-037E-4525-B8F4-64116F08D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44C5A-E2B4-4FB9-86D2-D6F810883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B29E-76FD-4D05-8C9F-2ADB74B20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A3917-5CC1-4808-B59D-ACA1DF18F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C4D5B-613B-4209-A46B-2AEB0A7A9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E5AAFC-51C7-47DF-85C5-1C8A6AB9A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sm.edu/psychology/researchfair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ist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7724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/>
              <a:t>Psychology Advising</a:t>
            </a:r>
            <a:br>
              <a:rPr lang="en-US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sz="2800" dirty="0"/>
              <a:t>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399" y="4191000"/>
            <a:ext cx="6400800" cy="1752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/>
              <a:t>Psychological Science Major</a:t>
            </a:r>
          </a:p>
          <a:p>
            <a:pPr algn="ctr" eaLnBrk="1" hangingPunct="1"/>
            <a:r>
              <a:rPr lang="en-US" sz="3200" dirty="0"/>
              <a:t>Dr. Grant-Vallone, Dept Chair</a:t>
            </a:r>
          </a:p>
        </p:txBody>
      </p:sp>
      <p:pic>
        <p:nvPicPr>
          <p:cNvPr id="3076" name="Picture 10" descr="http://www2.csusm.edu/csusmimages/Horizontal%20logo%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6693" y="2497931"/>
            <a:ext cx="5002213" cy="1557338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Get involved!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beyond the basic requirements:</a:t>
            </a:r>
          </a:p>
          <a:p>
            <a:pPr lvl="1"/>
            <a:r>
              <a:rPr lang="en-US" dirty="0"/>
              <a:t>Get involved in research work with faculty members and other students</a:t>
            </a:r>
          </a:p>
          <a:p>
            <a:pPr lvl="1"/>
            <a:r>
              <a:rPr lang="en-US" dirty="0"/>
              <a:t>Students publish, present papers, etc.</a:t>
            </a:r>
          </a:p>
          <a:p>
            <a:pPr lvl="1"/>
            <a:r>
              <a:rPr lang="en-US" dirty="0"/>
              <a:t>Consider field placement, independent study</a:t>
            </a:r>
          </a:p>
          <a:p>
            <a:r>
              <a:rPr lang="en-US" b="1" dirty="0"/>
              <a:t>Graduate School Bound?</a:t>
            </a:r>
          </a:p>
          <a:p>
            <a:pPr lvl="1"/>
            <a:r>
              <a:rPr lang="en-US" dirty="0"/>
              <a:t>Faculty members need to know you beyond just your courses to be able to write a strong and detailed letter of recommendation</a:t>
            </a:r>
          </a:p>
          <a:p>
            <a:r>
              <a:rPr lang="en-US" dirty="0"/>
              <a:t>Start networking/go to the career center</a:t>
            </a:r>
          </a:p>
          <a:p>
            <a:pPr marL="82296" indent="0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500" dirty="0">
                <a:solidFill>
                  <a:srgbClr val="666666"/>
                </a:solidFill>
              </a:rPr>
              <a:t>Student Organizations </a:t>
            </a:r>
            <a:br>
              <a:rPr lang="en-US" sz="3500" dirty="0">
                <a:solidFill>
                  <a:srgbClr val="666666"/>
                </a:solidFill>
              </a:rPr>
            </a:br>
            <a:r>
              <a:rPr lang="en-US" sz="3500" dirty="0">
                <a:solidFill>
                  <a:srgbClr val="666666"/>
                </a:solidFill>
              </a:rPr>
              <a:t>Open to PSYC and CHAD Majors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Psychology Student Organization</a:t>
            </a:r>
          </a:p>
          <a:p>
            <a:pPr lvl="1"/>
            <a:r>
              <a:rPr lang="en-US" dirty="0"/>
              <a:t>Open to all interested students</a:t>
            </a:r>
          </a:p>
          <a:p>
            <a:r>
              <a:rPr lang="en-US" dirty="0"/>
              <a:t>Psi Chi: International Honor Society in Psychology</a:t>
            </a:r>
          </a:p>
          <a:p>
            <a:r>
              <a:rPr lang="en-US" dirty="0"/>
              <a:t>Great opportunities for involvement with other students and faculty members</a:t>
            </a:r>
          </a:p>
          <a:p>
            <a:pPr lvl="1"/>
            <a:r>
              <a:rPr lang="en-US" dirty="0"/>
              <a:t>Good for networking</a:t>
            </a:r>
          </a:p>
          <a:p>
            <a:pPr lvl="1"/>
            <a:r>
              <a:rPr lang="en-US" dirty="0"/>
              <a:t>Good on your resume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Student Research Fair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April 24, 2020, 9-3 pm</a:t>
            </a:r>
          </a:p>
          <a:p>
            <a:pPr lvl="1"/>
            <a:r>
              <a:rPr lang="en-US" dirty="0"/>
              <a:t>Keynote speakers are major figures in the field </a:t>
            </a:r>
          </a:p>
          <a:p>
            <a:pPr lvl="1"/>
            <a:r>
              <a:rPr lang="en-US" dirty="0"/>
              <a:t>Students present their research in posters and papers</a:t>
            </a:r>
          </a:p>
          <a:p>
            <a:pPr lvl="1"/>
            <a:r>
              <a:rPr lang="en-US" dirty="0"/>
              <a:t>Career panel</a:t>
            </a:r>
          </a:p>
          <a:p>
            <a:pPr lvl="1"/>
            <a:r>
              <a:rPr lang="en-US" dirty="0"/>
              <a:t>Graduate program panel</a:t>
            </a:r>
          </a:p>
          <a:p>
            <a:pPr lvl="1"/>
            <a:r>
              <a:rPr lang="en-US" dirty="0"/>
              <a:t>And much more!</a:t>
            </a:r>
          </a:p>
          <a:p>
            <a:r>
              <a:rPr lang="en-US" dirty="0">
                <a:hlinkClick r:id="rId2"/>
              </a:rPr>
              <a:t>https://www.csusm.edu/psychology/researchfair/index.html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Department Faculty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description of each faculty member’s background and interests is listed in our handbook</a:t>
            </a:r>
          </a:p>
          <a:p>
            <a:pPr eaLnBrk="1" hangingPunct="1"/>
            <a:r>
              <a:rPr lang="en-US" dirty="0"/>
              <a:t>We have a commitment to working closely with students; we like to work with you</a:t>
            </a:r>
          </a:p>
          <a:p>
            <a:pPr eaLnBrk="1" hangingPunct="1"/>
            <a:r>
              <a:rPr lang="en-US" dirty="0"/>
              <a:t>Find faculty whose interests are related to yours and get to know them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Minimum Grade of “C”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/>
          <a:lstStyle/>
          <a:p>
            <a:pPr eaLnBrk="1" hangingPunct="1"/>
            <a:r>
              <a:rPr lang="en-US" dirty="0"/>
              <a:t>You must earn a grade of “C” or higher in every course in order to count it toward the major  </a:t>
            </a:r>
          </a:p>
          <a:p>
            <a:pPr eaLnBrk="1" hangingPunct="1"/>
            <a:r>
              <a:rPr lang="en-US" dirty="0"/>
              <a:t>If you earn a “C-” or lower you will have to repeat the course</a:t>
            </a:r>
          </a:p>
        </p:txBody>
      </p:sp>
    </p:spTree>
    <p:extLst>
      <p:ext uri="{BB962C8B-B14F-4D97-AF65-F5344CB8AC3E}">
        <p14:creationId xmlns:p14="http://schemas.microsoft.com/office/powerpoint/2010/main" val="27703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Questions?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500" dirty="0"/>
              <a:t>Requirements for the Majors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your Transfer Courses meet the requirements for the major?</a:t>
            </a:r>
          </a:p>
          <a:p>
            <a:pPr lvl="1"/>
            <a:r>
              <a:rPr lang="en-US" dirty="0"/>
              <a:t>Articulation with community colleges for lower-division courses</a:t>
            </a:r>
          </a:p>
          <a:p>
            <a:pPr lvl="1"/>
            <a:r>
              <a:rPr lang="en-US" dirty="0">
                <a:hlinkClick r:id="rId2"/>
              </a:rPr>
              <a:t>www.assist.org</a:t>
            </a:r>
            <a:endParaRPr lang="en-US" dirty="0"/>
          </a:p>
          <a:p>
            <a:pPr lvl="1"/>
            <a:r>
              <a:rPr lang="en-US" dirty="0"/>
              <a:t>Check with the Psychology faculty advisors (Dr. Haylee DeLuca Bishop (hdelucab@csusm.edu or Dr. Gerardo Gonzalez, ggonz@csusm.edu) for course equivalency/substitution if needed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22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Articulated classes from local community colleges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71600" y="1447800"/>
          <a:ext cx="7499350" cy="540185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2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CSUSM requirement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Accepted community college courses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503">
                <a:tc>
                  <a:txBody>
                    <a:bodyPr/>
                    <a:lstStyle/>
                    <a:p>
                      <a:r>
                        <a:rPr lang="en-US" sz="1600" dirty="0"/>
                        <a:t>PSYC</a:t>
                      </a:r>
                      <a:r>
                        <a:rPr lang="en-US" sz="1600" baseline="0" dirty="0"/>
                        <a:t> 100: Introduction to Psychology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Any Introduction</a:t>
                      </a:r>
                      <a:r>
                        <a:rPr lang="en-US" sz="1600" baseline="0" dirty="0"/>
                        <a:t> to Psychology or General Psychology course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503">
                <a:tc>
                  <a:txBody>
                    <a:bodyPr/>
                    <a:lstStyle/>
                    <a:p>
                      <a:r>
                        <a:rPr lang="en-US" sz="1600" dirty="0"/>
                        <a:t>PSYC 220:  Introductory Statistics in Psychology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Palomar: PSYC</a:t>
                      </a:r>
                      <a:r>
                        <a:rPr lang="en-US" sz="1600" baseline="0" dirty="0"/>
                        <a:t> 205 or SOC 205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/>
                        <a:t>MiraCosta</a:t>
                      </a:r>
                      <a:r>
                        <a:rPr lang="en-US" sz="1600" baseline="0" dirty="0"/>
                        <a:t>:  PSYC 104 or SOC 104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Mt. San Jacinto: MATH 140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SDCCD Mesa, Miramar, City: PSYC 258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77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2503">
                <a:tc>
                  <a:txBody>
                    <a:bodyPr/>
                    <a:lstStyle/>
                    <a:p>
                      <a:r>
                        <a:rPr lang="en-US" sz="1600" dirty="0"/>
                        <a:t>PSYC 230: Research Methods</a:t>
                      </a:r>
                      <a:r>
                        <a:rPr lang="en-US" sz="1600" baseline="0" dirty="0"/>
                        <a:t> in Psychology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Palomar:</a:t>
                      </a:r>
                      <a:r>
                        <a:rPr lang="en-US" sz="1600" baseline="0" dirty="0"/>
                        <a:t> PSYC 230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MiraCosta</a:t>
                      </a:r>
                      <a:r>
                        <a:rPr lang="en-US" sz="1600" dirty="0"/>
                        <a:t>:</a:t>
                      </a:r>
                      <a:r>
                        <a:rPr lang="en-US" sz="1600" baseline="0" dirty="0"/>
                        <a:t> PSYC 205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677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Mount San Jacinto: PSYC 124 (Fall 2017 or later)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316087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82909" y="18749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30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Broad Areas in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</a:t>
            </a:r>
          </a:p>
          <a:p>
            <a:r>
              <a:rPr lang="en-US" dirty="0"/>
              <a:t>Developmental</a:t>
            </a:r>
          </a:p>
          <a:p>
            <a:r>
              <a:rPr lang="en-US" dirty="0"/>
              <a:t>Cognitive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Organizational</a:t>
            </a:r>
          </a:p>
          <a:p>
            <a:r>
              <a:rPr lang="en-US" dirty="0"/>
              <a:t>Neuro/biopsychology</a:t>
            </a:r>
          </a:p>
        </p:txBody>
      </p:sp>
    </p:spTree>
    <p:extLst>
      <p:ext uri="{BB962C8B-B14F-4D97-AF65-F5344CB8AC3E}">
        <p14:creationId xmlns:p14="http://schemas.microsoft.com/office/powerpoint/2010/main" val="149521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3500" dirty="0"/>
              <a:t>Perspective on the </a:t>
            </a:r>
            <a:br>
              <a:rPr lang="en-US" sz="3500" dirty="0"/>
            </a:br>
            <a:r>
              <a:rPr lang="en-US" sz="3500" dirty="0"/>
              <a:t>Psychological Science Program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Strong focus on empirical research</a:t>
            </a:r>
          </a:p>
          <a:p>
            <a:pPr lvl="1"/>
            <a:r>
              <a:rPr lang="en-US" dirty="0"/>
              <a:t>Major provides a very strong background for admission to doctoral study in all areas of psychology (including clinical and counseling)</a:t>
            </a:r>
          </a:p>
          <a:p>
            <a:r>
              <a:rPr lang="en-US" dirty="0"/>
              <a:t>But also prepares for you for the workforce</a:t>
            </a:r>
          </a:p>
          <a:p>
            <a:pPr lvl="2"/>
            <a:r>
              <a:rPr lang="en-US" dirty="0"/>
              <a:t>Communication skills</a:t>
            </a:r>
          </a:p>
          <a:p>
            <a:pPr lvl="2"/>
            <a:r>
              <a:rPr lang="en-US" dirty="0"/>
              <a:t>Group/teamwork skills</a:t>
            </a:r>
          </a:p>
          <a:p>
            <a:pPr lvl="2"/>
            <a:r>
              <a:rPr lang="en-US" dirty="0"/>
              <a:t>Analysis and critical thinking</a:t>
            </a:r>
          </a:p>
          <a:p>
            <a:pPr lvl="2"/>
            <a:r>
              <a:rPr lang="en-US" dirty="0"/>
              <a:t>Writing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/>
              <a:t>Are you in your first or second year?</a:t>
            </a:r>
            <a:br>
              <a:rPr lang="en-US" dirty="0"/>
            </a:br>
            <a:r>
              <a:rPr lang="en-US" dirty="0"/>
              <a:t>Finish Up Lower-Division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295400"/>
            <a:ext cx="7498080" cy="4953000"/>
          </a:xfrm>
        </p:spPr>
        <p:txBody>
          <a:bodyPr>
            <a:normAutofit/>
          </a:bodyPr>
          <a:lstStyle/>
          <a:p>
            <a:r>
              <a:rPr lang="en-US" dirty="0"/>
              <a:t>Required courses</a:t>
            </a:r>
          </a:p>
          <a:p>
            <a:pPr lvl="1"/>
            <a:r>
              <a:rPr lang="en-US" dirty="0"/>
              <a:t>PSYC 100:  Introduction to Psychology</a:t>
            </a:r>
          </a:p>
          <a:p>
            <a:pPr lvl="1"/>
            <a:r>
              <a:rPr lang="en-US" dirty="0"/>
              <a:t>PSYC 220:  Introductory Statistics in Psychology	</a:t>
            </a:r>
          </a:p>
          <a:p>
            <a:pPr lvl="1"/>
            <a:r>
              <a:rPr lang="en-US" dirty="0"/>
              <a:t>PSYC 230:  Research Methods in Psychology (including a lab component) </a:t>
            </a:r>
          </a:p>
          <a:p>
            <a:pPr eaLnBrk="1" hangingPunct="1"/>
            <a:r>
              <a:rPr lang="en-US" sz="2400" dirty="0"/>
              <a:t>These courses are also pre-requisites for many upper-division courses—finish them up</a:t>
            </a:r>
          </a:p>
          <a:p>
            <a:pPr eaLnBrk="1" hangingPunct="1"/>
            <a:r>
              <a:rPr lang="en-US" sz="2400" dirty="0"/>
              <a:t>Must have a grade of C or better to count as prerequisites and to count toward the major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4000" dirty="0"/>
              <a:t>Upper-Division Requirements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/>
          </a:bodyPr>
          <a:lstStyle/>
          <a:p>
            <a:r>
              <a:rPr lang="fr-FR" dirty="0" err="1"/>
              <a:t>Your</a:t>
            </a:r>
            <a:r>
              <a:rPr lang="fr-FR" dirty="0"/>
              <a:t> 3rd YEAR:</a:t>
            </a:r>
          </a:p>
          <a:p>
            <a:r>
              <a:rPr lang="fr-FR" dirty="0" err="1"/>
              <a:t>Core</a:t>
            </a:r>
            <a:r>
              <a:rPr lang="fr-FR" dirty="0"/>
              <a:t> lecture </a:t>
            </a:r>
            <a:r>
              <a:rPr lang="en-US" dirty="0"/>
              <a:t>courses</a:t>
            </a:r>
          </a:p>
          <a:p>
            <a:pPr lvl="1"/>
            <a:r>
              <a:rPr lang="en-US" dirty="0"/>
              <a:t>PSYC 334 (Personality) or 336 (Abnormal)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332 	Social Psychology</a:t>
            </a:r>
          </a:p>
          <a:p>
            <a:pPr lvl="1">
              <a:tabLst>
                <a:tab pos="2225675" algn="l"/>
              </a:tabLst>
            </a:pPr>
            <a:r>
              <a:rPr lang="en-US" dirty="0"/>
              <a:t>Developmental Psychology (PSYC 331, 349, or 356)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360 	</a:t>
            </a:r>
            <a:r>
              <a:rPr lang="fr-FR" dirty="0" err="1"/>
              <a:t>Biopsychology</a:t>
            </a: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PSYC 362 	Cognitive </a:t>
            </a:r>
            <a:r>
              <a:rPr lang="fr-FR" dirty="0" err="1"/>
              <a:t>Processes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1800" dirty="0"/>
            </a:br>
            <a:r>
              <a:rPr lang="en-US" sz="4000" dirty="0"/>
              <a:t>Upper-Division Requirements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Applied Psychology (from a menu)</a:t>
            </a:r>
          </a:p>
          <a:p>
            <a:pPr marL="82296" indent="0">
              <a:buNone/>
            </a:pPr>
            <a:r>
              <a:rPr lang="en-US" dirty="0"/>
              <a:t>	-clinical, educational psychology, 	organizational psychology, etc.</a:t>
            </a:r>
          </a:p>
          <a:p>
            <a:endParaRPr lang="en-US" dirty="0"/>
          </a:p>
          <a:p>
            <a:r>
              <a:rPr lang="en-US" dirty="0"/>
              <a:t>Two upper-division laboratory courses (PSYC 390-PSYC 396)</a:t>
            </a:r>
          </a:p>
          <a:p>
            <a:endParaRPr lang="en-US" dirty="0"/>
          </a:p>
          <a:p>
            <a:r>
              <a:rPr lang="en-US" dirty="0"/>
              <a:t>Three additional electives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28600"/>
            <a:ext cx="749808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9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endParaRPr lang="en-US" sz="3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47490-AF7E-4FB7-817D-E30209E7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Fall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28248-0684-498E-B784-D953EA9E4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Multicultural Psychology</a:t>
            </a:r>
          </a:p>
          <a:p>
            <a:r>
              <a:rPr lang="en-US" dirty="0"/>
              <a:t>Group Dynamics</a:t>
            </a:r>
          </a:p>
          <a:p>
            <a:r>
              <a:rPr lang="en-US" dirty="0"/>
              <a:t>Media and Mental Health </a:t>
            </a:r>
          </a:p>
          <a:p>
            <a:r>
              <a:rPr lang="en-US" dirty="0"/>
              <a:t>Field Experiences in Psychology</a:t>
            </a:r>
          </a:p>
          <a:p>
            <a:r>
              <a:rPr lang="en-US" dirty="0"/>
              <a:t>Psych of Women</a:t>
            </a:r>
          </a:p>
          <a:p>
            <a:r>
              <a:rPr lang="en-US" dirty="0"/>
              <a:t>Human Sexuality</a:t>
            </a:r>
          </a:p>
          <a:p>
            <a:r>
              <a:rPr lang="en-US" dirty="0"/>
              <a:t>Advanced Stat</a:t>
            </a:r>
          </a:p>
        </p:txBody>
      </p:sp>
    </p:spTree>
    <p:extLst>
      <p:ext uri="{BB962C8B-B14F-4D97-AF65-F5344CB8AC3E}">
        <p14:creationId xmlns:p14="http://schemas.microsoft.com/office/powerpoint/2010/main" val="213166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1955-8AB9-4749-B407-2A887EF4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4</a:t>
            </a:r>
            <a:r>
              <a:rPr lang="en-US" baseline="30000" dirty="0"/>
              <a:t>th</a:t>
            </a:r>
            <a:r>
              <a:rPr lang="en-US" dirty="0"/>
              <a:t> year: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A9F72-267F-45BD-83EE-16FFF3394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tabLst>
                <a:tab pos="2225675" algn="l"/>
              </a:tabLst>
            </a:pPr>
            <a:endParaRPr lang="fr-FR" dirty="0"/>
          </a:p>
          <a:p>
            <a:pPr lvl="1">
              <a:tabLst>
                <a:tab pos="2225675" algn="l"/>
              </a:tabLst>
            </a:pPr>
            <a:r>
              <a:rPr lang="fr-FR" dirty="0"/>
              <a:t>Finish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labs</a:t>
            </a:r>
            <a:r>
              <a:rPr lang="fr-FR" dirty="0"/>
              <a:t> (one in </a:t>
            </a:r>
            <a:r>
              <a:rPr lang="fr-FR" dirty="0" err="1"/>
              <a:t>fall</a:t>
            </a:r>
            <a:r>
              <a:rPr lang="fr-FR" dirty="0"/>
              <a:t> for sure)!</a:t>
            </a:r>
          </a:p>
          <a:p>
            <a:pPr lvl="1">
              <a:tabLst>
                <a:tab pos="2225675" algn="l"/>
              </a:tabLst>
            </a:pPr>
            <a:r>
              <a:rPr lang="fr-FR" dirty="0"/>
              <a:t>PSYC 402	</a:t>
            </a:r>
            <a:r>
              <a:rPr lang="fr-FR" dirty="0" err="1"/>
              <a:t>Psychological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(must </a:t>
            </a:r>
            <a:r>
              <a:rPr lang="fr-FR" dirty="0" err="1"/>
              <a:t>take</a:t>
            </a:r>
            <a:r>
              <a:rPr lang="fr-FR" dirty="0"/>
              <a:t> a </a:t>
            </a:r>
            <a:r>
              <a:rPr lang="fr-FR" dirty="0" err="1"/>
              <a:t>lab</a:t>
            </a:r>
            <a:r>
              <a:rPr lang="fr-FR" dirty="0"/>
              <a:t> first)	</a:t>
            </a:r>
            <a:endParaRPr lang="en-US" dirty="0"/>
          </a:p>
          <a:p>
            <a:pPr lvl="1">
              <a:tabLst>
                <a:tab pos="2225675" algn="l"/>
              </a:tabLst>
            </a:pPr>
            <a:r>
              <a:rPr lang="en-US" dirty="0"/>
              <a:t>PSYC 490	History of Psychology</a:t>
            </a:r>
          </a:p>
          <a:p>
            <a:pPr lvl="1">
              <a:tabLst>
                <a:tab pos="2225675" algn="l"/>
              </a:tabLst>
            </a:pPr>
            <a:r>
              <a:rPr lang="en-US" dirty="0"/>
              <a:t>Advanced Stat (if thinking about grad school)</a:t>
            </a:r>
          </a:p>
          <a:p>
            <a:pPr marL="402336" lvl="1" indent="0">
              <a:buNone/>
              <a:tabLst>
                <a:tab pos="2225675" algn="l"/>
              </a:tabLst>
            </a:pPr>
            <a:endParaRPr lang="en-US" dirty="0"/>
          </a:p>
          <a:p>
            <a:pPr marL="402336" lvl="1" indent="0">
              <a:buNone/>
              <a:tabLst>
                <a:tab pos="2225675" algn="l"/>
              </a:tabLst>
            </a:pPr>
            <a:r>
              <a:rPr lang="en-US" dirty="0"/>
              <a:t>**Do not wait to take all of these at one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0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D14B-3AA4-44E7-83C6-ABB24591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F50C9-D2DC-4FE6-A73F-3E259B7F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chance to get ahead (or caught up!)- registration begins March 23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PSYC 220/230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History</a:t>
            </a:r>
          </a:p>
          <a:p>
            <a:r>
              <a:rPr lang="en-US" dirty="0"/>
              <a:t>Social</a:t>
            </a:r>
          </a:p>
          <a:p>
            <a:r>
              <a:rPr lang="en-US" dirty="0"/>
              <a:t>Organizational</a:t>
            </a:r>
          </a:p>
          <a:p>
            <a:r>
              <a:rPr lang="en-US" dirty="0"/>
              <a:t>Cog lab</a:t>
            </a:r>
          </a:p>
          <a:p>
            <a:r>
              <a:rPr lang="en-US" dirty="0"/>
              <a:t>Developmental</a:t>
            </a:r>
          </a:p>
          <a:p>
            <a:r>
              <a:rPr lang="en-US" dirty="0"/>
              <a:t>Human Sexuality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49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43FD9BC721F40AFB4FBB01C0E5ACD" ma:contentTypeVersion="13" ma:contentTypeDescription="Create a new document." ma:contentTypeScope="" ma:versionID="0625eb6b4cc114d9d17a43f2036a4ab3">
  <xsd:schema xmlns:xsd="http://www.w3.org/2001/XMLSchema" xmlns:xs="http://www.w3.org/2001/XMLSchema" xmlns:p="http://schemas.microsoft.com/office/2006/metadata/properties" xmlns:ns3="a521db87-c806-4ae4-9ab1-0b16e48ad84f" xmlns:ns4="e0777925-3f56-423f-95eb-0c9cf1ee6dc3" targetNamespace="http://schemas.microsoft.com/office/2006/metadata/properties" ma:root="true" ma:fieldsID="304e911e0aae213496dfa0a1caffb6b5" ns3:_="" ns4:_="">
    <xsd:import namespace="a521db87-c806-4ae4-9ab1-0b16e48ad84f"/>
    <xsd:import namespace="e0777925-3f56-423f-95eb-0c9cf1ee6d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21db87-c806-4ae4-9ab1-0b16e48ad8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77925-3f56-423f-95eb-0c9cf1ee6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14C496-1BB6-4231-BF5A-075B5E8C70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7E374F-0A9C-496F-9B0A-F4D0E3557B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A2E2D5-9386-4974-941E-666965FAA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21db87-c806-4ae4-9ab1-0b16e48ad84f"/>
    <ds:schemaRef ds:uri="e0777925-3f56-423f-95eb-0c9cf1ee6d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1004</TotalTime>
  <Words>747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Verdana</vt:lpstr>
      <vt:lpstr>Wingdings 2</vt:lpstr>
      <vt:lpstr>Solstice</vt:lpstr>
      <vt:lpstr>Psychology Advising Spring 2020 at</vt:lpstr>
      <vt:lpstr>Some Broad Areas in Psychology</vt:lpstr>
      <vt:lpstr>Perspective on the  Psychological Science Program</vt:lpstr>
      <vt:lpstr>Are you in your first or second year? Finish Up Lower-Division Requirements</vt:lpstr>
      <vt:lpstr> Upper-Division Requirements  </vt:lpstr>
      <vt:lpstr> Upper-Division Requirements</vt:lpstr>
      <vt:lpstr>Some Fall Electives</vt:lpstr>
      <vt:lpstr>Your 4th year:</vt:lpstr>
      <vt:lpstr>Summer School</vt:lpstr>
      <vt:lpstr>Get involved!</vt:lpstr>
      <vt:lpstr>Student Organizations  Open to PSYC and CHAD Majors</vt:lpstr>
      <vt:lpstr>Student Research Fair</vt:lpstr>
      <vt:lpstr>Department Faculty</vt:lpstr>
      <vt:lpstr>Minimum Grade of “C”</vt:lpstr>
      <vt:lpstr>Questions?</vt:lpstr>
      <vt:lpstr>Requirements for the Majors</vt:lpstr>
      <vt:lpstr>Articulated classes from local community colleges</vt:lpstr>
    </vt:vector>
  </TitlesOfParts>
  <Company>CSU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Psychology</dc:title>
  <dc:creator>IITS</dc:creator>
  <cp:lastModifiedBy>Elisa Grant-Vallone</cp:lastModifiedBy>
  <cp:revision>68</cp:revision>
  <cp:lastPrinted>2016-06-08T23:09:01Z</cp:lastPrinted>
  <dcterms:created xsi:type="dcterms:W3CDTF">2005-01-07T19:37:27Z</dcterms:created>
  <dcterms:modified xsi:type="dcterms:W3CDTF">2020-05-14T17:41:55Z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0x010100E9843FD9BC721F40AFB4FBB01C0E5ACD</vt:lpwstr>
  </property>
</Properties>
</file>