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handoutMasterIdLst>
    <p:handoutMasterId r:id="rId21"/>
  </p:handoutMasterIdLst>
  <p:sldIdLst>
    <p:sldId id="256" r:id="rId5"/>
    <p:sldId id="273" r:id="rId6"/>
    <p:sldId id="259" r:id="rId7"/>
    <p:sldId id="276" r:id="rId8"/>
    <p:sldId id="261" r:id="rId9"/>
    <p:sldId id="275" r:id="rId10"/>
    <p:sldId id="277" r:id="rId11"/>
    <p:sldId id="278" r:id="rId12"/>
    <p:sldId id="279" r:id="rId13"/>
    <p:sldId id="271" r:id="rId14"/>
    <p:sldId id="280" r:id="rId15"/>
    <p:sldId id="270" r:id="rId16"/>
    <p:sldId id="268" r:id="rId17"/>
    <p:sldId id="269" r:id="rId18"/>
    <p:sldId id="258" r:id="rId19"/>
    <p:sldId id="272" r:id="rId2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Thomas" initials="MT" lastIdx="5" clrIdx="0"/>
  <p:cmAuthor id="2" name="Sharon" initials="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>
      <p:cViewPr varScale="1">
        <p:scale>
          <a:sx n="116" d="100"/>
          <a:sy n="116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9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2" rIns="92482" bIns="46242" numCol="1" anchor="t" anchorCtr="0" compatLnSpc="1">
            <a:prstTxWarp prst="textNoShape">
              <a:avLst/>
            </a:prstTxWarp>
          </a:bodyPr>
          <a:lstStyle>
            <a:lvl1pPr defTabSz="9247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10" y="0"/>
            <a:ext cx="3011489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2" rIns="92482" bIns="46242" numCol="1" anchor="t" anchorCtr="0" compatLnSpc="1">
            <a:prstTxWarp prst="textNoShape">
              <a:avLst/>
            </a:prstTxWarp>
          </a:bodyPr>
          <a:lstStyle>
            <a:lvl1pPr algn="r" defTabSz="9247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324"/>
            <a:ext cx="3011489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2" rIns="92482" bIns="46242" numCol="1" anchor="b" anchorCtr="0" compatLnSpc="1">
            <a:prstTxWarp prst="textNoShape">
              <a:avLst/>
            </a:prstTxWarp>
          </a:bodyPr>
          <a:lstStyle>
            <a:lvl1pPr defTabSz="9247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10" y="8773324"/>
            <a:ext cx="3011489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2" rIns="92482" bIns="46242" numCol="1" anchor="b" anchorCtr="0" compatLnSpc="1">
            <a:prstTxWarp prst="textNoShape">
              <a:avLst/>
            </a:prstTxWarp>
          </a:bodyPr>
          <a:lstStyle>
            <a:lvl1pPr algn="r" defTabSz="924786">
              <a:defRPr sz="1200"/>
            </a:lvl1pPr>
          </a:lstStyle>
          <a:p>
            <a:pPr>
              <a:defRPr/>
            </a:pPr>
            <a:fld id="{641661EF-92F4-4396-97B7-273D7BACD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55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54DF0-FE07-4D20-9909-CC65E86334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39E15-2871-44E9-9673-A0E01BF93D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03286-D09E-4E49-BF95-7F0EDAE95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9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40080" indent="-237744">
              <a:buFont typeface="Arial" panose="020B0604020202020204" pitchFamily="34" charset="0"/>
              <a:buChar char="•"/>
              <a:defRPr/>
            </a:lvl2pPr>
            <a:lvl3pPr marL="886968" indent="-228600">
              <a:buFont typeface="Arial" panose="020B0604020202020204" pitchFamily="34" charset="0"/>
              <a:buChar char="•"/>
              <a:defRPr/>
            </a:lvl3pPr>
            <a:lvl4pPr marL="1097280" indent="-173736">
              <a:buFont typeface="Arial" panose="020B0604020202020204" pitchFamily="34" charset="0"/>
              <a:buChar char="•"/>
              <a:defRPr/>
            </a:lvl4pPr>
            <a:lvl5pPr marL="1298448" indent="-182880">
              <a:buFont typeface="Arial" panose="020B0604020202020204" pitchFamily="34" charset="0"/>
              <a:buChar char="•"/>
              <a:defRPr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8984F-E604-4BE8-9BF7-3D2502CC3F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95E06-92BA-4201-8F47-B6CCDEDEB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A87AF-9C45-44BC-99AC-1EDB94761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AC92C-037E-4525-B8F4-64116F08D8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44C5A-E2B4-4FB9-86D2-D6F8108834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B29E-76FD-4D05-8C9F-2ADB74B201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A3917-5CC1-4808-B59D-ACA1DF18F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C4D5B-613B-4209-A46B-2AEB0A7A9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AE5AAFC-51C7-47DF-85C5-1C8A6AB9A4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sm.edu/psycholog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is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09538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/>
              <a:t>Welcome to Psychology</a:t>
            </a:r>
            <a:br>
              <a:rPr lang="en-US" dirty="0"/>
            </a:br>
            <a:endParaRPr 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3693" y="1709738"/>
            <a:ext cx="6400800" cy="1752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/>
              <a:t>Orientation to the </a:t>
            </a:r>
          </a:p>
          <a:p>
            <a:pPr algn="ctr" eaLnBrk="1" hangingPunct="1"/>
            <a:r>
              <a:rPr lang="en-US" sz="3200" dirty="0"/>
              <a:t>Major in Psychological Science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3076" name="Picture 10" descr="http://www2.csusm.edu/csusmimages/Horizontal%20logo%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283869"/>
            <a:ext cx="5002213" cy="155733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38100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500" dirty="0"/>
              <a:t>Choosing and Enrolling in Classes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You may have been disappointed that some courses you wanted to take were full.</a:t>
            </a:r>
          </a:p>
          <a:p>
            <a:pPr eaLnBrk="1" hangingPunct="1"/>
            <a:r>
              <a:rPr lang="en-US" dirty="0"/>
              <a:t>Crashing courses</a:t>
            </a:r>
          </a:p>
          <a:p>
            <a:pPr lvl="1"/>
            <a:r>
              <a:rPr lang="en-US" dirty="0"/>
              <a:t>Get yourself on the waitlist for courses you want, and monitor your position.  </a:t>
            </a:r>
          </a:p>
          <a:p>
            <a:pPr lvl="1"/>
            <a:r>
              <a:rPr lang="en-US" dirty="0"/>
              <a:t>Faculty tend to honor the waitlist unless there are unusual circumstances.</a:t>
            </a:r>
          </a:p>
          <a:p>
            <a:r>
              <a:rPr lang="en-US" dirty="0"/>
              <a:t>Use the degree planner to help us determine how many sections of each class we need in future semesters.</a:t>
            </a:r>
          </a:p>
          <a:p>
            <a:r>
              <a:rPr lang="en-US" dirty="0"/>
              <a:t>See the advice of faculty members before you choose your classes.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D6ED-11E7-AC42-A183-88950C60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Graduate School Bound?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395BE-EDF4-044C-895C-536DA7332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7800"/>
            <a:ext cx="7562088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Students who excel in undergraduate study may be good candidates for graduate school.</a:t>
            </a:r>
          </a:p>
          <a:p>
            <a:r>
              <a:rPr lang="en-US" dirty="0"/>
              <a:t>Get to know faculty members whose interests match yours, and get advice about graduate school from them.</a:t>
            </a:r>
          </a:p>
          <a:p>
            <a:r>
              <a:rPr lang="en-US" dirty="0"/>
              <a:t>Many graduate programs expect applicants to have research experience as undergraduates. Excellent students can apply to work in a faculty research lab.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91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5904" y="122238"/>
            <a:ext cx="7317095" cy="639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500" dirty="0"/>
              <a:t>Department Faculty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47208" y="1295400"/>
            <a:ext cx="7714488" cy="4800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A description of each faculty member’s background and interests is available on our website.</a:t>
            </a:r>
          </a:p>
          <a:p>
            <a:pPr eaLnBrk="1" hangingPunct="1"/>
            <a:r>
              <a:rPr lang="en-US" dirty="0"/>
              <a:t>We have a commitment to working closely with and advising students</a:t>
            </a:r>
          </a:p>
          <a:p>
            <a:r>
              <a:rPr lang="en-US" dirty="0"/>
              <a:t>Visit office hours and get to know your professors. Faculty members need to know you beyond just your courses to be able to write a strong and detailed letter of recommendation for jobs or graduate school.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304800"/>
            <a:ext cx="7097612" cy="86291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sz="3500" dirty="0">
                <a:solidFill>
                  <a:srgbClr val="666666"/>
                </a:solidFill>
              </a:rPr>
            </a:br>
            <a:r>
              <a:rPr lang="en-US" dirty="0">
                <a:solidFill>
                  <a:srgbClr val="666666"/>
                </a:solidFill>
              </a:rPr>
              <a:t>Student Organizations </a:t>
            </a:r>
            <a:br>
              <a:rPr lang="en-US" sz="3500" dirty="0">
                <a:solidFill>
                  <a:srgbClr val="666666"/>
                </a:solidFill>
              </a:rPr>
            </a:br>
            <a:br>
              <a:rPr lang="en-US" sz="3500" dirty="0">
                <a:solidFill>
                  <a:srgbClr val="666666"/>
                </a:solidFill>
              </a:rPr>
            </a:br>
            <a:endParaRPr lang="en-US" sz="3500" dirty="0">
              <a:solidFill>
                <a:srgbClr val="666666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Psychology Student Organization (PSO)</a:t>
            </a:r>
          </a:p>
          <a:p>
            <a:pPr lvl="1"/>
            <a:r>
              <a:rPr lang="en-US" dirty="0"/>
              <a:t>Open to all interested students</a:t>
            </a:r>
          </a:p>
          <a:p>
            <a:r>
              <a:rPr lang="en-US" dirty="0"/>
              <a:t>Psi Chi: International Honor Society in Psychology</a:t>
            </a:r>
          </a:p>
          <a:p>
            <a:pPr lvl="1"/>
            <a:r>
              <a:rPr lang="en-US" dirty="0"/>
              <a:t>Overall GPA in top 35% of class (usually between 3.1 and 3.25)</a:t>
            </a:r>
          </a:p>
          <a:p>
            <a:pPr lvl="1"/>
            <a:r>
              <a:rPr lang="en-US" dirty="0"/>
              <a:t>Minimum psychology GPA=3.0</a:t>
            </a:r>
          </a:p>
          <a:p>
            <a:pPr lvl="1"/>
            <a:r>
              <a:rPr lang="en-US" dirty="0"/>
              <a:t>Students must have completed 9 units (about 3 classes) of psychology course work; 6 of the units must be at the upper-division level. </a:t>
            </a:r>
          </a:p>
          <a:p>
            <a:r>
              <a:rPr lang="en-US" dirty="0"/>
              <a:t>Great opportunities for involvement with other students and faculty members</a:t>
            </a:r>
          </a:p>
          <a:p>
            <a:pPr lvl="1"/>
            <a:r>
              <a:rPr lang="en-US" dirty="0"/>
              <a:t>Good for networking</a:t>
            </a:r>
          </a:p>
          <a:p>
            <a:pPr lvl="1"/>
            <a:r>
              <a:rPr lang="en-US" dirty="0"/>
              <a:t>Good on your resume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13519"/>
            <a:ext cx="749808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500" dirty="0"/>
              <a:t>Student Research Fair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In April/May we host a student research fair</a:t>
            </a:r>
          </a:p>
          <a:p>
            <a:pPr lvl="1"/>
            <a:r>
              <a:rPr lang="en-US" dirty="0"/>
              <a:t>Students present their research in posters and papers</a:t>
            </a:r>
          </a:p>
          <a:p>
            <a:pPr lvl="1"/>
            <a:r>
              <a:rPr lang="en-US" dirty="0"/>
              <a:t>Keynote speakers are major figures in psychology</a:t>
            </a:r>
          </a:p>
          <a:p>
            <a:pPr lvl="1"/>
            <a:r>
              <a:rPr lang="en-US" dirty="0"/>
              <a:t>Career panel</a:t>
            </a:r>
          </a:p>
          <a:p>
            <a:pPr lvl="1"/>
            <a:r>
              <a:rPr lang="en-US" dirty="0"/>
              <a:t>Graduate program panel</a:t>
            </a:r>
          </a:p>
          <a:p>
            <a:pPr lvl="1"/>
            <a:r>
              <a:rPr lang="en-US" dirty="0"/>
              <a:t>And much more!</a:t>
            </a:r>
          </a:p>
          <a:p>
            <a:r>
              <a:rPr lang="en-US" dirty="0"/>
              <a:t>Get involved in research fair planning!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For more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Psychology Program website: </a:t>
            </a:r>
            <a:r>
              <a:rPr lang="en-US" dirty="0">
                <a:hlinkClick r:id="rId2"/>
              </a:rPr>
              <a:t>http://www.csusm.edu/psychology</a:t>
            </a:r>
            <a:endParaRPr lang="en-US" dirty="0"/>
          </a:p>
          <a:p>
            <a:pPr lvl="1"/>
            <a:r>
              <a:rPr lang="en-US" dirty="0"/>
              <a:t>Click on BA program link:</a:t>
            </a:r>
          </a:p>
          <a:p>
            <a:pPr lvl="2"/>
            <a:r>
              <a:rPr lang="en-US" dirty="0"/>
              <a:t>Psychological Science student handbook</a:t>
            </a:r>
          </a:p>
          <a:p>
            <a:pPr lvl="2"/>
            <a:r>
              <a:rPr lang="en-US" dirty="0"/>
              <a:t>Psychological Science major and minor requirements worksheets</a:t>
            </a:r>
          </a:p>
          <a:p>
            <a:pPr lvl="1"/>
            <a:r>
              <a:rPr lang="en-US" dirty="0"/>
              <a:t>Talk to Psychology faculty! We are your best bet for advice on classes, careers, and graduate school.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Questions?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04" y="141962"/>
            <a:ext cx="7403592" cy="5635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500" dirty="0"/>
              <a:t>The Psychological Science Major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868362"/>
            <a:ext cx="7924800" cy="5989638"/>
          </a:xfrm>
        </p:spPr>
        <p:txBody>
          <a:bodyPr>
            <a:noAutofit/>
          </a:bodyPr>
          <a:lstStyle/>
          <a:p>
            <a:r>
              <a:rPr lang="en-US" sz="2700" dirty="0"/>
              <a:t>Psychology is the scientific study of behavior.</a:t>
            </a:r>
          </a:p>
          <a:p>
            <a:pPr lvl="1"/>
            <a:r>
              <a:rPr lang="en-US" sz="2700" dirty="0"/>
              <a:t>Therefore, our major emphasizes empirical research.</a:t>
            </a:r>
          </a:p>
          <a:p>
            <a:pPr lvl="1"/>
            <a:r>
              <a:rPr lang="en-US" sz="2700" dirty="0"/>
              <a:t>Our major provides a strong background for a variety of careers and for admission to graduate school in all areas of psychology (including clinical and counseling).</a:t>
            </a:r>
          </a:p>
          <a:p>
            <a:r>
              <a:rPr lang="en-US" sz="2700" dirty="0"/>
              <a:t>Primarily interested in working with children or adolescents?</a:t>
            </a:r>
          </a:p>
          <a:p>
            <a:pPr lvl="1"/>
            <a:r>
              <a:rPr lang="en-US" sz="2700" dirty="0"/>
              <a:t>Consider the Child &amp; Adolescent </a:t>
            </a:r>
            <a:r>
              <a:rPr lang="en-US" sz="2700" dirty="0">
                <a:solidFill>
                  <a:srgbClr val="000000"/>
                </a:solidFill>
              </a:rPr>
              <a:t>Development</a:t>
            </a:r>
            <a:r>
              <a:rPr lang="en-US" sz="2700" dirty="0"/>
              <a:t> (CHAD) major </a:t>
            </a:r>
          </a:p>
          <a:p>
            <a:r>
              <a:rPr lang="en-US" sz="2700" dirty="0"/>
              <a:t>Several of the introductory courses for PSYC and CHAD are the same; no need to choose now.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38100"/>
            <a:ext cx="749808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500" dirty="0"/>
              <a:t>Requirements for the Major: </a:t>
            </a:r>
            <a:br>
              <a:rPr lang="en-US" sz="3500" dirty="0"/>
            </a:br>
            <a:r>
              <a:rPr lang="en-US" sz="3500" dirty="0"/>
              <a:t>Lower Division Requirements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All community college courses are lower division.</a:t>
            </a:r>
          </a:p>
          <a:p>
            <a:r>
              <a:rPr lang="en-US" dirty="0"/>
              <a:t>Our major requires three lower division classes that you probably took at community college.</a:t>
            </a:r>
          </a:p>
          <a:p>
            <a:pPr lvl="1"/>
            <a:r>
              <a:rPr lang="en-US" dirty="0"/>
              <a:t>PSYC 100:  Introduction to Psychology</a:t>
            </a:r>
          </a:p>
          <a:p>
            <a:pPr lvl="1"/>
            <a:r>
              <a:rPr lang="en-US" dirty="0"/>
              <a:t>PSYC 220:  Introductory Statistics in Psychology	</a:t>
            </a:r>
          </a:p>
          <a:p>
            <a:pPr lvl="1"/>
            <a:r>
              <a:rPr lang="en-US" dirty="0"/>
              <a:t>PSYC 230:  Research Methods in Psychology (including a lab component) </a:t>
            </a:r>
          </a:p>
          <a:p>
            <a:r>
              <a:rPr lang="en-US" dirty="0"/>
              <a:t>These courses are also pre-requisites for many upper-division courses—finish them up in your first semester if possible</a:t>
            </a:r>
          </a:p>
          <a:p>
            <a:r>
              <a:rPr lang="en-US" dirty="0"/>
              <a:t>Must have a grade of C or better </a:t>
            </a:r>
            <a:r>
              <a:rPr lang="en-US" i="1" dirty="0"/>
              <a:t>in these and all upper-division courses </a:t>
            </a:r>
            <a:r>
              <a:rPr lang="en-US" dirty="0"/>
              <a:t>to count as prerequisites and to count toward the major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lvl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133" y="122540"/>
            <a:ext cx="7498080" cy="1143000"/>
          </a:xfrm>
        </p:spPr>
        <p:txBody>
          <a:bodyPr>
            <a:noAutofit/>
          </a:bodyPr>
          <a:lstStyle/>
          <a:p>
            <a:r>
              <a:rPr lang="en-US" sz="3500" dirty="0"/>
              <a:t>Do the courses you took meet the requirements for the major?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989932"/>
              </p:ext>
            </p:extLst>
          </p:nvPr>
        </p:nvGraphicFramePr>
        <p:xfrm>
          <a:off x="1607098" y="1297899"/>
          <a:ext cx="7042150" cy="4592176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730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8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CSUSM requirement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Accepted community college courses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r>
                        <a:rPr lang="en-US" sz="1600" dirty="0"/>
                        <a:t>PSYC</a:t>
                      </a:r>
                      <a:r>
                        <a:rPr lang="en-US" sz="1600" baseline="0" dirty="0"/>
                        <a:t> 100: Introduction to Psychology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Any Introduction</a:t>
                      </a:r>
                      <a:r>
                        <a:rPr lang="en-US" sz="1600" baseline="0" dirty="0"/>
                        <a:t> to Psychology or General Psychology course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6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r>
                        <a:rPr lang="en-US" sz="1600" dirty="0"/>
                        <a:t>PSYC 220:  Introductory Statistics in Psychology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Palomar: PSYC</a:t>
                      </a:r>
                      <a:r>
                        <a:rPr lang="en-US" sz="1600" baseline="0" dirty="0"/>
                        <a:t> 205 or SOC 205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36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/>
                        <a:t>MiraCosta</a:t>
                      </a:r>
                      <a:r>
                        <a:rPr lang="en-US" sz="1600" baseline="0" dirty="0"/>
                        <a:t>:  PSYC 104 or SOC 104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36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Mt. San Jacinto: MATH 140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36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SDCCD Mesa, Miramar, City: PSYC 258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6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r>
                        <a:rPr lang="en-US" sz="1600" dirty="0"/>
                        <a:t>PSYC 230: Research Methods</a:t>
                      </a:r>
                      <a:r>
                        <a:rPr lang="en-US" sz="1600" baseline="0" dirty="0"/>
                        <a:t> in Psychology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Palomar:</a:t>
                      </a:r>
                      <a:r>
                        <a:rPr lang="en-US" sz="1600" baseline="0" dirty="0"/>
                        <a:t> PSYC 230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28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MiraCosta</a:t>
                      </a:r>
                      <a:r>
                        <a:rPr lang="en-US" sz="1600" dirty="0"/>
                        <a:t>:</a:t>
                      </a:r>
                      <a:r>
                        <a:rPr lang="en-US" sz="1600" baseline="0" dirty="0"/>
                        <a:t> PSYC 205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28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Mount San Jacinto: PSYC 124 (Fall 2017 or later)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316087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882909" y="187498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1A94F6D-AE9A-4645-9B96-E447AE80D88F}"/>
              </a:ext>
            </a:extLst>
          </p:cNvPr>
          <p:cNvSpPr txBox="1"/>
          <p:nvPr/>
        </p:nvSpPr>
        <p:spPr>
          <a:xfrm>
            <a:off x="838200" y="5923106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Don’t see your course here? Go to </a:t>
            </a:r>
            <a:r>
              <a:rPr lang="en-US" dirty="0">
                <a:hlinkClick r:id="rId2"/>
              </a:rPr>
              <a:t> www.assist.org</a:t>
            </a:r>
            <a:r>
              <a:rPr lang="en-US" dirty="0"/>
              <a:t> or check with these transfer course advisors: Dr. Haylee DeLuca Bishop, </a:t>
            </a:r>
            <a:r>
              <a:rPr lang="en-US" dirty="0" err="1"/>
              <a:t>hdelucab@csusm.edu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or Dr. Gerardo Gonzalez, </a:t>
            </a:r>
            <a:r>
              <a:rPr lang="en-US" dirty="0" err="1"/>
              <a:t>ggonz@csusm.edu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3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498080" cy="1143000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Requirements for the Major: </a:t>
            </a:r>
            <a:br>
              <a:rPr lang="en-US" sz="4000" dirty="0"/>
            </a:br>
            <a:r>
              <a:rPr lang="en-US" sz="4000" dirty="0"/>
              <a:t>Upper-Division Requirements</a:t>
            </a:r>
            <a:br>
              <a:rPr lang="en-US" sz="4000" dirty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600200"/>
            <a:ext cx="7498080" cy="4800600"/>
          </a:xfrm>
        </p:spPr>
        <p:txBody>
          <a:bodyPr>
            <a:normAutofit/>
          </a:bodyPr>
          <a:lstStyle/>
          <a:p>
            <a:r>
              <a:rPr lang="fr-FR" dirty="0" err="1"/>
              <a:t>Core</a:t>
            </a:r>
            <a:r>
              <a:rPr lang="fr-FR" dirty="0"/>
              <a:t> lecture </a:t>
            </a:r>
            <a:r>
              <a:rPr lang="en-US" dirty="0"/>
              <a:t>courses</a:t>
            </a:r>
            <a:endParaRPr lang="fr-FR" dirty="0"/>
          </a:p>
          <a:p>
            <a:pPr lvl="1">
              <a:tabLst>
                <a:tab pos="2225675" algn="l"/>
              </a:tabLst>
            </a:pPr>
            <a:r>
              <a:rPr lang="fr-FR" dirty="0"/>
              <a:t>PSYC 332 	Social Psychology</a:t>
            </a:r>
          </a:p>
          <a:p>
            <a:pPr lvl="1">
              <a:tabLst>
                <a:tab pos="2225675" algn="l"/>
              </a:tabLst>
            </a:pPr>
            <a:r>
              <a:rPr lang="fr-FR" dirty="0"/>
              <a:t>PSYC 360 	</a:t>
            </a:r>
            <a:r>
              <a:rPr lang="fr-FR" dirty="0" err="1"/>
              <a:t>Biopsychology</a:t>
            </a:r>
            <a:endParaRPr lang="fr-FR" dirty="0"/>
          </a:p>
          <a:p>
            <a:pPr lvl="1">
              <a:tabLst>
                <a:tab pos="2225675" algn="l"/>
              </a:tabLst>
            </a:pPr>
            <a:r>
              <a:rPr lang="fr-FR" dirty="0"/>
              <a:t>PSYC 362 	Cognitive </a:t>
            </a:r>
            <a:r>
              <a:rPr lang="fr-FR" dirty="0" err="1"/>
              <a:t>Processes</a:t>
            </a:r>
            <a:endParaRPr lang="fr-FR" dirty="0"/>
          </a:p>
          <a:p>
            <a:pPr lvl="1">
              <a:tabLst>
                <a:tab pos="2225675" algn="l"/>
              </a:tabLst>
            </a:pPr>
            <a:r>
              <a:rPr lang="fr-FR" dirty="0"/>
              <a:t>PSYC 402	</a:t>
            </a:r>
            <a:r>
              <a:rPr lang="fr-FR" dirty="0" err="1"/>
              <a:t>Psychological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	</a:t>
            </a:r>
            <a:endParaRPr lang="en-US" dirty="0"/>
          </a:p>
          <a:p>
            <a:pPr lvl="1">
              <a:tabLst>
                <a:tab pos="2225675" algn="l"/>
              </a:tabLst>
            </a:pPr>
            <a:r>
              <a:rPr lang="en-US" dirty="0"/>
              <a:t>PSYC 490	History of Psychology</a:t>
            </a:r>
          </a:p>
          <a:p>
            <a:pPr lvl="1">
              <a:tabLst>
                <a:tab pos="2225675" algn="l"/>
              </a:tabLst>
            </a:pPr>
            <a:r>
              <a:rPr lang="en-US" dirty="0"/>
              <a:t>Developmental Psychology (PSYC 331, 349, or 356)</a:t>
            </a:r>
          </a:p>
          <a:p>
            <a:pPr lvl="1">
              <a:tabLst>
                <a:tab pos="2225675" algn="l"/>
              </a:tabLst>
            </a:pPr>
            <a:r>
              <a:rPr lang="en-US" dirty="0"/>
              <a:t>PSYC 334 (Personality) or 336 (Abnormal)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71600" y="169101"/>
            <a:ext cx="7498080" cy="1143000"/>
          </a:xfrm>
        </p:spPr>
        <p:txBody>
          <a:bodyPr>
            <a:normAutofit fontScale="90000"/>
          </a:bodyPr>
          <a:lstStyle/>
          <a:p>
            <a:br>
              <a:rPr lang="en-US" sz="1800" dirty="0"/>
            </a:br>
            <a:r>
              <a:rPr lang="en-US" sz="4000" dirty="0"/>
              <a:t>Requirements for the Major: </a:t>
            </a:r>
            <a:br>
              <a:rPr lang="en-US" sz="4000" dirty="0"/>
            </a:br>
            <a:r>
              <a:rPr lang="en-US" sz="4000" dirty="0"/>
              <a:t>Upper-Division Requirements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Once course in applied psychology (from a menu)</a:t>
            </a:r>
          </a:p>
          <a:p>
            <a:r>
              <a:rPr lang="en-US" dirty="0"/>
              <a:t>Two upper-division laboratory courses (PSYC 390-PSYC 396)</a:t>
            </a:r>
          </a:p>
          <a:p>
            <a:r>
              <a:rPr lang="en-US" dirty="0"/>
              <a:t>Three additional electives</a:t>
            </a:r>
          </a:p>
          <a:p>
            <a:pPr lvl="1"/>
            <a:r>
              <a:rPr lang="en-US" dirty="0"/>
              <a:t>Consider field placements (PSYC 495) and independent study (PSYC 498/499) opportunities as possible electives.</a:t>
            </a:r>
          </a:p>
          <a:p>
            <a:r>
              <a:rPr lang="en-US" dirty="0"/>
              <a:t>Remember: You must earn a grade of “C” or higher in every course in order to count it toward the major.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28600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9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endParaRPr lang="en-US" sz="3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E9F8-0AC9-2048-A5AB-779CA064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Setting Yourself </a:t>
            </a:r>
            <a:r>
              <a:rPr lang="en-US" sz="4000" dirty="0"/>
              <a:t>Up</a:t>
            </a:r>
            <a:r>
              <a:rPr lang="en-US" dirty="0"/>
              <a:t>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CC6A-BB13-0748-A3A8-9277AFBD1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219200"/>
            <a:ext cx="7498080" cy="6248400"/>
          </a:xfrm>
        </p:spPr>
        <p:txBody>
          <a:bodyPr>
            <a:noAutofit/>
          </a:bodyPr>
          <a:lstStyle/>
          <a:p>
            <a:r>
              <a:rPr lang="en-US" dirty="0"/>
              <a:t>Your courses will be harder and require more reading, writing, and studying than your classes at community college.</a:t>
            </a:r>
          </a:p>
          <a:p>
            <a:r>
              <a:rPr lang="en-US" dirty="0"/>
              <a:t>Our expectations are higher than you have experienced so far.</a:t>
            </a:r>
          </a:p>
          <a:p>
            <a:r>
              <a:rPr lang="en-US" dirty="0"/>
              <a:t>Don’t expect study guides or extra credit to bail you out! You need to take responsibility for your education.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13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C7B7-1C35-C34D-9187-889A815B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731" y="99219"/>
            <a:ext cx="7498080" cy="1020762"/>
          </a:xfrm>
        </p:spPr>
        <p:txBody>
          <a:bodyPr>
            <a:normAutofit/>
          </a:bodyPr>
          <a:lstStyle/>
          <a:p>
            <a:r>
              <a:rPr lang="en-US" sz="3500" dirty="0"/>
              <a:t>Setting Yourself Up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354E2-C1DD-9C40-9720-067FF2ACF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will need to adjust your time budget and your priorities to succeed in upper division classes.</a:t>
            </a:r>
          </a:p>
          <a:p>
            <a:pPr lvl="1"/>
            <a:r>
              <a:rPr lang="en-US" sz="3200" dirty="0"/>
              <a:t>Consider taking fewer units. </a:t>
            </a:r>
          </a:p>
          <a:p>
            <a:pPr lvl="1"/>
            <a:r>
              <a:rPr lang="en-US" sz="3200" dirty="0"/>
              <a:t>Allow more time for homework and studying.</a:t>
            </a:r>
          </a:p>
          <a:p>
            <a:pPr lvl="1"/>
            <a:r>
              <a:rPr lang="en-US" sz="3200" dirty="0"/>
              <a:t>Choose your courses carefully to avoid taking the most difficult courses at the same time.</a:t>
            </a:r>
          </a:p>
          <a:p>
            <a:pPr lvl="1"/>
            <a:r>
              <a:rPr lang="en-US" sz="3200" dirty="0"/>
              <a:t>Reduce your hours at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5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A2C2FD-8777-6743-A10A-99A054B22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38677"/>
              </p:ext>
            </p:extLst>
          </p:nvPr>
        </p:nvGraphicFramePr>
        <p:xfrm>
          <a:off x="2362200" y="1981200"/>
          <a:ext cx="57150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>
                  <a:extLst>
                    <a:ext uri="{9D8B030D-6E8A-4147-A177-3AD203B41FA5}">
                      <a16:colId xmlns:a16="http://schemas.microsoft.com/office/drawing/2014/main" val="98794209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1907583592"/>
                    </a:ext>
                  </a:extLst>
                </a:gridCol>
              </a:tblGrid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Hours worked per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Recommended 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435670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                 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4719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                 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824957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                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6327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                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56354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95FCFC8-B10A-3D48-B618-0B20C8799D87}"/>
              </a:ext>
            </a:extLst>
          </p:cNvPr>
          <p:cNvSpPr txBox="1"/>
          <p:nvPr/>
        </p:nvSpPr>
        <p:spPr>
          <a:xfrm>
            <a:off x="2286000" y="445869"/>
            <a:ext cx="532863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900" dirty="0">
                <a:solidFill>
                  <a:srgbClr val="66666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  <a:ea typeface="+mj-ea"/>
                <a:cs typeface="+mj-cs"/>
              </a:rPr>
              <a:t>A Recommendation for</a:t>
            </a:r>
          </a:p>
          <a:p>
            <a:pPr algn="ctr"/>
            <a:r>
              <a:rPr lang="en-US" sz="3900" dirty="0">
                <a:solidFill>
                  <a:srgbClr val="66666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  <a:ea typeface="+mj-ea"/>
                <a:cs typeface="+mj-cs"/>
              </a:rPr>
              <a:t>Working while in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2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439BB054A1304F95B42CF778A27900" ma:contentTypeVersion="" ma:contentTypeDescription="Create a new document." ma:contentTypeScope="" ma:versionID="3d31484c45d5a24ab2ec77343fe24e6e">
  <xsd:schema xmlns:xsd="http://www.w3.org/2001/XMLSchema" xmlns:xs="http://www.w3.org/2001/XMLSchema" xmlns:p="http://schemas.microsoft.com/office/2006/metadata/properties" xmlns:ns2="d8853543-f5c3-489a-8109-23b49c8d16f9" xmlns:ns3="aaee9a63-3b52-404b-a15c-237c30dcd45a" targetNamespace="http://schemas.microsoft.com/office/2006/metadata/properties" ma:root="true" ma:fieldsID="ea13deb9e20ff5f6ef16726dd2a7df96" ns2:_="" ns3:_="">
    <xsd:import namespace="d8853543-f5c3-489a-8109-23b49c8d16f9"/>
    <xsd:import namespace="aaee9a63-3b52-404b-a15c-237c30dcd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53543-f5c3-489a-8109-23b49c8d16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ee9a63-3b52-404b-a15c-237c30dcd45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9F1859-0368-46F4-B7C0-F70CF4B792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853543-f5c3-489a-8109-23b49c8d16f9"/>
    <ds:schemaRef ds:uri="aaee9a63-3b52-404b-a15c-237c30dcd4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12CE19-6D3A-4B1D-921C-FA13575620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7DB6F1-E7C8-4479-A83B-F2307912426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aaee9a63-3b52-404b-a15c-237c30dcd45a"/>
    <ds:schemaRef ds:uri="d8853543-f5c3-489a-8109-23b49c8d16f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2238</TotalTime>
  <Words>847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Gill Sans MT</vt:lpstr>
      <vt:lpstr>Verdana</vt:lpstr>
      <vt:lpstr>Wingdings</vt:lpstr>
      <vt:lpstr>Wingdings 2</vt:lpstr>
      <vt:lpstr>Solstice</vt:lpstr>
      <vt:lpstr>Welcome to Psychology </vt:lpstr>
      <vt:lpstr>The Psychological Science Major</vt:lpstr>
      <vt:lpstr>Requirements for the Major:  Lower Division Requirements</vt:lpstr>
      <vt:lpstr>Do the courses you took meet the requirements for the major?</vt:lpstr>
      <vt:lpstr> Requirements for the Major:  Upper-Division Requirements </vt:lpstr>
      <vt:lpstr> Requirements for the Major:  Upper-Division Requirements</vt:lpstr>
      <vt:lpstr>Setting Yourself Up for Success</vt:lpstr>
      <vt:lpstr>Setting Yourself Up for Success</vt:lpstr>
      <vt:lpstr>PowerPoint Presentation</vt:lpstr>
      <vt:lpstr>Choosing and Enrolling in Classes</vt:lpstr>
      <vt:lpstr>Graduate School Bound? </vt:lpstr>
      <vt:lpstr>Department Faculty</vt:lpstr>
      <vt:lpstr> Student Organizations   </vt:lpstr>
      <vt:lpstr>Student Research Fair</vt:lpstr>
      <vt:lpstr>For more information</vt:lpstr>
      <vt:lpstr>Questions?</vt:lpstr>
    </vt:vector>
  </TitlesOfParts>
  <Company>CSU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Psychology</dc:title>
  <dc:creator>IITS</dc:creator>
  <cp:lastModifiedBy>Jill Turner</cp:lastModifiedBy>
  <cp:revision>80</cp:revision>
  <cp:lastPrinted>2016-06-08T23:09:01Z</cp:lastPrinted>
  <dcterms:created xsi:type="dcterms:W3CDTF">2005-01-07T19:37:27Z</dcterms:created>
  <dcterms:modified xsi:type="dcterms:W3CDTF">2019-06-27T16:31:36Z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0x01010007439BB054A1304F95B42CF778A27900</vt:lpwstr>
  </property>
</Properties>
</file>