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4" r:id="rId1"/>
    <p:sldMasterId id="2147483932" r:id="rId2"/>
  </p:sldMasterIdLst>
  <p:notesMasterIdLst>
    <p:notesMasterId r:id="rId18"/>
  </p:notesMasterIdLst>
  <p:handoutMasterIdLst>
    <p:handoutMasterId r:id="rId19"/>
  </p:handoutMasterIdLst>
  <p:sldIdLst>
    <p:sldId id="361" r:id="rId3"/>
    <p:sldId id="380" r:id="rId4"/>
    <p:sldId id="383" r:id="rId5"/>
    <p:sldId id="384" r:id="rId6"/>
    <p:sldId id="385" r:id="rId7"/>
    <p:sldId id="386" r:id="rId8"/>
    <p:sldId id="388" r:id="rId9"/>
    <p:sldId id="389" r:id="rId10"/>
    <p:sldId id="394" r:id="rId11"/>
    <p:sldId id="395" r:id="rId12"/>
    <p:sldId id="396" r:id="rId13"/>
    <p:sldId id="397" r:id="rId14"/>
    <p:sldId id="398" r:id="rId15"/>
    <p:sldId id="406" r:id="rId16"/>
    <p:sldId id="405" r:id="rId1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A4FF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84" d="100"/>
          <a:sy n="84" d="100"/>
        </p:scale>
        <p:origin x="706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113" d="100"/>
          <a:sy n="113" d="100"/>
        </p:scale>
        <p:origin x="-421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8F7C83-02EB-4A2A-AE24-A8EE741EB8FD}" type="datetime1">
              <a:rPr lang="en-US"/>
              <a:pPr>
                <a:defRPr/>
              </a:pPr>
              <a:t>9/9/2015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A3CB67D-CDA9-4937-B746-F7BF44BBA3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915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0C33DFD-F987-42E2-B03F-C70EE121AF66}" type="datetime1">
              <a:rPr lang="en-US"/>
              <a:pPr>
                <a:defRPr/>
              </a:pPr>
              <a:t>9/9/2015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160F860-FBBA-4AF7-BBBF-A772D4B022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3561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4A01E5-5458-47DB-81F6-2BCA0C72B5E8}" type="slidenum">
              <a:rPr lang="en-US" smtClean="0"/>
              <a:pPr/>
              <a:t>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1659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A6F10D-B1B4-472F-84BB-37A1D0FFB1F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66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A6F10D-B1B4-472F-84BB-37A1D0FFB1F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92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9899B71-A48B-405A-9C62-C70D88D51F8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12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A6F10D-B1B4-472F-84BB-37A1D0FFB1F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904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A59D06A-ED7E-4BB2-9CD1-A04CB94396E2}" type="slidenum">
              <a:rPr lang="en-US" smtClean="0"/>
              <a:pPr/>
              <a:t>13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99777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732" y="3657601"/>
            <a:ext cx="77724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48200"/>
            <a:ext cx="6400800" cy="762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24AF-2B2D-48B5-AFB7-FABF475E07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3CC1-5E81-456A-B3FB-9266105245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38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24AF-2B2D-48B5-AFB7-FABF475E07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3CC1-5E81-456A-B3FB-9266105245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321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914401"/>
            <a:ext cx="5111750" cy="4953000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3008313" cy="37338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24AF-2B2D-48B5-AFB7-FABF475E07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3CC1-5E81-456A-B3FB-9266105245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619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45720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743200" y="304800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5181600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24AF-2B2D-48B5-AFB7-FABF475E07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3CC1-5E81-456A-B3FB-9266105245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742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04800"/>
            <a:ext cx="64008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38400" y="1600200"/>
            <a:ext cx="6400800" cy="452596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24AF-2B2D-48B5-AFB7-FABF475E07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3CC1-5E81-456A-B3FB-9266105245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719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04800"/>
            <a:ext cx="64008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600200"/>
            <a:ext cx="8610600" cy="452596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24AF-2B2D-48B5-AFB7-FABF475E07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3CC1-5E81-456A-B3FB-9266105245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76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075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659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877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631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422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099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24AF-2B2D-48B5-AFB7-FABF475E07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3CC1-5E81-456A-B3FB-9266105245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240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153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727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9/9/2015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520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520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956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01495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5301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6229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9558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192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990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8099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24AF-2B2D-48B5-AFB7-FABF475E07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3CC1-5E81-456A-B3FB-9266105245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9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84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28600" y="4800600"/>
            <a:ext cx="8686800" cy="609600"/>
          </a:xfrm>
        </p:spPr>
        <p:txBody>
          <a:bodyPr anchor="b"/>
          <a:lstStyle>
            <a:lvl1pPr algn="ctr">
              <a:buNone/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8600" y="3657600"/>
            <a:ext cx="8686800" cy="1066800"/>
          </a:xfr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52578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Corbel"/>
                <a:cs typeface="Corbel"/>
              </a:defRPr>
            </a:lvl1pPr>
            <a:lvl2pPr>
              <a:defRPr>
                <a:solidFill>
                  <a:srgbClr val="000000"/>
                </a:solidFill>
                <a:latin typeface="Corbel"/>
                <a:cs typeface="Corbel"/>
              </a:defRPr>
            </a:lvl2pPr>
            <a:lvl3pPr>
              <a:defRPr>
                <a:solidFill>
                  <a:srgbClr val="000000"/>
                </a:solidFill>
                <a:latin typeface="Corbel"/>
                <a:cs typeface="Corbel"/>
              </a:defRPr>
            </a:lvl3pPr>
            <a:lvl4pPr>
              <a:defRPr>
                <a:solidFill>
                  <a:srgbClr val="000000"/>
                </a:solidFill>
                <a:latin typeface="Corbel"/>
                <a:cs typeface="Corbel"/>
              </a:defRPr>
            </a:lvl4pPr>
            <a:lvl5pPr>
              <a:defRPr>
                <a:solidFill>
                  <a:srgbClr val="000000"/>
                </a:solidFill>
                <a:latin typeface="Corbel"/>
                <a:cs typeface="Corbe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Slide with Picture Sideba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1371600"/>
            <a:ext cx="6629400" cy="52578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Corbel"/>
                <a:cs typeface="Corbel"/>
              </a:defRPr>
            </a:lvl1pPr>
            <a:lvl2pPr>
              <a:defRPr>
                <a:solidFill>
                  <a:srgbClr val="000000"/>
                </a:solidFill>
                <a:latin typeface="Corbel"/>
                <a:cs typeface="Corbel"/>
              </a:defRPr>
            </a:lvl2pPr>
            <a:lvl3pPr>
              <a:defRPr>
                <a:solidFill>
                  <a:srgbClr val="000000"/>
                </a:solidFill>
                <a:latin typeface="Corbel"/>
                <a:cs typeface="Corbel"/>
              </a:defRPr>
            </a:lvl3pPr>
            <a:lvl4pPr>
              <a:defRPr>
                <a:solidFill>
                  <a:srgbClr val="000000"/>
                </a:solidFill>
                <a:latin typeface="Corbel"/>
                <a:cs typeface="Corbel"/>
              </a:defRPr>
            </a:lvl4pPr>
            <a:lvl5pPr>
              <a:defRPr>
                <a:solidFill>
                  <a:srgbClr val="000000"/>
                </a:solidFill>
                <a:latin typeface="Corbel"/>
                <a:cs typeface="Corbe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28600" y="3657600"/>
            <a:ext cx="8686800" cy="1676400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67200" cy="52578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orbel"/>
                <a:cs typeface="Corbel"/>
              </a:defRPr>
            </a:lvl1pPr>
            <a:lvl2pPr>
              <a:defRPr sz="2400">
                <a:solidFill>
                  <a:schemeClr val="tx1"/>
                </a:solidFill>
                <a:latin typeface="Corbel"/>
                <a:cs typeface="Corbel"/>
              </a:defRPr>
            </a:lvl2pPr>
            <a:lvl3pPr>
              <a:defRPr sz="2000">
                <a:solidFill>
                  <a:schemeClr val="tx1"/>
                </a:solidFill>
                <a:latin typeface="Corbel"/>
                <a:cs typeface="Corbel"/>
              </a:defRPr>
            </a:lvl3pPr>
            <a:lvl4pPr>
              <a:defRPr sz="1800">
                <a:solidFill>
                  <a:schemeClr val="tx1"/>
                </a:solidFill>
                <a:latin typeface="Corbel"/>
                <a:cs typeface="Corbel"/>
              </a:defRPr>
            </a:lvl4pPr>
            <a:lvl5pPr>
              <a:defRPr sz="1800">
                <a:solidFill>
                  <a:schemeClr val="tx1"/>
                </a:solidFill>
                <a:latin typeface="Corbel"/>
                <a:cs typeface="Corbe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267200" cy="52578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orbel"/>
                <a:cs typeface="Corbel"/>
              </a:defRPr>
            </a:lvl1pPr>
            <a:lvl2pPr>
              <a:defRPr sz="2400">
                <a:solidFill>
                  <a:schemeClr val="tx1"/>
                </a:solidFill>
                <a:latin typeface="Corbel"/>
                <a:cs typeface="Corbel"/>
              </a:defRPr>
            </a:lvl2pPr>
            <a:lvl3pPr>
              <a:defRPr sz="2000">
                <a:solidFill>
                  <a:schemeClr val="tx1"/>
                </a:solidFill>
                <a:latin typeface="Corbel"/>
                <a:cs typeface="Corbel"/>
              </a:defRPr>
            </a:lvl3pPr>
            <a:lvl4pPr>
              <a:defRPr sz="1800">
                <a:solidFill>
                  <a:schemeClr val="tx1"/>
                </a:solidFill>
                <a:latin typeface="Corbel"/>
                <a:cs typeface="Corbel"/>
              </a:defRPr>
            </a:lvl4pPr>
            <a:lvl5pPr>
              <a:defRPr sz="1800">
                <a:solidFill>
                  <a:schemeClr val="tx1"/>
                </a:solidFill>
                <a:latin typeface="Corbel"/>
                <a:cs typeface="Corbe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4268788" cy="639762"/>
          </a:xfrm>
        </p:spPr>
        <p:txBody>
          <a:bodyPr anchor="b"/>
          <a:lstStyle>
            <a:lvl1pPr marL="0" indent="0">
              <a:buNone/>
              <a:defRPr sz="2600" b="1">
                <a:solidFill>
                  <a:srgbClr val="000000"/>
                </a:solidFill>
                <a:latin typeface="Corbel"/>
                <a:cs typeface="Corbe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011362"/>
            <a:ext cx="4268788" cy="4618038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Corbel"/>
                <a:cs typeface="Corbel"/>
              </a:defRPr>
            </a:lvl1pPr>
            <a:lvl2pPr>
              <a:defRPr sz="2000">
                <a:solidFill>
                  <a:srgbClr val="000000"/>
                </a:solidFill>
                <a:latin typeface="Corbel"/>
                <a:cs typeface="Corbel"/>
              </a:defRPr>
            </a:lvl2pPr>
            <a:lvl3pPr>
              <a:defRPr sz="1800">
                <a:solidFill>
                  <a:srgbClr val="000000"/>
                </a:solidFill>
                <a:latin typeface="Corbel"/>
                <a:cs typeface="Corbel"/>
              </a:defRPr>
            </a:lvl3pPr>
            <a:lvl4pPr>
              <a:defRPr sz="1600">
                <a:solidFill>
                  <a:srgbClr val="000000"/>
                </a:solidFill>
                <a:latin typeface="Corbel"/>
                <a:cs typeface="Corbel"/>
              </a:defRPr>
            </a:lvl4pPr>
            <a:lvl5pPr>
              <a:defRPr sz="1600">
                <a:solidFill>
                  <a:srgbClr val="000000"/>
                </a:solidFill>
                <a:latin typeface="Corbel"/>
                <a:cs typeface="Corbe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4270375" cy="639762"/>
          </a:xfrm>
        </p:spPr>
        <p:txBody>
          <a:bodyPr anchor="b"/>
          <a:lstStyle>
            <a:lvl1pPr marL="0" indent="0">
              <a:buNone/>
              <a:defRPr sz="2600" b="1">
                <a:solidFill>
                  <a:srgbClr val="000000"/>
                </a:solidFill>
                <a:latin typeface="Corbel"/>
                <a:cs typeface="Corbe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11362"/>
            <a:ext cx="4270375" cy="4618037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Corbel"/>
                <a:cs typeface="Corbel"/>
              </a:defRPr>
            </a:lvl1pPr>
            <a:lvl2pPr>
              <a:defRPr sz="2000">
                <a:solidFill>
                  <a:srgbClr val="000000"/>
                </a:solidFill>
                <a:latin typeface="Corbel"/>
                <a:cs typeface="Corbel"/>
              </a:defRPr>
            </a:lvl2pPr>
            <a:lvl3pPr>
              <a:defRPr sz="1800">
                <a:solidFill>
                  <a:srgbClr val="000000"/>
                </a:solidFill>
                <a:latin typeface="Corbel"/>
                <a:cs typeface="Corbel"/>
              </a:defRPr>
            </a:lvl3pPr>
            <a:lvl4pPr>
              <a:defRPr sz="1600">
                <a:solidFill>
                  <a:srgbClr val="000000"/>
                </a:solidFill>
                <a:latin typeface="Corbel"/>
                <a:cs typeface="Corbel"/>
              </a:defRPr>
            </a:lvl4pPr>
            <a:lvl5pPr>
              <a:defRPr sz="1600">
                <a:solidFill>
                  <a:srgbClr val="000000"/>
                </a:solidFill>
                <a:latin typeface="Corbel"/>
                <a:cs typeface="Corbe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Picture Sideba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371600"/>
            <a:ext cx="8686800" cy="5257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67056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3433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24AF-2B2D-48B5-AFB7-FABF475E07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3CC1-5E81-456A-B3FB-9266105245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18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screen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371600"/>
            <a:ext cx="8686800" cy="42672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5769769"/>
            <a:ext cx="8686800" cy="804862"/>
          </a:xfrm>
        </p:spPr>
        <p:txBody>
          <a:bodyPr/>
          <a:lstStyle>
            <a:lvl1pPr marL="0" indent="0">
              <a:buNone/>
              <a:defRPr sz="1600" b="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4419600"/>
            <a:ext cx="6781801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0" y="2895600"/>
            <a:ext cx="67818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24AF-2B2D-48B5-AFB7-FABF475E07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3CC1-5E81-456A-B3FB-9266105245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67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64008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24AF-2B2D-48B5-AFB7-FABF475E07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3CC1-5E81-456A-B3FB-9266105245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06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6477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752600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24AF-2B2D-48B5-AFB7-FABF475E07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3CC1-5E81-456A-B3FB-9266105245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4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67056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24AF-2B2D-48B5-AFB7-FABF475E07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3CC1-5E81-456A-B3FB-9266105245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04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67056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24AF-2B2D-48B5-AFB7-FABF475E07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3CC1-5E81-456A-B3FB-9266105245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81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ED6524AF-2B2D-48B5-AFB7-FABF475E078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orbel"/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9/9/2015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orbe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orbel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1C23CC1-5E81-456A-B3FB-92661052455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orbel"/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orbe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6891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63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02" r:id="rId17"/>
    <p:sldLayoutId id="2147483895" r:id="rId18"/>
    <p:sldLayoutId id="2147483903" r:id="rId19"/>
    <p:sldLayoutId id="2147483904" r:id="rId20"/>
    <p:sldLayoutId id="2147483896" r:id="rId21"/>
    <p:sldLayoutId id="2147483897" r:id="rId22"/>
    <p:sldLayoutId id="2147483898" r:id="rId23"/>
    <p:sldLayoutId id="2147483905" r:id="rId24"/>
    <p:sldLayoutId id="2147483899" r:id="rId25"/>
    <p:sldLayoutId id="2147483900" r:id="rId2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jpe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7620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Robert Williams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Emergency Manager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21857" name="Picture 1" descr="Y:\EM Logo\EmergencyManagement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3724851"/>
            <a:ext cx="1752600" cy="1761549"/>
          </a:xfrm>
          <a:prstGeom prst="rect">
            <a:avLst/>
          </a:prstGeom>
          <a:noFill/>
        </p:spPr>
      </p:pic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57600"/>
            <a:ext cx="1905000" cy="185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187929" y="3581400"/>
            <a:ext cx="47355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University Police</a:t>
            </a:r>
            <a:endParaRPr lang="en-US" sz="4800" b="0" cap="none" spc="0" dirty="0">
              <a:ln w="18415" cmpd="sng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244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pPr algn="ctr">
              <a:defRPr/>
            </a:pPr>
            <a:r>
              <a:rPr lang="en-US" sz="3600" dirty="0" smtClean="0">
                <a:solidFill>
                  <a:srgbClr val="002060"/>
                </a:solidFill>
                <a:latin typeface="Book Antiqua" pitchFamily="18" charset="0"/>
                <a:cs typeface="Times New Roman" pitchFamily="18" charset="0"/>
              </a:rPr>
              <a:t>Building Evacuation</a:t>
            </a:r>
            <a:endParaRPr lang="en-US" sz="3600" dirty="0">
              <a:solidFill>
                <a:srgbClr val="002060"/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0" y="914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Fire, Odors, Hazardous Materials, etc.</a:t>
            </a:r>
          </a:p>
          <a:p>
            <a:pPr marL="342900" indent="-342900" eaLnBrk="0" hangingPunct="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Take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valuables (keys, purses, laptops)</a:t>
            </a:r>
          </a:p>
          <a:p>
            <a:pPr marL="342900" indent="-342900" eaLnBrk="0" hangingPunct="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Walk quickly to the nearest exit, do not use elevators</a:t>
            </a:r>
          </a:p>
          <a:p>
            <a:pPr marL="342900" indent="-342900" eaLnBrk="0" hangingPunct="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Proceed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 evacuation zone</a:t>
            </a:r>
          </a:p>
          <a:p>
            <a:pPr eaLnBrk="0" hangingPunct="0">
              <a:lnSpc>
                <a:spcPct val="150000"/>
              </a:lnSpc>
              <a:buSzPct val="70000"/>
            </a:pP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914400" eaLnBrk="0" hangingPunct="0">
              <a:spcBef>
                <a:spcPct val="20000"/>
              </a:spcBef>
              <a:defRPr/>
            </a:pPr>
            <a:endParaRPr lang="en-US" sz="2400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0" y="3048000"/>
            <a:ext cx="4267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Keep walkways and roads clear for emergency personnel and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vehicles</a:t>
            </a: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Never re-enter building until given all clear </a:t>
            </a:r>
          </a:p>
          <a:p>
            <a:pPr marL="342900" indent="-342900" defTabSz="914400" eaLnBrk="0" hangingPunct="0">
              <a:spcBef>
                <a:spcPct val="20000"/>
              </a:spcBef>
              <a:defRPr/>
            </a:pPr>
            <a:endParaRPr lang="en-US" sz="2400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9571" name="Picture 3" descr="C:\Users\rwilliam\Desktop\11011113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817" y="3733800"/>
            <a:ext cx="4553389" cy="2895600"/>
          </a:xfrm>
          <a:prstGeom prst="rect">
            <a:avLst/>
          </a:prstGeom>
          <a:noFill/>
          <a:ln w="15875">
            <a:solidFill>
              <a:srgbClr val="00206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153" y="1219200"/>
            <a:ext cx="1957552" cy="216940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05901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/>
          </p:cNvGraphicFramePr>
          <p:nvPr/>
        </p:nvGraphicFramePr>
        <p:xfrm>
          <a:off x="1600200" y="14478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Acrobat Document" r:id="rId4" imgW="0" imgH="0" progId="AcroExch.Document.7">
                  <p:embed/>
                </p:oleObj>
              </mc:Choice>
              <mc:Fallback>
                <p:oleObj name="Acrobat Document" r:id="rId4" imgW="0" imgH="0" progId="AcroExch.Document.7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4478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5476" name="Picture 4" descr="C:\Users\rwilliam\Desktop\Campuswide-EVAC2014 30x42.Adjuste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762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u="sng" dirty="0" smtClean="0">
                <a:solidFill>
                  <a:srgbClr val="FF0000"/>
                </a:solidFill>
              </a:rPr>
              <a:t>Evacuation Zones 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858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Find location closest to your building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0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pPr algn="ctr">
              <a:defRPr/>
            </a:pPr>
            <a:r>
              <a:rPr lang="en-US" sz="3600" dirty="0" smtClean="0">
                <a:solidFill>
                  <a:srgbClr val="002060"/>
                </a:solidFill>
                <a:latin typeface="Book Antiqua" pitchFamily="18" charset="0"/>
                <a:cs typeface="Times New Roman" pitchFamily="18" charset="0"/>
              </a:rPr>
              <a:t>Campus Evacuation</a:t>
            </a:r>
            <a:endParaRPr lang="en-US" sz="3600" dirty="0">
              <a:solidFill>
                <a:srgbClr val="002060"/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0" y="946567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Full campus evacuation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(Emergency Notification) </a:t>
            </a: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Make sure to take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your valuables (cell phone, IPad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laptops, etc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.) </a:t>
            </a: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If you do not have a way off campus, buses will be provided</a:t>
            </a:r>
          </a:p>
          <a:p>
            <a:pPr marL="342900" indent="-342900" defTabSz="914400" eaLnBrk="0" hangingPunct="0">
              <a:spcBef>
                <a:spcPct val="20000"/>
              </a:spcBef>
              <a:defRPr/>
            </a:pPr>
            <a:endParaRPr lang="en-US" sz="2400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0" y="2590800"/>
            <a:ext cx="4267200" cy="221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patient!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eaLnBrk="0" hangingPunct="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Never re-enter campus until evacuation is lifted </a:t>
            </a:r>
            <a:endParaRPr lang="en-US" sz="2400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3429000"/>
            <a:ext cx="4953000" cy="3302000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8" y="4700587"/>
            <a:ext cx="3429000" cy="1928813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72615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Book Antiqua" pitchFamily="18" charset="0"/>
              </a:rPr>
              <a:t>       Medical Emergencies   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0866" y="43248"/>
            <a:ext cx="1286933" cy="1252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ontent Placeholder 3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3810000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Immediately contact University Police for all medical emergencies or </a:t>
            </a:r>
            <a:r>
              <a:rPr lang="en-US" sz="2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injuries</a:t>
            </a:r>
          </a:p>
          <a:p>
            <a:pPr lvl="0"/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Give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your name.</a:t>
            </a:r>
          </a:p>
          <a:p>
            <a:pPr lvl="0"/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Describe the nature and severity of the medical problem.</a:t>
            </a:r>
          </a:p>
          <a:p>
            <a:pPr lvl="0"/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Give the campus location of the victim.</a:t>
            </a:r>
          </a:p>
          <a:p>
            <a:pPr lvl="0"/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Provide an estimated age and gender of the victim.</a:t>
            </a:r>
          </a:p>
          <a:p>
            <a:pPr lvl="0"/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Describe whether or not the victim is conscious and breathing.</a:t>
            </a:r>
          </a:p>
          <a:p>
            <a:pPr lvl="0"/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Look for emergency medical ID and give all information to the 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Police or Dispatcher.</a:t>
            </a:r>
            <a:endParaRPr lang="en-US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NOTE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All University Police Officers are trained in basic first aid, CPR and AED use.  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SzPct val="70000"/>
              <a:buNone/>
            </a:pPr>
            <a:endParaRPr lang="en-US" sz="24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811243"/>
            <a:ext cx="2971800" cy="197055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65364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400" cy="762000"/>
          </a:xfrm>
        </p:spPr>
        <p:txBody>
          <a:bodyPr>
            <a:normAutofit lnSpcReduction="10000"/>
          </a:bodyPr>
          <a:lstStyle/>
          <a:p>
            <a:pPr eaLnBrk="1" hangingPunct="1">
              <a:buNone/>
              <a:defRPr/>
            </a:pPr>
            <a:r>
              <a:rPr lang="en-US" sz="2400" b="1" dirty="0" smtClean="0">
                <a:effectLst/>
                <a:latin typeface="Times New Roman" pitchFamily="18" charset="0"/>
                <a:cs typeface="Times New Roman" pitchFamily="18" charset="0"/>
              </a:rPr>
              <a:t>     Our Campus has a Violence Prevention / Student Response Team:</a:t>
            </a:r>
          </a:p>
          <a:p>
            <a:pPr eaLnBrk="1" hangingPunct="1">
              <a:buNone/>
              <a:defRPr/>
            </a:pPr>
            <a:endParaRPr lang="en-US" sz="2400" dirty="0" smtClean="0">
              <a:effectLst/>
            </a:endParaRPr>
          </a:p>
          <a:p>
            <a:pPr algn="just" eaLnBrk="1" hangingPunct="1">
              <a:buNone/>
              <a:defRPr/>
            </a:pPr>
            <a:endParaRPr lang="en-US" sz="2400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0710" y="3429000"/>
            <a:ext cx="372089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Student Response Team</a:t>
            </a:r>
            <a:endParaRPr lang="en-US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Dean of Students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Student Health and Counseling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University Police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Housing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Student Life and Leadership </a:t>
            </a:r>
          </a:p>
          <a:p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3429000"/>
            <a:ext cx="477085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0" lvl="1" indent="-514350">
              <a:defRPr/>
            </a:pPr>
            <a:r>
              <a:rPr lang="en-US" sz="20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Violence Prevention Representation </a:t>
            </a:r>
          </a:p>
          <a:p>
            <a:pPr marL="1314450" lvl="2" indent="-514350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University Police</a:t>
            </a:r>
          </a:p>
          <a:p>
            <a:pPr marL="1314450" lvl="2" indent="-514350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Human Resources</a:t>
            </a:r>
          </a:p>
          <a:p>
            <a:pPr marL="1314450" lvl="2" indent="-514350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Disable Student Services</a:t>
            </a:r>
          </a:p>
          <a:p>
            <a:pPr marL="1314450" lvl="2" indent="-514350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Legal Council</a:t>
            </a:r>
          </a:p>
          <a:p>
            <a:pPr marL="1314450" lvl="2" indent="-514350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Academic Affairs </a:t>
            </a:r>
          </a:p>
          <a:p>
            <a:pPr marL="1314450" lvl="2" indent="-514350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Student Housing</a:t>
            </a:r>
          </a:p>
          <a:p>
            <a:pPr marL="1314450" lvl="2" indent="-514350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Student Health and Counseling </a:t>
            </a:r>
          </a:p>
          <a:p>
            <a:pPr marL="1314450" lvl="2" indent="-514350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Student Affairs</a:t>
            </a:r>
          </a:p>
          <a:p>
            <a:pPr marL="1314450" lvl="2" indent="-514350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UARSC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52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Book Antiqua" pitchFamily="18" charset="0"/>
              </a:rPr>
              <a:t>             Violence Prevention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205740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14400" lvl="1" indent="-514350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Work through incidents that may threaten the safety and well being of students, faculty, staff and the campus </a:t>
            </a:r>
          </a:p>
          <a:p>
            <a:pPr marL="914400" lvl="1" indent="-514350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Help prevent future incidents from occurring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en-US" sz="2000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en-US" sz="2000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en-US" sz="2000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 marL="342900" indent="-342900" algn="just">
              <a:spcBef>
                <a:spcPct val="20000"/>
              </a:spcBef>
              <a:buFont typeface="Arial" charset="0"/>
              <a:buNone/>
              <a:defRPr/>
            </a:pPr>
            <a:endParaRPr lang="en-US" sz="2000" dirty="0">
              <a:solidFill>
                <a:srgbClr val="000000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72066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212" y="1371600"/>
            <a:ext cx="2724150" cy="265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 descr="Y:\EM Logo\EmergencyManagement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244263"/>
            <a:ext cx="2743200" cy="275720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81200" y="228600"/>
            <a:ext cx="5184433" cy="1015663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</a:rPr>
              <a:t>QUESTIONS?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4267200"/>
            <a:ext cx="34884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Robert </a:t>
            </a:r>
            <a:r>
              <a:rPr lang="en-US" sz="2800" dirty="0" smtClean="0"/>
              <a:t>Williams</a:t>
            </a:r>
          </a:p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rwilliam@csusm.edu</a:t>
            </a:r>
            <a:endParaRPr lang="en-US" sz="2800" dirty="0" smtClean="0">
              <a:solidFill>
                <a:srgbClr val="0070C0"/>
              </a:solidFill>
            </a:endParaRPr>
          </a:p>
          <a:p>
            <a:pPr algn="ctr"/>
            <a:r>
              <a:rPr lang="en-US" sz="2800" dirty="0" smtClean="0"/>
              <a:t>760-750-4503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06703" y="4325754"/>
            <a:ext cx="334899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Douglass Miller</a:t>
            </a:r>
            <a:endParaRPr lang="en-US" sz="2800" dirty="0" smtClean="0"/>
          </a:p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dmiller</a:t>
            </a:r>
            <a:r>
              <a:rPr lang="en-US" sz="2800" dirty="0" smtClean="0">
                <a:solidFill>
                  <a:srgbClr val="0070C0"/>
                </a:solidFill>
              </a:rPr>
              <a:t>@csusm.edu</a:t>
            </a:r>
            <a:endParaRPr lang="en-US" sz="2800" dirty="0" smtClean="0">
              <a:solidFill>
                <a:srgbClr val="0070C0"/>
              </a:solidFill>
            </a:endParaRPr>
          </a:p>
          <a:p>
            <a:pPr algn="ctr"/>
            <a:r>
              <a:rPr lang="en-US" sz="2800" dirty="0" smtClean="0"/>
              <a:t>760-750-4553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5141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229600" cy="7620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Only Used for Campus Emergencies</a:t>
            </a:r>
            <a:endParaRPr lang="en-US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8065" name="Picture 1" descr="C:\Users\rwilliam\Desktop\AlertBeaconStandbyW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2514600"/>
            <a:ext cx="4115611" cy="3094939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962400" y="2743200"/>
            <a:ext cx="4038600" cy="279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* Cell Phone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-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most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important communication method of the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system.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Smart Phone technology enables you to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receive texts,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calls and/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or emails anywhere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on or off campus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3600" b="1" dirty="0" smtClean="0">
                <a:solidFill>
                  <a:schemeClr val="tx2"/>
                </a:solidFill>
                <a:latin typeface="Book Antiqua" pitchFamily="18" charset="0"/>
                <a:cs typeface="Times New Roman" pitchFamily="18" charset="0"/>
              </a:rPr>
              <a:t>Emergency Notification </a:t>
            </a:r>
          </a:p>
          <a:p>
            <a:pPr algn="ctr"/>
            <a:r>
              <a:rPr lang="en-US" sz="3600" b="1" dirty="0" smtClean="0">
                <a:solidFill>
                  <a:schemeClr val="tx2"/>
                </a:solidFill>
                <a:latin typeface="Book Antiqua" pitchFamily="18" charset="0"/>
                <a:cs typeface="Times New Roman" pitchFamily="18" charset="0"/>
              </a:rPr>
              <a:t>           System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4734" y="609600"/>
            <a:ext cx="125306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6497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0" y="1143000"/>
            <a:ext cx="762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kern="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u="sng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Situational Awareness</a:t>
            </a:r>
          </a:p>
          <a:p>
            <a:pPr marL="914400" lvl="1" indent="-457200" defTabSz="9144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Hearing or Seeing </a:t>
            </a:r>
            <a:r>
              <a:rPr lang="en-US" sz="2400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active gun fire or you can see the assailant in your immediate area</a:t>
            </a:r>
          </a:p>
          <a:p>
            <a:pPr marL="914400" lvl="1" indent="-457200" defTabSz="9144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2400" kern="0" dirty="0" smtClean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914400" lvl="1" indent="-457200" defTabSz="9144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Not </a:t>
            </a:r>
            <a:r>
              <a:rPr lang="en-US" sz="2400" b="1" kern="0" dirty="0">
                <a:latin typeface="Times New Roman" pitchFamily="18" charset="0"/>
                <a:ea typeface="+mn-ea"/>
                <a:cs typeface="Times New Roman" pitchFamily="18" charset="0"/>
              </a:rPr>
              <a:t>H</a:t>
            </a:r>
            <a:r>
              <a:rPr lang="en-US" sz="24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earing or Seeing </a:t>
            </a:r>
            <a:r>
              <a:rPr lang="en-US" sz="2400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gun fire or commotion in your immediate area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842806"/>
            <a:ext cx="5798820" cy="2862793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19731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Book Antiqua" pitchFamily="18" charset="0"/>
                <a:cs typeface="Calibri" pitchFamily="34" charset="0"/>
              </a:rPr>
              <a:t>  Shooter on Campus</a:t>
            </a:r>
            <a:endParaRPr lang="en-US" sz="3600" b="1" dirty="0">
              <a:solidFill>
                <a:srgbClr val="002060"/>
              </a:solidFill>
              <a:latin typeface="Book Antiqua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636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0" y="1143000"/>
            <a:ext cx="9144000" cy="346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kern="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u="sng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Hearing or Seeing Assailant - Active </a:t>
            </a:r>
            <a:r>
              <a:rPr lang="en-US" sz="2400" b="1" u="sng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Gun Fire</a:t>
            </a:r>
          </a:p>
          <a:p>
            <a:pPr marL="1371600" lvl="2" indent="-457200" defTabSz="9144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sz="2400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Try </a:t>
            </a:r>
            <a:r>
              <a:rPr lang="en-US" sz="2400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to find a way out of the location</a:t>
            </a:r>
          </a:p>
          <a:p>
            <a:pPr marL="1371600" lvl="2" indent="-457200" defTabSz="9144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sz="2400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Use </a:t>
            </a:r>
            <a:r>
              <a:rPr lang="en-US" sz="2400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cover and concealment or </a:t>
            </a:r>
            <a:r>
              <a:rPr lang="en-US" sz="2400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any available means to get out</a:t>
            </a:r>
          </a:p>
          <a:p>
            <a:pPr marL="1371600" lvl="2" indent="-457200" defTabSz="9144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sz="2400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If you can’t move safely out of your location, hide or get to a room or area where you can lock down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14" y="3513910"/>
            <a:ext cx="6684086" cy="3246556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19731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Book Antiqua" pitchFamily="18" charset="0"/>
                <a:cs typeface="Calibri" pitchFamily="34" charset="0"/>
              </a:rPr>
              <a:t>  Shooter on Campus</a:t>
            </a:r>
            <a:endParaRPr lang="en-US" sz="3600" b="1" dirty="0">
              <a:solidFill>
                <a:srgbClr val="002060"/>
              </a:solidFill>
              <a:latin typeface="Book Antiqua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08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3" name="Picture 1" descr="C:\Users\rwilliam\Desktop\barricad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134" y="3505200"/>
            <a:ext cx="4084948" cy="304800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0" y="1359138"/>
            <a:ext cx="7836407" cy="191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kern="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u="sng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No Active Gun Fire or Commotion</a:t>
            </a:r>
          </a:p>
          <a:p>
            <a:pPr marL="1371600" lvl="2" indent="-457200" defTabSz="9144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sz="2400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Stay </a:t>
            </a:r>
            <a:r>
              <a:rPr lang="en-US" sz="2400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calm, quickly move to an area or room where you can lockdown (Safe Room)</a:t>
            </a:r>
          </a:p>
          <a:p>
            <a:pPr marL="1371600" lvl="2" indent="-457200" defTabSz="9144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sz="2400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Identify Safe Rooms in advance</a:t>
            </a:r>
          </a:p>
        </p:txBody>
      </p:sp>
      <p:pic>
        <p:nvPicPr>
          <p:cNvPr id="6" name="Picture 4" descr="C:\Users\rwilliam\Desktop\LD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228922"/>
            <a:ext cx="3203902" cy="3364827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19731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Book Antiqua" pitchFamily="18" charset="0"/>
                <a:cs typeface="Calibri" pitchFamily="34" charset="0"/>
              </a:rPr>
              <a:t>  Shooter on Campus</a:t>
            </a:r>
            <a:endParaRPr lang="en-US" sz="3600" b="1" dirty="0">
              <a:solidFill>
                <a:srgbClr val="002060"/>
              </a:solidFill>
              <a:latin typeface="Book Antiqua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763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 descr="C:\Users\rwilliam\Desktop\082813_ACTIVE_SHOOTER_TRAINING_4-thumb-646x430-150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531150"/>
            <a:ext cx="4876800" cy="3246169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0" y="1219200"/>
            <a:ext cx="9144000" cy="259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i="0" u="sng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Lockdown and Barricade</a:t>
            </a:r>
            <a:r>
              <a:rPr kumimoji="0" lang="en-US" sz="2800" i="0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(Classroom</a:t>
            </a:r>
            <a:r>
              <a:rPr kumimoji="0" lang="en-US" sz="2800" i="0" strike="noStrike" kern="0" cap="none" spc="0" normalizeH="0" noProof="0" dirty="0" smtClean="0">
                <a:ln>
                  <a:noFill/>
                </a:ln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i="0" strike="noStrike" kern="0" cap="none" spc="0" normalizeH="0" noProof="0" dirty="0" smtClean="0">
                <a:ln>
                  <a:noFill/>
                </a:ln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safe room)</a:t>
            </a:r>
            <a:endParaRPr kumimoji="0" lang="en-US" sz="2400" i="0" strike="noStrike" kern="0" cap="none" spc="0" normalizeH="0" baseline="0" noProof="0" dirty="0" smtClean="0">
              <a:ln>
                <a:noFill/>
              </a:ln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800100" lvl="1" indent="-342900" defTabSz="9144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Stay away from windows</a:t>
            </a:r>
          </a:p>
          <a:p>
            <a:pPr marL="800100" lvl="1" indent="-342900" defTabSz="9144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Turn off all lights</a:t>
            </a:r>
            <a:r>
              <a:rPr kumimoji="0" lang="en-US" sz="2400" i="0" u="none" strike="noStrike" kern="0" cap="none" spc="0" normalizeH="0" noProof="0" dirty="0" smtClean="0">
                <a:ln>
                  <a:noFill/>
                </a:ln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800100" lvl="1" indent="-342900" defTabSz="9144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Silence cell phones</a:t>
            </a:r>
            <a:r>
              <a:rPr lang="en-US" sz="2400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i="0" u="none" strike="noStrike" kern="0" cap="none" spc="0" normalizeH="0" noProof="0" dirty="0" smtClean="0">
                <a:ln>
                  <a:noFill/>
                </a:ln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check for alert notifications and updates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800100" lvl="1" indent="-342900" defTabSz="9144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sz="2400" kern="0" noProof="0" dirty="0" smtClean="0">
                <a:latin typeface="Times New Roman" pitchFamily="18" charset="0"/>
                <a:ea typeface="+mn-ea"/>
                <a:cs typeface="Times New Roman" pitchFamily="18" charset="0"/>
              </a:rPr>
              <a:t>Make a plan, </a:t>
            </a:r>
            <a:r>
              <a:rPr lang="en-US" sz="2400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work together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9731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Book Antiqua" pitchFamily="18" charset="0"/>
                <a:cs typeface="Calibri" pitchFamily="34" charset="0"/>
              </a:rPr>
              <a:t>Identify a Safe Room</a:t>
            </a:r>
            <a:endParaRPr lang="en-US" sz="3600" b="1" dirty="0">
              <a:solidFill>
                <a:srgbClr val="002060"/>
              </a:solidFill>
              <a:latin typeface="Book Antiqua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64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0" y="1295401"/>
            <a:ext cx="9144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400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If outdoors move quickly, try to seek cover (walls, cars, even bushes if necessary)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400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Exterior building doors and doors on card access system will lockdown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400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If possible, move to the exteriors of the campus or even off campus</a:t>
            </a:r>
            <a:endParaRPr lang="en-US" sz="2400" kern="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lang="en-US" sz="2400" kern="0" dirty="0" smtClean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51235" name="Picture 3" descr="C:\Users\rwilliam\Desktop\shelteroutsi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3657323"/>
            <a:ext cx="4581162" cy="3048554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19731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Book Antiqua" pitchFamily="18" charset="0"/>
                <a:cs typeface="Calibri" pitchFamily="34" charset="0"/>
              </a:rPr>
              <a:t> If Outdoors </a:t>
            </a:r>
            <a:endParaRPr lang="en-US" sz="3600" b="1" dirty="0">
              <a:solidFill>
                <a:srgbClr val="002060"/>
              </a:solidFill>
              <a:latin typeface="Book Antiqua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405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1161473"/>
            <a:ext cx="6781800" cy="333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If you encounter a police response: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Times New Roman" pitchFamily="18" charset="0"/>
                <a:cs typeface="Times New Roman" pitchFamily="18" charset="0"/>
              </a:rPr>
              <a:t>Remain calm, keep your hands visible at all times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Times New Roman" pitchFamily="18" charset="0"/>
                <a:cs typeface="Times New Roman" pitchFamily="18" charset="0"/>
              </a:rPr>
              <a:t>Put down any objects you may be carrying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Times New Roman" pitchFamily="18" charset="0"/>
                <a:cs typeface="Times New Roman" pitchFamily="18" charset="0"/>
              </a:rPr>
              <a:t>Avoid yelling, screaming, or running toward officers 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Officers may shout commands, follow their instructions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First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officers on scene will not stop to help injured or help evacuate the building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52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Book Antiqua" pitchFamily="18" charset="0"/>
              </a:rPr>
              <a:t>      Police Response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106502" name="Picture 6" descr="C:\Users\rwilliam\Desktop\Fullert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9648" y="4826682"/>
            <a:ext cx="3013752" cy="1998160"/>
          </a:xfrm>
          <a:prstGeom prst="rect">
            <a:avLst/>
          </a:prstGeom>
          <a:noFill/>
          <a:ln w="15875">
            <a:solidFill>
              <a:srgbClr val="002060"/>
            </a:solidFill>
          </a:ln>
        </p:spPr>
      </p:pic>
      <p:pic>
        <p:nvPicPr>
          <p:cNvPr id="16" name="Picture 2" descr="C:\Users\rwilliam\Desktop\ActiveShooterRespon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4945925"/>
            <a:ext cx="3337161" cy="1759675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4734" y="76201"/>
            <a:ext cx="125306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356" y="1329831"/>
            <a:ext cx="2293844" cy="1718169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225892"/>
            <a:ext cx="2286000" cy="1521229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51587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66007"/>
            <a:ext cx="5943600" cy="914400"/>
          </a:xfrm>
        </p:spPr>
        <p:txBody>
          <a:bodyPr/>
          <a:lstStyle/>
          <a:p>
            <a:pPr algn="ctr">
              <a:defRPr/>
            </a:pPr>
            <a:r>
              <a:rPr lang="en-US" sz="3600" dirty="0" smtClean="0">
                <a:solidFill>
                  <a:schemeClr val="tx2"/>
                </a:solidFill>
                <a:latin typeface="Book Antiqua" pitchFamily="18" charset="0"/>
                <a:cs typeface="Times New Roman" pitchFamily="18" charset="0"/>
              </a:rPr>
              <a:t>    Earthquake</a:t>
            </a:r>
            <a:endParaRPr lang="en-US" sz="3600" dirty="0">
              <a:solidFill>
                <a:schemeClr val="tx2"/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0" y="762000"/>
            <a:ext cx="8077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Drop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Drop to 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floor.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Take cover under a sturdy desk, table or other furniture.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Hold 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 are in a hallway, drop to the floor against an interior wall—protect your head and neck with your arms.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 are with visitors, shout “Earthquake!  Duck, Cover and Hold!”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not enter or exit the building during the shaking - there is danger from falling debris.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not use the elevators.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re-enter building until given all clear. 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PREPARED FOR AFTERSHOCKS!!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rwilliam\Desktop\Drop-Cover-and-Hold-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824" y="1828800"/>
            <a:ext cx="8839199" cy="303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590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rgbClr val="FFFFFF"/>
      </a:lt1>
      <a:dk2>
        <a:srgbClr val="1E2A5B"/>
      </a:dk2>
      <a:lt2>
        <a:srgbClr val="DFD4BA"/>
      </a:lt2>
      <a:accent1>
        <a:srgbClr val="4F81BD"/>
      </a:accent1>
      <a:accent2>
        <a:srgbClr val="9999FF"/>
      </a:accent2>
      <a:accent3>
        <a:srgbClr val="B7DDE8"/>
      </a:accent3>
      <a:accent4>
        <a:srgbClr val="2E36D6"/>
      </a:accent4>
      <a:accent5>
        <a:srgbClr val="0070C0"/>
      </a:accent5>
      <a:accent6>
        <a:srgbClr val="31859B"/>
      </a:accent6>
      <a:hlink>
        <a:srgbClr val="00B0F0"/>
      </a:hlink>
      <a:folHlink>
        <a:srgbClr val="2F3F86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5477</TotalTime>
  <Words>621</Words>
  <Application>Microsoft Office PowerPoint</Application>
  <PresentationFormat>On-screen Show (4:3)</PresentationFormat>
  <Paragraphs>112</Paragraphs>
  <Slides>15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ＭＳ Ｐゴシック</vt:lpstr>
      <vt:lpstr>Arial</vt:lpstr>
      <vt:lpstr>Book Antiqua</vt:lpstr>
      <vt:lpstr>Calibri</vt:lpstr>
      <vt:lpstr>Corbel</vt:lpstr>
      <vt:lpstr>Times New Roman</vt:lpstr>
      <vt:lpstr>Trebuchet MS</vt:lpstr>
      <vt:lpstr>Wingdings</vt:lpstr>
      <vt:lpstr>Wingdings 3</vt:lpstr>
      <vt:lpstr>Office Theme</vt:lpstr>
      <vt:lpstr>Facet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Earthquake</vt:lpstr>
      <vt:lpstr>Building Evacuation</vt:lpstr>
      <vt:lpstr>PowerPoint Presentation</vt:lpstr>
      <vt:lpstr>Campus Evacuation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Dave Woods</dc:creator>
  <cp:lastModifiedBy>Robert Williams</cp:lastModifiedBy>
  <cp:revision>573</cp:revision>
  <dcterms:created xsi:type="dcterms:W3CDTF">2009-10-23T16:24:53Z</dcterms:created>
  <dcterms:modified xsi:type="dcterms:W3CDTF">2015-09-09T19:21:25Z</dcterms:modified>
</cp:coreProperties>
</file>