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4" r:id="rId4"/>
    <p:sldId id="269" r:id="rId5"/>
    <p:sldId id="279" r:id="rId6"/>
    <p:sldId id="280" r:id="rId7"/>
    <p:sldId id="281" r:id="rId8"/>
    <p:sldId id="271" r:id="rId9"/>
    <p:sldId id="273" r:id="rId10"/>
    <p:sldId id="272" r:id="rId11"/>
    <p:sldId id="277" r:id="rId12"/>
    <p:sldId id="265" r:id="rId13"/>
    <p:sldId id="270" r:id="rId14"/>
    <p:sldId id="276"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C11"/>
    <a:srgbClr val="000000"/>
    <a:srgbClr val="030307"/>
    <a:srgbClr val="010303"/>
    <a:srgbClr val="000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6" autoAdjust="0"/>
    <p:restoredTop sz="94660"/>
  </p:normalViewPr>
  <p:slideViewPr>
    <p:cSldViewPr snapToGrid="0" snapToObjects="1">
      <p:cViewPr varScale="1">
        <p:scale>
          <a:sx n="93" d="100"/>
          <a:sy n="93" d="100"/>
        </p:scale>
        <p:origin x="-1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Student-Athlete Majors by College</c:v>
                </c:pt>
              </c:strCache>
            </c:strRef>
          </c:tx>
          <c:dLbls>
            <c:dLblPos val="inEnd"/>
            <c:showLegendKey val="0"/>
            <c:showVal val="0"/>
            <c:showCatName val="1"/>
            <c:showSerName val="0"/>
            <c:showPercent val="1"/>
            <c:showBubbleSize val="0"/>
            <c:showLeaderLines val="0"/>
          </c:dLbls>
          <c:cat>
            <c:strRef>
              <c:f>Sheet1!$A$2:$A$6</c:f>
              <c:strCache>
                <c:ptCount val="5"/>
                <c:pt idx="0">
                  <c:v>CHABSS</c:v>
                </c:pt>
                <c:pt idx="1">
                  <c:v>CoEHHS</c:v>
                </c:pt>
                <c:pt idx="2">
                  <c:v>CoBA</c:v>
                </c:pt>
                <c:pt idx="3">
                  <c:v>CSM</c:v>
                </c:pt>
                <c:pt idx="4">
                  <c:v>Undec</c:v>
                </c:pt>
              </c:strCache>
            </c:strRef>
          </c:cat>
          <c:val>
            <c:numRef>
              <c:f>Sheet1!$B$2:$B$6</c:f>
              <c:numCache>
                <c:formatCode>General</c:formatCode>
                <c:ptCount val="5"/>
                <c:pt idx="0">
                  <c:v>111.0</c:v>
                </c:pt>
                <c:pt idx="1">
                  <c:v>73.0</c:v>
                </c:pt>
                <c:pt idx="2">
                  <c:v>59.0</c:v>
                </c:pt>
                <c:pt idx="3">
                  <c:v>23.0</c:v>
                </c:pt>
                <c:pt idx="4">
                  <c:v>7.0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image" Target="../media/image11.jpg"/><Relationship Id="rId2"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image" Target="../media/image11.jpg"/><Relationship Id="rId2"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0EFBF-2666-BC41-83D4-6890C6627F34}" type="doc">
      <dgm:prSet loTypeId="urn:microsoft.com/office/officeart/2005/8/layout/hChevron3" loCatId="" qsTypeId="urn:microsoft.com/office/officeart/2005/8/quickstyle/simple1" qsCatId="simple" csTypeId="urn:microsoft.com/office/officeart/2005/8/colors/accent1_2" csCatId="accent1" phldr="1"/>
      <dgm:spPr/>
    </dgm:pt>
    <dgm:pt modelId="{63594076-77AC-9E4B-9951-3CD4C4F70E38}">
      <dgm:prSet phldrT="[Text]"/>
      <dgm:spPr/>
      <dgm:t>
        <a:bodyPr/>
        <a:lstStyle/>
        <a:p>
          <a:r>
            <a:rPr lang="en-US" dirty="0" smtClean="0"/>
            <a:t>2014-15</a:t>
          </a:r>
          <a:br>
            <a:rPr lang="en-US" dirty="0" smtClean="0"/>
          </a:br>
          <a:r>
            <a:rPr lang="en-US" dirty="0" smtClean="0"/>
            <a:t>Year 1</a:t>
          </a:r>
          <a:br>
            <a:rPr lang="en-US" dirty="0" smtClean="0"/>
          </a:br>
          <a:r>
            <a:rPr lang="en-US" dirty="0" smtClean="0"/>
            <a:t>Candidacy</a:t>
          </a:r>
          <a:endParaRPr lang="en-US" dirty="0"/>
        </a:p>
      </dgm:t>
    </dgm:pt>
    <dgm:pt modelId="{DD8E726B-8D60-7E42-BE98-6C663E3FA6F4}" type="parTrans" cxnId="{703FB759-C9CA-E242-ACC6-9BB7C794D7B6}">
      <dgm:prSet/>
      <dgm:spPr/>
      <dgm:t>
        <a:bodyPr/>
        <a:lstStyle/>
        <a:p>
          <a:endParaRPr lang="en-US"/>
        </a:p>
      </dgm:t>
    </dgm:pt>
    <dgm:pt modelId="{8038C458-1AC2-734D-B477-521AF3FB8A3D}" type="sibTrans" cxnId="{703FB759-C9CA-E242-ACC6-9BB7C794D7B6}">
      <dgm:prSet/>
      <dgm:spPr/>
      <dgm:t>
        <a:bodyPr/>
        <a:lstStyle/>
        <a:p>
          <a:endParaRPr lang="en-US"/>
        </a:p>
      </dgm:t>
    </dgm:pt>
    <dgm:pt modelId="{06D77DDB-FD09-5D4D-94E8-F5F12B75EA4B}">
      <dgm:prSet phldrT="[Text]"/>
      <dgm:spPr/>
      <dgm:t>
        <a:bodyPr/>
        <a:lstStyle/>
        <a:p>
          <a:r>
            <a:rPr lang="en-US" dirty="0" smtClean="0"/>
            <a:t>2015-16</a:t>
          </a:r>
          <a:br>
            <a:rPr lang="en-US" dirty="0" smtClean="0"/>
          </a:br>
          <a:r>
            <a:rPr lang="en-US" dirty="0" smtClean="0"/>
            <a:t>Year 2</a:t>
          </a:r>
          <a:br>
            <a:rPr lang="en-US" dirty="0" smtClean="0"/>
          </a:br>
          <a:r>
            <a:rPr lang="en-US" dirty="0" smtClean="0"/>
            <a:t>Candidacy</a:t>
          </a:r>
          <a:endParaRPr lang="en-US" dirty="0"/>
        </a:p>
      </dgm:t>
    </dgm:pt>
    <dgm:pt modelId="{3473E13F-FD1E-D54F-90DF-25011C3F0A69}" type="parTrans" cxnId="{E70C3903-A13D-DA41-881C-DF95656BF076}">
      <dgm:prSet/>
      <dgm:spPr/>
      <dgm:t>
        <a:bodyPr/>
        <a:lstStyle/>
        <a:p>
          <a:endParaRPr lang="en-US"/>
        </a:p>
      </dgm:t>
    </dgm:pt>
    <dgm:pt modelId="{A1557293-8267-414E-A881-345A522FA7F8}" type="sibTrans" cxnId="{E70C3903-A13D-DA41-881C-DF95656BF076}">
      <dgm:prSet/>
      <dgm:spPr/>
      <dgm:t>
        <a:bodyPr/>
        <a:lstStyle/>
        <a:p>
          <a:endParaRPr lang="en-US"/>
        </a:p>
      </dgm:t>
    </dgm:pt>
    <dgm:pt modelId="{A9599F6F-F808-7646-80BF-210BC386B834}">
      <dgm:prSet phldrT="[Text]"/>
      <dgm:spPr/>
      <dgm:t>
        <a:bodyPr/>
        <a:lstStyle/>
        <a:p>
          <a:r>
            <a:rPr lang="en-US" dirty="0" smtClean="0"/>
            <a:t>2016-17</a:t>
          </a:r>
          <a:br>
            <a:rPr lang="en-US" dirty="0" smtClean="0"/>
          </a:br>
          <a:r>
            <a:rPr lang="en-US" dirty="0" smtClean="0"/>
            <a:t>Year 3</a:t>
          </a:r>
          <a:br>
            <a:rPr lang="en-US" dirty="0" smtClean="0"/>
          </a:br>
          <a:r>
            <a:rPr lang="en-US" dirty="0" smtClean="0"/>
            <a:t>Provisional</a:t>
          </a:r>
          <a:endParaRPr lang="en-US" dirty="0"/>
        </a:p>
      </dgm:t>
    </dgm:pt>
    <dgm:pt modelId="{33A60381-ADE4-0C4D-9232-9C77279338A3}" type="parTrans" cxnId="{65432C9C-51E8-A54C-B75C-5B841BDA8CBE}">
      <dgm:prSet/>
      <dgm:spPr/>
      <dgm:t>
        <a:bodyPr/>
        <a:lstStyle/>
        <a:p>
          <a:endParaRPr lang="en-US"/>
        </a:p>
      </dgm:t>
    </dgm:pt>
    <dgm:pt modelId="{4B5E84B7-5B18-2F4D-8795-8C54864A8859}" type="sibTrans" cxnId="{65432C9C-51E8-A54C-B75C-5B841BDA8CBE}">
      <dgm:prSet/>
      <dgm:spPr/>
      <dgm:t>
        <a:bodyPr/>
        <a:lstStyle/>
        <a:p>
          <a:endParaRPr lang="en-US"/>
        </a:p>
      </dgm:t>
    </dgm:pt>
    <dgm:pt modelId="{DCACBB1F-BCEA-3441-B9BA-C7611109077A}">
      <dgm:prSet phldrT="[Text]"/>
      <dgm:spPr/>
      <dgm:t>
        <a:bodyPr/>
        <a:lstStyle/>
        <a:p>
          <a:r>
            <a:rPr lang="en-US" dirty="0" smtClean="0"/>
            <a:t>2017+</a:t>
          </a:r>
          <a:br>
            <a:rPr lang="en-US" dirty="0" smtClean="0"/>
          </a:br>
          <a:r>
            <a:rPr lang="en-US" dirty="0" smtClean="0"/>
            <a:t>Active Member</a:t>
          </a:r>
          <a:endParaRPr lang="en-US" dirty="0"/>
        </a:p>
      </dgm:t>
    </dgm:pt>
    <dgm:pt modelId="{C8DF1248-9DD1-C546-8EDD-8BFEE2999748}" type="parTrans" cxnId="{4FB0C2D6-938A-BD49-BB32-626A74DE7E5E}">
      <dgm:prSet/>
      <dgm:spPr/>
      <dgm:t>
        <a:bodyPr/>
        <a:lstStyle/>
        <a:p>
          <a:endParaRPr lang="en-US"/>
        </a:p>
      </dgm:t>
    </dgm:pt>
    <dgm:pt modelId="{627EEA94-A980-3F46-BFCE-944580C24E00}" type="sibTrans" cxnId="{4FB0C2D6-938A-BD49-BB32-626A74DE7E5E}">
      <dgm:prSet/>
      <dgm:spPr/>
      <dgm:t>
        <a:bodyPr/>
        <a:lstStyle/>
        <a:p>
          <a:endParaRPr lang="en-US"/>
        </a:p>
      </dgm:t>
    </dgm:pt>
    <dgm:pt modelId="{6B17C083-E95D-C444-9AD0-B58BB212DA99}" type="pres">
      <dgm:prSet presAssocID="{A870EFBF-2666-BC41-83D4-6890C6627F34}" presName="Name0" presStyleCnt="0">
        <dgm:presLayoutVars>
          <dgm:dir/>
          <dgm:resizeHandles val="exact"/>
        </dgm:presLayoutVars>
      </dgm:prSet>
      <dgm:spPr/>
    </dgm:pt>
    <dgm:pt modelId="{7B0C4F7A-E21F-3D42-A15E-1335B3BA3FD7}" type="pres">
      <dgm:prSet presAssocID="{63594076-77AC-9E4B-9951-3CD4C4F70E38}" presName="parTxOnly" presStyleLbl="node1" presStyleIdx="0" presStyleCnt="4">
        <dgm:presLayoutVars>
          <dgm:bulletEnabled val="1"/>
        </dgm:presLayoutVars>
      </dgm:prSet>
      <dgm:spPr/>
      <dgm:t>
        <a:bodyPr/>
        <a:lstStyle/>
        <a:p>
          <a:endParaRPr lang="en-US"/>
        </a:p>
      </dgm:t>
    </dgm:pt>
    <dgm:pt modelId="{73205BD2-F167-8C47-8BCB-3A4064EE2FB2}" type="pres">
      <dgm:prSet presAssocID="{8038C458-1AC2-734D-B477-521AF3FB8A3D}" presName="parSpace" presStyleCnt="0"/>
      <dgm:spPr/>
    </dgm:pt>
    <dgm:pt modelId="{F04FB0C3-28F1-7141-A879-51B67DB3929E}" type="pres">
      <dgm:prSet presAssocID="{06D77DDB-FD09-5D4D-94E8-F5F12B75EA4B}" presName="parTxOnly" presStyleLbl="node1" presStyleIdx="1" presStyleCnt="4">
        <dgm:presLayoutVars>
          <dgm:bulletEnabled val="1"/>
        </dgm:presLayoutVars>
      </dgm:prSet>
      <dgm:spPr/>
      <dgm:t>
        <a:bodyPr/>
        <a:lstStyle/>
        <a:p>
          <a:endParaRPr lang="en-US"/>
        </a:p>
      </dgm:t>
    </dgm:pt>
    <dgm:pt modelId="{E62E3416-C59F-CE40-A735-153E3AAF0AD1}" type="pres">
      <dgm:prSet presAssocID="{A1557293-8267-414E-A881-345A522FA7F8}" presName="parSpace" presStyleCnt="0"/>
      <dgm:spPr/>
    </dgm:pt>
    <dgm:pt modelId="{F90B6FA3-ED8A-5445-9430-F5C85202E730}" type="pres">
      <dgm:prSet presAssocID="{A9599F6F-F808-7646-80BF-210BC386B834}" presName="parTxOnly" presStyleLbl="node1" presStyleIdx="2" presStyleCnt="4">
        <dgm:presLayoutVars>
          <dgm:bulletEnabled val="1"/>
        </dgm:presLayoutVars>
      </dgm:prSet>
      <dgm:spPr/>
      <dgm:t>
        <a:bodyPr/>
        <a:lstStyle/>
        <a:p>
          <a:endParaRPr lang="en-US"/>
        </a:p>
      </dgm:t>
    </dgm:pt>
    <dgm:pt modelId="{2B616DE0-EA3D-E44E-A01D-A5010B256C45}" type="pres">
      <dgm:prSet presAssocID="{4B5E84B7-5B18-2F4D-8795-8C54864A8859}" presName="parSpace" presStyleCnt="0"/>
      <dgm:spPr/>
    </dgm:pt>
    <dgm:pt modelId="{58FA708E-1E87-8E49-AD24-CDAED03E6FAA}" type="pres">
      <dgm:prSet presAssocID="{DCACBB1F-BCEA-3441-B9BA-C7611109077A}" presName="parTxOnly" presStyleLbl="node1" presStyleIdx="3" presStyleCnt="4">
        <dgm:presLayoutVars>
          <dgm:bulletEnabled val="1"/>
        </dgm:presLayoutVars>
      </dgm:prSet>
      <dgm:spPr/>
      <dgm:t>
        <a:bodyPr/>
        <a:lstStyle/>
        <a:p>
          <a:endParaRPr lang="en-US"/>
        </a:p>
      </dgm:t>
    </dgm:pt>
  </dgm:ptLst>
  <dgm:cxnLst>
    <dgm:cxn modelId="{DFA857BA-07D4-A846-A34F-EBEDE9A86BCB}" type="presOf" srcId="{06D77DDB-FD09-5D4D-94E8-F5F12B75EA4B}" destId="{F04FB0C3-28F1-7141-A879-51B67DB3929E}" srcOrd="0" destOrd="0" presId="urn:microsoft.com/office/officeart/2005/8/layout/hChevron3"/>
    <dgm:cxn modelId="{703FB759-C9CA-E242-ACC6-9BB7C794D7B6}" srcId="{A870EFBF-2666-BC41-83D4-6890C6627F34}" destId="{63594076-77AC-9E4B-9951-3CD4C4F70E38}" srcOrd="0" destOrd="0" parTransId="{DD8E726B-8D60-7E42-BE98-6C663E3FA6F4}" sibTransId="{8038C458-1AC2-734D-B477-521AF3FB8A3D}"/>
    <dgm:cxn modelId="{76D9C97C-65C5-2549-AE94-36CC8B2530C2}" type="presOf" srcId="{A9599F6F-F808-7646-80BF-210BC386B834}" destId="{F90B6FA3-ED8A-5445-9430-F5C85202E730}" srcOrd="0" destOrd="0" presId="urn:microsoft.com/office/officeart/2005/8/layout/hChevron3"/>
    <dgm:cxn modelId="{4FB0C2D6-938A-BD49-BB32-626A74DE7E5E}" srcId="{A870EFBF-2666-BC41-83D4-6890C6627F34}" destId="{DCACBB1F-BCEA-3441-B9BA-C7611109077A}" srcOrd="3" destOrd="0" parTransId="{C8DF1248-9DD1-C546-8EDD-8BFEE2999748}" sibTransId="{627EEA94-A980-3F46-BFCE-944580C24E00}"/>
    <dgm:cxn modelId="{65432C9C-51E8-A54C-B75C-5B841BDA8CBE}" srcId="{A870EFBF-2666-BC41-83D4-6890C6627F34}" destId="{A9599F6F-F808-7646-80BF-210BC386B834}" srcOrd="2" destOrd="0" parTransId="{33A60381-ADE4-0C4D-9232-9C77279338A3}" sibTransId="{4B5E84B7-5B18-2F4D-8795-8C54864A8859}"/>
    <dgm:cxn modelId="{A709393E-D7D6-684A-9785-832B43016E41}" type="presOf" srcId="{63594076-77AC-9E4B-9951-3CD4C4F70E38}" destId="{7B0C4F7A-E21F-3D42-A15E-1335B3BA3FD7}" srcOrd="0" destOrd="0" presId="urn:microsoft.com/office/officeart/2005/8/layout/hChevron3"/>
    <dgm:cxn modelId="{38AAE4E6-B899-8649-BCCC-99C4C51A4F60}" type="presOf" srcId="{A870EFBF-2666-BC41-83D4-6890C6627F34}" destId="{6B17C083-E95D-C444-9AD0-B58BB212DA99}" srcOrd="0" destOrd="0" presId="urn:microsoft.com/office/officeart/2005/8/layout/hChevron3"/>
    <dgm:cxn modelId="{C09D2068-25D4-6340-BCEC-664E4E4A8BFB}" type="presOf" srcId="{DCACBB1F-BCEA-3441-B9BA-C7611109077A}" destId="{58FA708E-1E87-8E49-AD24-CDAED03E6FAA}" srcOrd="0" destOrd="0" presId="urn:microsoft.com/office/officeart/2005/8/layout/hChevron3"/>
    <dgm:cxn modelId="{E70C3903-A13D-DA41-881C-DF95656BF076}" srcId="{A870EFBF-2666-BC41-83D4-6890C6627F34}" destId="{06D77DDB-FD09-5D4D-94E8-F5F12B75EA4B}" srcOrd="1" destOrd="0" parTransId="{3473E13F-FD1E-D54F-90DF-25011C3F0A69}" sibTransId="{A1557293-8267-414E-A881-345A522FA7F8}"/>
    <dgm:cxn modelId="{0B63C91E-6A15-3C4A-B781-4730332E59C8}" type="presParOf" srcId="{6B17C083-E95D-C444-9AD0-B58BB212DA99}" destId="{7B0C4F7A-E21F-3D42-A15E-1335B3BA3FD7}" srcOrd="0" destOrd="0" presId="urn:microsoft.com/office/officeart/2005/8/layout/hChevron3"/>
    <dgm:cxn modelId="{E93207CB-FD3A-2F4A-B4CE-FE61BDBB4986}" type="presParOf" srcId="{6B17C083-E95D-C444-9AD0-B58BB212DA99}" destId="{73205BD2-F167-8C47-8BCB-3A4064EE2FB2}" srcOrd="1" destOrd="0" presId="urn:microsoft.com/office/officeart/2005/8/layout/hChevron3"/>
    <dgm:cxn modelId="{2BED01EB-B920-F64D-A461-5E06B9804139}" type="presParOf" srcId="{6B17C083-E95D-C444-9AD0-B58BB212DA99}" destId="{F04FB0C3-28F1-7141-A879-51B67DB3929E}" srcOrd="2" destOrd="0" presId="urn:microsoft.com/office/officeart/2005/8/layout/hChevron3"/>
    <dgm:cxn modelId="{D93D05BE-A119-CE4B-9864-78B5C89036D2}" type="presParOf" srcId="{6B17C083-E95D-C444-9AD0-B58BB212DA99}" destId="{E62E3416-C59F-CE40-A735-153E3AAF0AD1}" srcOrd="3" destOrd="0" presId="urn:microsoft.com/office/officeart/2005/8/layout/hChevron3"/>
    <dgm:cxn modelId="{C56AA40D-09BF-F942-9126-90CF32C359F4}" type="presParOf" srcId="{6B17C083-E95D-C444-9AD0-B58BB212DA99}" destId="{F90B6FA3-ED8A-5445-9430-F5C85202E730}" srcOrd="4" destOrd="0" presId="urn:microsoft.com/office/officeart/2005/8/layout/hChevron3"/>
    <dgm:cxn modelId="{25D56D70-7CBA-1B4D-9892-80891BE60ECA}" type="presParOf" srcId="{6B17C083-E95D-C444-9AD0-B58BB212DA99}" destId="{2B616DE0-EA3D-E44E-A01D-A5010B256C45}" srcOrd="5" destOrd="0" presId="urn:microsoft.com/office/officeart/2005/8/layout/hChevron3"/>
    <dgm:cxn modelId="{BADDF572-D806-C44F-BEC5-173FE6DB323D}" type="presParOf" srcId="{6B17C083-E95D-C444-9AD0-B58BB212DA99}" destId="{58FA708E-1E87-8E49-AD24-CDAED03E6FA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DFAD7-E549-364C-8666-E337E139D820}"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C695022C-AA10-5042-897F-AA13E665A564}">
      <dgm:prSet phldrT="[Text]"/>
      <dgm:spPr/>
      <dgm:t>
        <a:bodyPr/>
        <a:lstStyle/>
        <a:p>
          <a:r>
            <a:rPr lang="en-US" dirty="0" err="1" smtClean="0"/>
            <a:t>Dept</a:t>
          </a:r>
          <a:r>
            <a:rPr lang="en-US" dirty="0" smtClean="0"/>
            <a:t> of Athletics Mentoring Program</a:t>
          </a:r>
          <a:endParaRPr lang="en-US" dirty="0"/>
        </a:p>
      </dgm:t>
    </dgm:pt>
    <dgm:pt modelId="{605DFE73-584C-D245-BBDA-61DE5B750429}" type="parTrans" cxnId="{AB84535B-CC97-A84A-9684-DDF3EF1C76AE}">
      <dgm:prSet/>
      <dgm:spPr/>
      <dgm:t>
        <a:bodyPr/>
        <a:lstStyle/>
        <a:p>
          <a:endParaRPr lang="en-US"/>
        </a:p>
      </dgm:t>
    </dgm:pt>
    <dgm:pt modelId="{ECB8AE57-E462-8B46-8EB0-7F721FA11E9B}" type="sibTrans" cxnId="{AB84535B-CC97-A84A-9684-DDF3EF1C76A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EA2BE38-B1A5-2246-BEB8-237FECF62525}">
      <dgm:prSet phldrT="[Text]"/>
      <dgm:spPr/>
      <dgm:t>
        <a:bodyPr/>
        <a:lstStyle/>
        <a:p>
          <a:r>
            <a:rPr lang="en-US" dirty="0" smtClean="0"/>
            <a:t>Tutoring</a:t>
          </a:r>
          <a:endParaRPr lang="en-US" dirty="0"/>
        </a:p>
      </dgm:t>
    </dgm:pt>
    <dgm:pt modelId="{5BCF2D4B-B799-0A4E-AF16-9875563F4C04}" type="parTrans" cxnId="{00C09009-A24D-FA4C-8F09-8C179D5A8493}">
      <dgm:prSet/>
      <dgm:spPr/>
      <dgm:t>
        <a:bodyPr/>
        <a:lstStyle/>
        <a:p>
          <a:endParaRPr lang="en-US"/>
        </a:p>
      </dgm:t>
    </dgm:pt>
    <dgm:pt modelId="{5DA5EC19-9DF6-0D4F-AE9C-86D4ECA6C3CC}" type="sibTrans" cxnId="{00C09009-A24D-FA4C-8F09-8C179D5A849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138CF71-8FB4-724C-9F9F-DA26ACD24B03}">
      <dgm:prSet phldrT="[Text]"/>
      <dgm:spPr/>
      <dgm:t>
        <a:bodyPr/>
        <a:lstStyle/>
        <a:p>
          <a:r>
            <a:rPr lang="en-US" dirty="0" smtClean="0"/>
            <a:t>Campus Support Resources</a:t>
          </a:r>
          <a:endParaRPr lang="en-US" dirty="0"/>
        </a:p>
      </dgm:t>
    </dgm:pt>
    <dgm:pt modelId="{6667A680-B922-E443-B18E-C2163DC7BD49}" type="parTrans" cxnId="{9C209EAC-8FBB-FA44-A2D8-6EB86FEF2BFB}">
      <dgm:prSet/>
      <dgm:spPr/>
      <dgm:t>
        <a:bodyPr/>
        <a:lstStyle/>
        <a:p>
          <a:endParaRPr lang="en-US"/>
        </a:p>
      </dgm:t>
    </dgm:pt>
    <dgm:pt modelId="{C969E2E0-CBEE-2949-AC05-BA207BC81212}" type="sibTrans" cxnId="{9C209EAC-8FBB-FA44-A2D8-6EB86FEF2BF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F4165516-4ADB-404E-A7EB-234206409A09}">
      <dgm:prSet/>
      <dgm:spPr/>
      <dgm:t>
        <a:bodyPr/>
        <a:lstStyle/>
        <a:p>
          <a:r>
            <a:rPr lang="en-US" dirty="0" smtClean="0"/>
            <a:t>Mid Semester Progress Reports</a:t>
          </a:r>
          <a:endParaRPr lang="en-US" dirty="0"/>
        </a:p>
      </dgm:t>
    </dgm:pt>
    <dgm:pt modelId="{9BA80CEB-131A-4F44-B428-7D596C384F03}" type="parTrans" cxnId="{CD1F5897-A737-1642-BDFD-410D4B691463}">
      <dgm:prSet/>
      <dgm:spPr/>
      <dgm:t>
        <a:bodyPr/>
        <a:lstStyle/>
        <a:p>
          <a:endParaRPr lang="en-US"/>
        </a:p>
      </dgm:t>
    </dgm:pt>
    <dgm:pt modelId="{6996F0C4-E54D-5F48-B38F-83D41FF05AB4}" type="sibTrans" cxnId="{CD1F5897-A737-1642-BDFD-410D4B69146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8B88C7F2-5C41-F147-BAA3-43588E27AE61}" type="pres">
      <dgm:prSet presAssocID="{312DFAD7-E549-364C-8666-E337E139D820}" presName="Name0" presStyleCnt="0">
        <dgm:presLayoutVars>
          <dgm:chMax val="21"/>
          <dgm:chPref val="21"/>
        </dgm:presLayoutVars>
      </dgm:prSet>
      <dgm:spPr/>
      <dgm:t>
        <a:bodyPr/>
        <a:lstStyle/>
        <a:p>
          <a:endParaRPr lang="en-US"/>
        </a:p>
      </dgm:t>
    </dgm:pt>
    <dgm:pt modelId="{B3C0B1F3-3836-734B-AC8A-77218F157E22}" type="pres">
      <dgm:prSet presAssocID="{C695022C-AA10-5042-897F-AA13E665A564}" presName="text1" presStyleCnt="0"/>
      <dgm:spPr/>
    </dgm:pt>
    <dgm:pt modelId="{E4B53259-D209-B24F-B6D0-C1FD139BDB01}" type="pres">
      <dgm:prSet presAssocID="{C695022C-AA10-5042-897F-AA13E665A564}" presName="textRepeatNode" presStyleLbl="alignNode1" presStyleIdx="0" presStyleCnt="4">
        <dgm:presLayoutVars>
          <dgm:chMax val="0"/>
          <dgm:chPref val="0"/>
          <dgm:bulletEnabled val="1"/>
        </dgm:presLayoutVars>
      </dgm:prSet>
      <dgm:spPr/>
      <dgm:t>
        <a:bodyPr/>
        <a:lstStyle/>
        <a:p>
          <a:endParaRPr lang="en-US"/>
        </a:p>
      </dgm:t>
    </dgm:pt>
    <dgm:pt modelId="{CF3C4C1E-FC7D-0B44-B421-79EBCD8895B5}" type="pres">
      <dgm:prSet presAssocID="{C695022C-AA10-5042-897F-AA13E665A564}" presName="textaccent1" presStyleCnt="0"/>
      <dgm:spPr/>
    </dgm:pt>
    <dgm:pt modelId="{33BF0A69-FB53-6C40-994A-4662B87EAF3D}" type="pres">
      <dgm:prSet presAssocID="{C695022C-AA10-5042-897F-AA13E665A564}" presName="accentRepeatNode" presStyleLbl="solidAlignAcc1" presStyleIdx="0" presStyleCnt="8"/>
      <dgm:spPr/>
    </dgm:pt>
    <dgm:pt modelId="{F5E0DC9D-DC8B-7C4A-AEAE-574F04AEB2AF}" type="pres">
      <dgm:prSet presAssocID="{ECB8AE57-E462-8B46-8EB0-7F721FA11E9B}" presName="image1" presStyleCnt="0"/>
      <dgm:spPr/>
    </dgm:pt>
    <dgm:pt modelId="{B4A6CB2B-401E-264E-A9BE-3829B1DE5C4B}" type="pres">
      <dgm:prSet presAssocID="{ECB8AE57-E462-8B46-8EB0-7F721FA11E9B}" presName="imageRepeatNode" presStyleLbl="alignAcc1" presStyleIdx="0" presStyleCnt="4"/>
      <dgm:spPr/>
      <dgm:t>
        <a:bodyPr/>
        <a:lstStyle/>
        <a:p>
          <a:endParaRPr lang="en-US"/>
        </a:p>
      </dgm:t>
    </dgm:pt>
    <dgm:pt modelId="{33F429D7-F1C5-E54D-93E0-2208FA416E16}" type="pres">
      <dgm:prSet presAssocID="{ECB8AE57-E462-8B46-8EB0-7F721FA11E9B}" presName="imageaccent1" presStyleCnt="0"/>
      <dgm:spPr/>
    </dgm:pt>
    <dgm:pt modelId="{A1E9BDE7-7034-2649-974F-40431396A7E5}" type="pres">
      <dgm:prSet presAssocID="{ECB8AE57-E462-8B46-8EB0-7F721FA11E9B}" presName="accentRepeatNode" presStyleLbl="solidAlignAcc1" presStyleIdx="1" presStyleCnt="8"/>
      <dgm:spPr/>
    </dgm:pt>
    <dgm:pt modelId="{E32D86C3-D4A1-CE4E-89D4-DFD06D59A3A3}" type="pres">
      <dgm:prSet presAssocID="{2EA2BE38-B1A5-2246-BEB8-237FECF62525}" presName="text2" presStyleCnt="0"/>
      <dgm:spPr/>
    </dgm:pt>
    <dgm:pt modelId="{6151FD9C-2536-7640-8E57-68A9178983EF}" type="pres">
      <dgm:prSet presAssocID="{2EA2BE38-B1A5-2246-BEB8-237FECF62525}" presName="textRepeatNode" presStyleLbl="alignNode1" presStyleIdx="1" presStyleCnt="4">
        <dgm:presLayoutVars>
          <dgm:chMax val="0"/>
          <dgm:chPref val="0"/>
          <dgm:bulletEnabled val="1"/>
        </dgm:presLayoutVars>
      </dgm:prSet>
      <dgm:spPr/>
      <dgm:t>
        <a:bodyPr/>
        <a:lstStyle/>
        <a:p>
          <a:endParaRPr lang="en-US"/>
        </a:p>
      </dgm:t>
    </dgm:pt>
    <dgm:pt modelId="{7CC72939-1CC1-5F45-BE31-BF5DA830C8F3}" type="pres">
      <dgm:prSet presAssocID="{2EA2BE38-B1A5-2246-BEB8-237FECF62525}" presName="textaccent2" presStyleCnt="0"/>
      <dgm:spPr/>
    </dgm:pt>
    <dgm:pt modelId="{BC47F03F-E5A3-9F46-A8A8-C622C6187456}" type="pres">
      <dgm:prSet presAssocID="{2EA2BE38-B1A5-2246-BEB8-237FECF62525}" presName="accentRepeatNode" presStyleLbl="solidAlignAcc1" presStyleIdx="2" presStyleCnt="8"/>
      <dgm:spPr/>
    </dgm:pt>
    <dgm:pt modelId="{38551870-D1F1-B94E-B1DC-36E9AC660439}" type="pres">
      <dgm:prSet presAssocID="{5DA5EC19-9DF6-0D4F-AE9C-86D4ECA6C3CC}" presName="image2" presStyleCnt="0"/>
      <dgm:spPr/>
    </dgm:pt>
    <dgm:pt modelId="{E8F4B2F6-E811-F442-87B4-C1CF83E5098D}" type="pres">
      <dgm:prSet presAssocID="{5DA5EC19-9DF6-0D4F-AE9C-86D4ECA6C3CC}" presName="imageRepeatNode" presStyleLbl="alignAcc1" presStyleIdx="1" presStyleCnt="4" custLinFactNeighborX="-695"/>
      <dgm:spPr/>
      <dgm:t>
        <a:bodyPr/>
        <a:lstStyle/>
        <a:p>
          <a:endParaRPr lang="en-US"/>
        </a:p>
      </dgm:t>
    </dgm:pt>
    <dgm:pt modelId="{CF79C7E4-333C-2B4D-BE1E-20AF569F906D}" type="pres">
      <dgm:prSet presAssocID="{5DA5EC19-9DF6-0D4F-AE9C-86D4ECA6C3CC}" presName="imageaccent2" presStyleCnt="0"/>
      <dgm:spPr/>
    </dgm:pt>
    <dgm:pt modelId="{0C13C340-1C6F-494A-800F-F52EA9F0097E}" type="pres">
      <dgm:prSet presAssocID="{5DA5EC19-9DF6-0D4F-AE9C-86D4ECA6C3CC}" presName="accentRepeatNode" presStyleLbl="solidAlignAcc1" presStyleIdx="3" presStyleCnt="8"/>
      <dgm:spPr/>
    </dgm:pt>
    <dgm:pt modelId="{77373CCC-3921-E34B-AB0D-640D121220F7}" type="pres">
      <dgm:prSet presAssocID="{C138CF71-8FB4-724C-9F9F-DA26ACD24B03}" presName="text3" presStyleCnt="0"/>
      <dgm:spPr/>
    </dgm:pt>
    <dgm:pt modelId="{B36403ED-1298-A845-ACBB-FCD07F4F714C}" type="pres">
      <dgm:prSet presAssocID="{C138CF71-8FB4-724C-9F9F-DA26ACD24B03}" presName="textRepeatNode" presStyleLbl="alignNode1" presStyleIdx="2" presStyleCnt="4">
        <dgm:presLayoutVars>
          <dgm:chMax val="0"/>
          <dgm:chPref val="0"/>
          <dgm:bulletEnabled val="1"/>
        </dgm:presLayoutVars>
      </dgm:prSet>
      <dgm:spPr/>
      <dgm:t>
        <a:bodyPr/>
        <a:lstStyle/>
        <a:p>
          <a:endParaRPr lang="en-US"/>
        </a:p>
      </dgm:t>
    </dgm:pt>
    <dgm:pt modelId="{7CE56D9F-3897-8444-9963-B76B5ABEAD88}" type="pres">
      <dgm:prSet presAssocID="{C138CF71-8FB4-724C-9F9F-DA26ACD24B03}" presName="textaccent3" presStyleCnt="0"/>
      <dgm:spPr/>
    </dgm:pt>
    <dgm:pt modelId="{95EDB5F2-5E40-6147-85DB-FAD4B3BDE0CE}" type="pres">
      <dgm:prSet presAssocID="{C138CF71-8FB4-724C-9F9F-DA26ACD24B03}" presName="accentRepeatNode" presStyleLbl="solidAlignAcc1" presStyleIdx="4" presStyleCnt="8"/>
      <dgm:spPr/>
    </dgm:pt>
    <dgm:pt modelId="{695130E0-79AA-D245-B688-D5986CD88D63}" type="pres">
      <dgm:prSet presAssocID="{C969E2E0-CBEE-2949-AC05-BA207BC81212}" presName="image3" presStyleCnt="0"/>
      <dgm:spPr/>
    </dgm:pt>
    <dgm:pt modelId="{FF822DA5-7DD1-4B41-90C8-B1AFD9839F56}" type="pres">
      <dgm:prSet presAssocID="{C969E2E0-CBEE-2949-AC05-BA207BC81212}" presName="imageRepeatNode" presStyleLbl="alignAcc1" presStyleIdx="2" presStyleCnt="4"/>
      <dgm:spPr/>
      <dgm:t>
        <a:bodyPr/>
        <a:lstStyle/>
        <a:p>
          <a:endParaRPr lang="en-US"/>
        </a:p>
      </dgm:t>
    </dgm:pt>
    <dgm:pt modelId="{299B340E-885F-114A-A917-B93AB1A2E435}" type="pres">
      <dgm:prSet presAssocID="{C969E2E0-CBEE-2949-AC05-BA207BC81212}" presName="imageaccent3" presStyleCnt="0"/>
      <dgm:spPr/>
    </dgm:pt>
    <dgm:pt modelId="{8B892CAC-6135-0A4C-860B-DF054ABB33E4}" type="pres">
      <dgm:prSet presAssocID="{C969E2E0-CBEE-2949-AC05-BA207BC81212}" presName="accentRepeatNode" presStyleLbl="solidAlignAcc1" presStyleIdx="5" presStyleCnt="8"/>
      <dgm:spPr/>
    </dgm:pt>
    <dgm:pt modelId="{6CA635DD-174C-5445-8D4A-74D4C2F3C467}" type="pres">
      <dgm:prSet presAssocID="{F4165516-4ADB-404E-A7EB-234206409A09}" presName="text4" presStyleCnt="0"/>
      <dgm:spPr/>
    </dgm:pt>
    <dgm:pt modelId="{BFEF2D65-4DE7-0B43-A4D6-2C12AC77F044}" type="pres">
      <dgm:prSet presAssocID="{F4165516-4ADB-404E-A7EB-234206409A09}" presName="textRepeatNode" presStyleLbl="alignNode1" presStyleIdx="3" presStyleCnt="4">
        <dgm:presLayoutVars>
          <dgm:chMax val="0"/>
          <dgm:chPref val="0"/>
          <dgm:bulletEnabled val="1"/>
        </dgm:presLayoutVars>
      </dgm:prSet>
      <dgm:spPr/>
      <dgm:t>
        <a:bodyPr/>
        <a:lstStyle/>
        <a:p>
          <a:endParaRPr lang="en-US"/>
        </a:p>
      </dgm:t>
    </dgm:pt>
    <dgm:pt modelId="{9FCE4233-AAF0-EC41-AC84-6D0F899989E8}" type="pres">
      <dgm:prSet presAssocID="{F4165516-4ADB-404E-A7EB-234206409A09}" presName="textaccent4" presStyleCnt="0"/>
      <dgm:spPr/>
    </dgm:pt>
    <dgm:pt modelId="{96AA5BBA-C4A2-8947-A739-716A7101C1ED}" type="pres">
      <dgm:prSet presAssocID="{F4165516-4ADB-404E-A7EB-234206409A09}" presName="accentRepeatNode" presStyleLbl="solidAlignAcc1" presStyleIdx="6" presStyleCnt="8"/>
      <dgm:spPr/>
    </dgm:pt>
    <dgm:pt modelId="{5C20A066-DBEA-1A43-8EB2-E079CEDE1998}" type="pres">
      <dgm:prSet presAssocID="{6996F0C4-E54D-5F48-B38F-83D41FF05AB4}" presName="image4" presStyleCnt="0"/>
      <dgm:spPr/>
    </dgm:pt>
    <dgm:pt modelId="{59C02E9B-6725-C743-92D7-89C163D76073}" type="pres">
      <dgm:prSet presAssocID="{6996F0C4-E54D-5F48-B38F-83D41FF05AB4}" presName="imageRepeatNode" presStyleLbl="alignAcc1" presStyleIdx="3" presStyleCnt="4" custLinFactNeighborX="15297"/>
      <dgm:spPr/>
      <dgm:t>
        <a:bodyPr/>
        <a:lstStyle/>
        <a:p>
          <a:endParaRPr lang="en-US"/>
        </a:p>
      </dgm:t>
    </dgm:pt>
    <dgm:pt modelId="{74761000-9556-DB45-A260-6F3563A4F110}" type="pres">
      <dgm:prSet presAssocID="{6996F0C4-E54D-5F48-B38F-83D41FF05AB4}" presName="imageaccent4" presStyleCnt="0"/>
      <dgm:spPr/>
    </dgm:pt>
    <dgm:pt modelId="{21CC8A3A-4B41-AA42-A218-C4490A805580}" type="pres">
      <dgm:prSet presAssocID="{6996F0C4-E54D-5F48-B38F-83D41FF05AB4}" presName="accentRepeatNode" presStyleLbl="solidAlignAcc1" presStyleIdx="7" presStyleCnt="8"/>
      <dgm:spPr/>
    </dgm:pt>
  </dgm:ptLst>
  <dgm:cxnLst>
    <dgm:cxn modelId="{4DB228A7-88D8-C745-B50E-A766AF8A511F}" type="presOf" srcId="{312DFAD7-E549-364C-8666-E337E139D820}" destId="{8B88C7F2-5C41-F147-BAA3-43588E27AE61}" srcOrd="0" destOrd="0" presId="urn:microsoft.com/office/officeart/2008/layout/HexagonCluster"/>
    <dgm:cxn modelId="{12F2A7D7-7BF2-A64A-BD3D-4C71E66935B5}" type="presOf" srcId="{C138CF71-8FB4-724C-9F9F-DA26ACD24B03}" destId="{B36403ED-1298-A845-ACBB-FCD07F4F714C}" srcOrd="0" destOrd="0" presId="urn:microsoft.com/office/officeart/2008/layout/HexagonCluster"/>
    <dgm:cxn modelId="{CD1F5897-A737-1642-BDFD-410D4B691463}" srcId="{312DFAD7-E549-364C-8666-E337E139D820}" destId="{F4165516-4ADB-404E-A7EB-234206409A09}" srcOrd="3" destOrd="0" parTransId="{9BA80CEB-131A-4F44-B428-7D596C384F03}" sibTransId="{6996F0C4-E54D-5F48-B38F-83D41FF05AB4}"/>
    <dgm:cxn modelId="{18E72ED5-AC4D-4A47-9E35-B6CE054F20E8}" type="presOf" srcId="{ECB8AE57-E462-8B46-8EB0-7F721FA11E9B}" destId="{B4A6CB2B-401E-264E-A9BE-3829B1DE5C4B}" srcOrd="0" destOrd="0" presId="urn:microsoft.com/office/officeart/2008/layout/HexagonCluster"/>
    <dgm:cxn modelId="{903C0742-75C4-7C43-BB94-AA5D3A08B480}" type="presOf" srcId="{2EA2BE38-B1A5-2246-BEB8-237FECF62525}" destId="{6151FD9C-2536-7640-8E57-68A9178983EF}" srcOrd="0" destOrd="0" presId="urn:microsoft.com/office/officeart/2008/layout/HexagonCluster"/>
    <dgm:cxn modelId="{00C09009-A24D-FA4C-8F09-8C179D5A8493}" srcId="{312DFAD7-E549-364C-8666-E337E139D820}" destId="{2EA2BE38-B1A5-2246-BEB8-237FECF62525}" srcOrd="1" destOrd="0" parTransId="{5BCF2D4B-B799-0A4E-AF16-9875563F4C04}" sibTransId="{5DA5EC19-9DF6-0D4F-AE9C-86D4ECA6C3CC}"/>
    <dgm:cxn modelId="{23C09907-1DEC-3642-8A16-AE7545D2BCAA}" type="presOf" srcId="{C695022C-AA10-5042-897F-AA13E665A564}" destId="{E4B53259-D209-B24F-B6D0-C1FD139BDB01}" srcOrd="0" destOrd="0" presId="urn:microsoft.com/office/officeart/2008/layout/HexagonCluster"/>
    <dgm:cxn modelId="{8A55FCB4-ED43-F646-B5E9-36F979421231}" type="presOf" srcId="{F4165516-4ADB-404E-A7EB-234206409A09}" destId="{BFEF2D65-4DE7-0B43-A4D6-2C12AC77F044}" srcOrd="0" destOrd="0" presId="urn:microsoft.com/office/officeart/2008/layout/HexagonCluster"/>
    <dgm:cxn modelId="{BEEEF61E-C61E-B942-8DED-BF989BC2969D}" type="presOf" srcId="{6996F0C4-E54D-5F48-B38F-83D41FF05AB4}" destId="{59C02E9B-6725-C743-92D7-89C163D76073}" srcOrd="0" destOrd="0" presId="urn:microsoft.com/office/officeart/2008/layout/HexagonCluster"/>
    <dgm:cxn modelId="{918787C5-0B42-944B-B584-F9EBFC55A4B1}" type="presOf" srcId="{C969E2E0-CBEE-2949-AC05-BA207BC81212}" destId="{FF822DA5-7DD1-4B41-90C8-B1AFD9839F56}" srcOrd="0" destOrd="0" presId="urn:microsoft.com/office/officeart/2008/layout/HexagonCluster"/>
    <dgm:cxn modelId="{AB84535B-CC97-A84A-9684-DDF3EF1C76AE}" srcId="{312DFAD7-E549-364C-8666-E337E139D820}" destId="{C695022C-AA10-5042-897F-AA13E665A564}" srcOrd="0" destOrd="0" parTransId="{605DFE73-584C-D245-BBDA-61DE5B750429}" sibTransId="{ECB8AE57-E462-8B46-8EB0-7F721FA11E9B}"/>
    <dgm:cxn modelId="{54C01AA7-FE3A-9D47-82F0-5B82BB0A98CB}" type="presOf" srcId="{5DA5EC19-9DF6-0D4F-AE9C-86D4ECA6C3CC}" destId="{E8F4B2F6-E811-F442-87B4-C1CF83E5098D}" srcOrd="0" destOrd="0" presId="urn:microsoft.com/office/officeart/2008/layout/HexagonCluster"/>
    <dgm:cxn modelId="{9C209EAC-8FBB-FA44-A2D8-6EB86FEF2BFB}" srcId="{312DFAD7-E549-364C-8666-E337E139D820}" destId="{C138CF71-8FB4-724C-9F9F-DA26ACD24B03}" srcOrd="2" destOrd="0" parTransId="{6667A680-B922-E443-B18E-C2163DC7BD49}" sibTransId="{C969E2E0-CBEE-2949-AC05-BA207BC81212}"/>
    <dgm:cxn modelId="{12E855AD-F6B4-AE43-B822-51ECC2E0CE66}" type="presParOf" srcId="{8B88C7F2-5C41-F147-BAA3-43588E27AE61}" destId="{B3C0B1F3-3836-734B-AC8A-77218F157E22}" srcOrd="0" destOrd="0" presId="urn:microsoft.com/office/officeart/2008/layout/HexagonCluster"/>
    <dgm:cxn modelId="{ECEC83A0-671B-D242-B81A-D1D7D39B8EA7}" type="presParOf" srcId="{B3C0B1F3-3836-734B-AC8A-77218F157E22}" destId="{E4B53259-D209-B24F-B6D0-C1FD139BDB01}" srcOrd="0" destOrd="0" presId="urn:microsoft.com/office/officeart/2008/layout/HexagonCluster"/>
    <dgm:cxn modelId="{0C74E1C1-ABF6-2740-84C5-7DF8F9019CBA}" type="presParOf" srcId="{8B88C7F2-5C41-F147-BAA3-43588E27AE61}" destId="{CF3C4C1E-FC7D-0B44-B421-79EBCD8895B5}" srcOrd="1" destOrd="0" presId="urn:microsoft.com/office/officeart/2008/layout/HexagonCluster"/>
    <dgm:cxn modelId="{A2BEA117-6042-5B45-AB2D-028C4BF67C8C}" type="presParOf" srcId="{CF3C4C1E-FC7D-0B44-B421-79EBCD8895B5}" destId="{33BF0A69-FB53-6C40-994A-4662B87EAF3D}" srcOrd="0" destOrd="0" presId="urn:microsoft.com/office/officeart/2008/layout/HexagonCluster"/>
    <dgm:cxn modelId="{FC2F81DB-E294-4F42-91F3-348DD0DE2914}" type="presParOf" srcId="{8B88C7F2-5C41-F147-BAA3-43588E27AE61}" destId="{F5E0DC9D-DC8B-7C4A-AEAE-574F04AEB2AF}" srcOrd="2" destOrd="0" presId="urn:microsoft.com/office/officeart/2008/layout/HexagonCluster"/>
    <dgm:cxn modelId="{013D354C-44EB-8546-96D7-EA220CAF0D2C}" type="presParOf" srcId="{F5E0DC9D-DC8B-7C4A-AEAE-574F04AEB2AF}" destId="{B4A6CB2B-401E-264E-A9BE-3829B1DE5C4B}" srcOrd="0" destOrd="0" presId="urn:microsoft.com/office/officeart/2008/layout/HexagonCluster"/>
    <dgm:cxn modelId="{3211F8A8-5EBE-3348-A68C-1426CDE4DD83}" type="presParOf" srcId="{8B88C7F2-5C41-F147-BAA3-43588E27AE61}" destId="{33F429D7-F1C5-E54D-93E0-2208FA416E16}" srcOrd="3" destOrd="0" presId="urn:microsoft.com/office/officeart/2008/layout/HexagonCluster"/>
    <dgm:cxn modelId="{D6CF8022-7B29-F547-82A6-6D1E46340D6A}" type="presParOf" srcId="{33F429D7-F1C5-E54D-93E0-2208FA416E16}" destId="{A1E9BDE7-7034-2649-974F-40431396A7E5}" srcOrd="0" destOrd="0" presId="urn:microsoft.com/office/officeart/2008/layout/HexagonCluster"/>
    <dgm:cxn modelId="{148C2BF0-13F9-9E4A-B9CA-11758D487043}" type="presParOf" srcId="{8B88C7F2-5C41-F147-BAA3-43588E27AE61}" destId="{E32D86C3-D4A1-CE4E-89D4-DFD06D59A3A3}" srcOrd="4" destOrd="0" presId="urn:microsoft.com/office/officeart/2008/layout/HexagonCluster"/>
    <dgm:cxn modelId="{14316B96-E9A6-5A4F-8E91-B963CF31725C}" type="presParOf" srcId="{E32D86C3-D4A1-CE4E-89D4-DFD06D59A3A3}" destId="{6151FD9C-2536-7640-8E57-68A9178983EF}" srcOrd="0" destOrd="0" presId="urn:microsoft.com/office/officeart/2008/layout/HexagonCluster"/>
    <dgm:cxn modelId="{196FD3C8-DCFF-814F-9C1D-5332E90206EC}" type="presParOf" srcId="{8B88C7F2-5C41-F147-BAA3-43588E27AE61}" destId="{7CC72939-1CC1-5F45-BE31-BF5DA830C8F3}" srcOrd="5" destOrd="0" presId="urn:microsoft.com/office/officeart/2008/layout/HexagonCluster"/>
    <dgm:cxn modelId="{6DC4B397-C95D-B548-8D7A-5AC589A56102}" type="presParOf" srcId="{7CC72939-1CC1-5F45-BE31-BF5DA830C8F3}" destId="{BC47F03F-E5A3-9F46-A8A8-C622C6187456}" srcOrd="0" destOrd="0" presId="urn:microsoft.com/office/officeart/2008/layout/HexagonCluster"/>
    <dgm:cxn modelId="{C1B7EBA6-CC3D-D44D-BBDF-C0FD90A33753}" type="presParOf" srcId="{8B88C7F2-5C41-F147-BAA3-43588E27AE61}" destId="{38551870-D1F1-B94E-B1DC-36E9AC660439}" srcOrd="6" destOrd="0" presId="urn:microsoft.com/office/officeart/2008/layout/HexagonCluster"/>
    <dgm:cxn modelId="{CB151EB7-A3FA-5E4A-A28C-FAB2BCA81A7A}" type="presParOf" srcId="{38551870-D1F1-B94E-B1DC-36E9AC660439}" destId="{E8F4B2F6-E811-F442-87B4-C1CF83E5098D}" srcOrd="0" destOrd="0" presId="urn:microsoft.com/office/officeart/2008/layout/HexagonCluster"/>
    <dgm:cxn modelId="{20A118FB-6C96-3A42-9377-84EF008427D9}" type="presParOf" srcId="{8B88C7F2-5C41-F147-BAA3-43588E27AE61}" destId="{CF79C7E4-333C-2B4D-BE1E-20AF569F906D}" srcOrd="7" destOrd="0" presId="urn:microsoft.com/office/officeart/2008/layout/HexagonCluster"/>
    <dgm:cxn modelId="{E49B13BA-B48B-6142-B728-8E3F00D5A621}" type="presParOf" srcId="{CF79C7E4-333C-2B4D-BE1E-20AF569F906D}" destId="{0C13C340-1C6F-494A-800F-F52EA9F0097E}" srcOrd="0" destOrd="0" presId="urn:microsoft.com/office/officeart/2008/layout/HexagonCluster"/>
    <dgm:cxn modelId="{BA1D3B4D-EA78-4A4E-8D94-9F63B21D5F42}" type="presParOf" srcId="{8B88C7F2-5C41-F147-BAA3-43588E27AE61}" destId="{77373CCC-3921-E34B-AB0D-640D121220F7}" srcOrd="8" destOrd="0" presId="urn:microsoft.com/office/officeart/2008/layout/HexagonCluster"/>
    <dgm:cxn modelId="{88775371-D357-8A46-B5C0-227113EB12AD}" type="presParOf" srcId="{77373CCC-3921-E34B-AB0D-640D121220F7}" destId="{B36403ED-1298-A845-ACBB-FCD07F4F714C}" srcOrd="0" destOrd="0" presId="urn:microsoft.com/office/officeart/2008/layout/HexagonCluster"/>
    <dgm:cxn modelId="{89091E2D-3E0A-3447-A21A-3496C92666D2}" type="presParOf" srcId="{8B88C7F2-5C41-F147-BAA3-43588E27AE61}" destId="{7CE56D9F-3897-8444-9963-B76B5ABEAD88}" srcOrd="9" destOrd="0" presId="urn:microsoft.com/office/officeart/2008/layout/HexagonCluster"/>
    <dgm:cxn modelId="{87B6FF51-E039-D044-89F1-6CA4AC195EB3}" type="presParOf" srcId="{7CE56D9F-3897-8444-9963-B76B5ABEAD88}" destId="{95EDB5F2-5E40-6147-85DB-FAD4B3BDE0CE}" srcOrd="0" destOrd="0" presId="urn:microsoft.com/office/officeart/2008/layout/HexagonCluster"/>
    <dgm:cxn modelId="{C9B1AC0E-8658-DE4B-BCDF-414E0F07DC9C}" type="presParOf" srcId="{8B88C7F2-5C41-F147-BAA3-43588E27AE61}" destId="{695130E0-79AA-D245-B688-D5986CD88D63}" srcOrd="10" destOrd="0" presId="urn:microsoft.com/office/officeart/2008/layout/HexagonCluster"/>
    <dgm:cxn modelId="{D8761098-7C13-3E41-8614-E0F9E23CA62D}" type="presParOf" srcId="{695130E0-79AA-D245-B688-D5986CD88D63}" destId="{FF822DA5-7DD1-4B41-90C8-B1AFD9839F56}" srcOrd="0" destOrd="0" presId="urn:microsoft.com/office/officeart/2008/layout/HexagonCluster"/>
    <dgm:cxn modelId="{E3203CEB-E885-0E41-A420-3E584F820635}" type="presParOf" srcId="{8B88C7F2-5C41-F147-BAA3-43588E27AE61}" destId="{299B340E-885F-114A-A917-B93AB1A2E435}" srcOrd="11" destOrd="0" presId="urn:microsoft.com/office/officeart/2008/layout/HexagonCluster"/>
    <dgm:cxn modelId="{2FFE59C4-3ED3-124D-AD41-6F95E61CBAC6}" type="presParOf" srcId="{299B340E-885F-114A-A917-B93AB1A2E435}" destId="{8B892CAC-6135-0A4C-860B-DF054ABB33E4}" srcOrd="0" destOrd="0" presId="urn:microsoft.com/office/officeart/2008/layout/HexagonCluster"/>
    <dgm:cxn modelId="{1E9C27C9-6204-2A49-9CBE-0483379EF515}" type="presParOf" srcId="{8B88C7F2-5C41-F147-BAA3-43588E27AE61}" destId="{6CA635DD-174C-5445-8D4A-74D4C2F3C467}" srcOrd="12" destOrd="0" presId="urn:microsoft.com/office/officeart/2008/layout/HexagonCluster"/>
    <dgm:cxn modelId="{5D8BAD75-E5B0-EF48-9EDE-5FA2F5C4FCEC}" type="presParOf" srcId="{6CA635DD-174C-5445-8D4A-74D4C2F3C467}" destId="{BFEF2D65-4DE7-0B43-A4D6-2C12AC77F044}" srcOrd="0" destOrd="0" presId="urn:microsoft.com/office/officeart/2008/layout/HexagonCluster"/>
    <dgm:cxn modelId="{D0C4B491-F4E5-A842-817C-707A52CC47AD}" type="presParOf" srcId="{8B88C7F2-5C41-F147-BAA3-43588E27AE61}" destId="{9FCE4233-AAF0-EC41-AC84-6D0F899989E8}" srcOrd="13" destOrd="0" presId="urn:microsoft.com/office/officeart/2008/layout/HexagonCluster"/>
    <dgm:cxn modelId="{B3A678EC-8665-4847-8F3A-21181D0BFCEB}" type="presParOf" srcId="{9FCE4233-AAF0-EC41-AC84-6D0F899989E8}" destId="{96AA5BBA-C4A2-8947-A739-716A7101C1ED}" srcOrd="0" destOrd="0" presId="urn:microsoft.com/office/officeart/2008/layout/HexagonCluster"/>
    <dgm:cxn modelId="{6CEA6F78-4EF6-4447-A3EA-8C68DB20E139}" type="presParOf" srcId="{8B88C7F2-5C41-F147-BAA3-43588E27AE61}" destId="{5C20A066-DBEA-1A43-8EB2-E079CEDE1998}" srcOrd="14" destOrd="0" presId="urn:microsoft.com/office/officeart/2008/layout/HexagonCluster"/>
    <dgm:cxn modelId="{5365BFF6-7015-464E-9C50-C9F259F06FD4}" type="presParOf" srcId="{5C20A066-DBEA-1A43-8EB2-E079CEDE1998}" destId="{59C02E9B-6725-C743-92D7-89C163D76073}" srcOrd="0" destOrd="0" presId="urn:microsoft.com/office/officeart/2008/layout/HexagonCluster"/>
    <dgm:cxn modelId="{91E7689E-A308-B247-953E-A631C68274EB}" type="presParOf" srcId="{8B88C7F2-5C41-F147-BAA3-43588E27AE61}" destId="{74761000-9556-DB45-A260-6F3563A4F110}" srcOrd="15" destOrd="0" presId="urn:microsoft.com/office/officeart/2008/layout/HexagonCluster"/>
    <dgm:cxn modelId="{6E6C8FF0-5F01-C449-BF84-A6AD94AC5BBE}" type="presParOf" srcId="{74761000-9556-DB45-A260-6F3563A4F110}" destId="{21CC8A3A-4B41-AA42-A218-C4490A80558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4F7A-E21F-3D42-A15E-1335B3BA3FD7}">
      <dsp:nvSpPr>
        <dsp:cNvPr id="0" name=""/>
        <dsp:cNvSpPr/>
      </dsp:nvSpPr>
      <dsp:spPr>
        <a:xfrm>
          <a:off x="2653" y="1499494"/>
          <a:ext cx="2662527" cy="10650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2014-15</a:t>
          </a:r>
          <a:br>
            <a:rPr lang="en-US" sz="2200" kern="1200" dirty="0" smtClean="0"/>
          </a:br>
          <a:r>
            <a:rPr lang="en-US" sz="2200" kern="1200" dirty="0" smtClean="0"/>
            <a:t>Year 1</a:t>
          </a:r>
          <a:br>
            <a:rPr lang="en-US" sz="2200" kern="1200" dirty="0" smtClean="0"/>
          </a:br>
          <a:r>
            <a:rPr lang="en-US" sz="2200" kern="1200" dirty="0" smtClean="0"/>
            <a:t>Candidacy</a:t>
          </a:r>
          <a:endParaRPr lang="en-US" sz="2200" kern="1200" dirty="0"/>
        </a:p>
      </dsp:txBody>
      <dsp:txXfrm>
        <a:off x="2653" y="1499494"/>
        <a:ext cx="2396274" cy="1065011"/>
      </dsp:txXfrm>
    </dsp:sp>
    <dsp:sp modelId="{F04FB0C3-28F1-7141-A879-51B67DB3929E}">
      <dsp:nvSpPr>
        <dsp:cNvPr id="0" name=""/>
        <dsp:cNvSpPr/>
      </dsp:nvSpPr>
      <dsp:spPr>
        <a:xfrm>
          <a:off x="2132675" y="1499494"/>
          <a:ext cx="2662527" cy="1065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2015-16</a:t>
          </a:r>
          <a:br>
            <a:rPr lang="en-US" sz="2200" kern="1200" dirty="0" smtClean="0"/>
          </a:br>
          <a:r>
            <a:rPr lang="en-US" sz="2200" kern="1200" dirty="0" smtClean="0"/>
            <a:t>Year 2</a:t>
          </a:r>
          <a:br>
            <a:rPr lang="en-US" sz="2200" kern="1200" dirty="0" smtClean="0"/>
          </a:br>
          <a:r>
            <a:rPr lang="en-US" sz="2200" kern="1200" dirty="0" smtClean="0"/>
            <a:t>Candidacy</a:t>
          </a:r>
          <a:endParaRPr lang="en-US" sz="2200" kern="1200" dirty="0"/>
        </a:p>
      </dsp:txBody>
      <dsp:txXfrm>
        <a:off x="2665181" y="1499494"/>
        <a:ext cx="1597516" cy="1065011"/>
      </dsp:txXfrm>
    </dsp:sp>
    <dsp:sp modelId="{F90B6FA3-ED8A-5445-9430-F5C85202E730}">
      <dsp:nvSpPr>
        <dsp:cNvPr id="0" name=""/>
        <dsp:cNvSpPr/>
      </dsp:nvSpPr>
      <dsp:spPr>
        <a:xfrm>
          <a:off x="4262697" y="1499494"/>
          <a:ext cx="2662527" cy="1065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2016-17</a:t>
          </a:r>
          <a:br>
            <a:rPr lang="en-US" sz="2200" kern="1200" dirty="0" smtClean="0"/>
          </a:br>
          <a:r>
            <a:rPr lang="en-US" sz="2200" kern="1200" dirty="0" smtClean="0"/>
            <a:t>Year 3</a:t>
          </a:r>
          <a:br>
            <a:rPr lang="en-US" sz="2200" kern="1200" dirty="0" smtClean="0"/>
          </a:br>
          <a:r>
            <a:rPr lang="en-US" sz="2200" kern="1200" dirty="0" smtClean="0"/>
            <a:t>Provisional</a:t>
          </a:r>
          <a:endParaRPr lang="en-US" sz="2200" kern="1200" dirty="0"/>
        </a:p>
      </dsp:txBody>
      <dsp:txXfrm>
        <a:off x="4795203" y="1499494"/>
        <a:ext cx="1597516" cy="1065011"/>
      </dsp:txXfrm>
    </dsp:sp>
    <dsp:sp modelId="{58FA708E-1E87-8E49-AD24-CDAED03E6FAA}">
      <dsp:nvSpPr>
        <dsp:cNvPr id="0" name=""/>
        <dsp:cNvSpPr/>
      </dsp:nvSpPr>
      <dsp:spPr>
        <a:xfrm>
          <a:off x="6392719" y="1499494"/>
          <a:ext cx="2662527" cy="10650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kern="1200" dirty="0" smtClean="0"/>
            <a:t>2017+</a:t>
          </a:r>
          <a:br>
            <a:rPr lang="en-US" sz="2200" kern="1200" dirty="0" smtClean="0"/>
          </a:br>
          <a:r>
            <a:rPr lang="en-US" sz="2200" kern="1200" dirty="0" smtClean="0"/>
            <a:t>Active Member</a:t>
          </a:r>
          <a:endParaRPr lang="en-US" sz="2200" kern="1200" dirty="0"/>
        </a:p>
      </dsp:txBody>
      <dsp:txXfrm>
        <a:off x="6925225" y="1499494"/>
        <a:ext cx="1597516" cy="106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3259-D209-B24F-B6D0-C1FD139BDB01}">
      <dsp:nvSpPr>
        <dsp:cNvPr id="0" name=""/>
        <dsp:cNvSpPr/>
      </dsp:nvSpPr>
      <dsp:spPr>
        <a:xfrm>
          <a:off x="1692460" y="3289579"/>
          <a:ext cx="1993713" cy="1711372"/>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err="1" smtClean="0"/>
            <a:t>Dept</a:t>
          </a:r>
          <a:r>
            <a:rPr lang="en-US" sz="2000" kern="1200" dirty="0" smtClean="0"/>
            <a:t> of Athletics Mentoring Program</a:t>
          </a:r>
          <a:endParaRPr lang="en-US" sz="2000" kern="1200" dirty="0"/>
        </a:p>
      </dsp:txBody>
      <dsp:txXfrm>
        <a:off x="2001217" y="3554611"/>
        <a:ext cx="1376199" cy="1181308"/>
      </dsp:txXfrm>
    </dsp:sp>
    <dsp:sp modelId="{33BF0A69-FB53-6C40-994A-4662B87EAF3D}">
      <dsp:nvSpPr>
        <dsp:cNvPr id="0" name=""/>
        <dsp:cNvSpPr/>
      </dsp:nvSpPr>
      <dsp:spPr>
        <a:xfrm>
          <a:off x="1754819" y="4045819"/>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A6CB2B-401E-264E-A9BE-3829B1DE5C4B}">
      <dsp:nvSpPr>
        <dsp:cNvPr id="0" name=""/>
        <dsp:cNvSpPr/>
      </dsp:nvSpPr>
      <dsp:spPr>
        <a:xfrm>
          <a:off x="0" y="2359308"/>
          <a:ext cx="1993713" cy="171137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E9BDE7-7034-2649-974F-40431396A7E5}">
      <dsp:nvSpPr>
        <dsp:cNvPr id="0" name=""/>
        <dsp:cNvSpPr/>
      </dsp:nvSpPr>
      <dsp:spPr>
        <a:xfrm>
          <a:off x="1349928" y="3833367"/>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51FD9C-2536-7640-8E57-68A9178983EF}">
      <dsp:nvSpPr>
        <dsp:cNvPr id="0" name=""/>
        <dsp:cNvSpPr/>
      </dsp:nvSpPr>
      <dsp:spPr>
        <a:xfrm>
          <a:off x="3383164" y="2346199"/>
          <a:ext cx="1993713" cy="1711372"/>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Tutoring</a:t>
          </a:r>
          <a:endParaRPr lang="en-US" sz="2000" kern="1200" dirty="0"/>
        </a:p>
      </dsp:txBody>
      <dsp:txXfrm>
        <a:off x="3691921" y="2611231"/>
        <a:ext cx="1376199" cy="1181308"/>
      </dsp:txXfrm>
    </dsp:sp>
    <dsp:sp modelId="{BC47F03F-E5A3-9F46-A8A8-C622C6187456}">
      <dsp:nvSpPr>
        <dsp:cNvPr id="0" name=""/>
        <dsp:cNvSpPr/>
      </dsp:nvSpPr>
      <dsp:spPr>
        <a:xfrm>
          <a:off x="4748902" y="3818450"/>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F4B2F6-E811-F442-87B4-C1CF83E5098D}">
      <dsp:nvSpPr>
        <dsp:cNvPr id="0" name=""/>
        <dsp:cNvSpPr/>
      </dsp:nvSpPr>
      <dsp:spPr>
        <a:xfrm>
          <a:off x="5068795" y="3286867"/>
          <a:ext cx="1993713" cy="171137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13C340-1C6F-494A-800F-F52EA9F0097E}">
      <dsp:nvSpPr>
        <dsp:cNvPr id="0" name=""/>
        <dsp:cNvSpPr/>
      </dsp:nvSpPr>
      <dsp:spPr>
        <a:xfrm>
          <a:off x="5128322" y="4053504"/>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6403ED-1298-A845-ACBB-FCD07F4F714C}">
      <dsp:nvSpPr>
        <dsp:cNvPr id="0" name=""/>
        <dsp:cNvSpPr/>
      </dsp:nvSpPr>
      <dsp:spPr>
        <a:xfrm>
          <a:off x="1692460" y="1424065"/>
          <a:ext cx="1993713" cy="1711372"/>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Campus Support Resources</a:t>
          </a:r>
          <a:endParaRPr lang="en-US" sz="2000" kern="1200" dirty="0"/>
        </a:p>
      </dsp:txBody>
      <dsp:txXfrm>
        <a:off x="2001217" y="1689097"/>
        <a:ext cx="1376199" cy="1181308"/>
      </dsp:txXfrm>
    </dsp:sp>
    <dsp:sp modelId="{95EDB5F2-5E40-6147-85DB-FAD4B3BDE0CE}">
      <dsp:nvSpPr>
        <dsp:cNvPr id="0" name=""/>
        <dsp:cNvSpPr/>
      </dsp:nvSpPr>
      <dsp:spPr>
        <a:xfrm>
          <a:off x="3049415" y="1459323"/>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822DA5-7DD1-4B41-90C8-B1AFD9839F56}">
      <dsp:nvSpPr>
        <dsp:cNvPr id="0" name=""/>
        <dsp:cNvSpPr/>
      </dsp:nvSpPr>
      <dsp:spPr>
        <a:xfrm>
          <a:off x="3383164" y="480685"/>
          <a:ext cx="1993713" cy="171137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892CAC-6135-0A4C-860B-DF054ABB33E4}">
      <dsp:nvSpPr>
        <dsp:cNvPr id="0" name=""/>
        <dsp:cNvSpPr/>
      </dsp:nvSpPr>
      <dsp:spPr>
        <a:xfrm>
          <a:off x="3428835" y="1239186"/>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EF2D65-4DE7-0B43-A4D6-2C12AC77F044}">
      <dsp:nvSpPr>
        <dsp:cNvPr id="0" name=""/>
        <dsp:cNvSpPr/>
      </dsp:nvSpPr>
      <dsp:spPr>
        <a:xfrm>
          <a:off x="5082651" y="1421353"/>
          <a:ext cx="1993713" cy="1711372"/>
        </a:xfrm>
        <a:prstGeom prst="hexagon">
          <a:avLst>
            <a:gd name="adj" fmla="val 25000"/>
            <a:gd name="vf" fmla="val 1154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Mid Semester Progress Reports</a:t>
          </a:r>
          <a:endParaRPr lang="en-US" sz="2000" kern="1200" dirty="0"/>
        </a:p>
      </dsp:txBody>
      <dsp:txXfrm>
        <a:off x="5391408" y="1686385"/>
        <a:ext cx="1376199" cy="1181308"/>
      </dsp:txXfrm>
    </dsp:sp>
    <dsp:sp modelId="{96AA5BBA-C4A2-8947-A739-716A7101C1ED}">
      <dsp:nvSpPr>
        <dsp:cNvPr id="0" name=""/>
        <dsp:cNvSpPr/>
      </dsp:nvSpPr>
      <dsp:spPr>
        <a:xfrm>
          <a:off x="6797069" y="2176689"/>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C02E9B-6725-C743-92D7-89C163D76073}">
      <dsp:nvSpPr>
        <dsp:cNvPr id="0" name=""/>
        <dsp:cNvSpPr/>
      </dsp:nvSpPr>
      <dsp:spPr>
        <a:xfrm>
          <a:off x="6789164" y="2362020"/>
          <a:ext cx="1993713" cy="171137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CC8A3A-4B41-AA42-A218-C4490A805580}">
      <dsp:nvSpPr>
        <dsp:cNvPr id="0" name=""/>
        <dsp:cNvSpPr/>
      </dsp:nvSpPr>
      <dsp:spPr>
        <a:xfrm>
          <a:off x="7191420" y="2392306"/>
          <a:ext cx="232746" cy="20069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614B5-C66C-CE4D-8288-C6748101A01D}" type="datetimeFigureOut">
              <a:rPr lang="en-US" smtClean="0"/>
              <a:t>10/8/15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0E86A-5122-E545-B26F-860E59703D84}" type="slidenum">
              <a:rPr lang="en-US" smtClean="0"/>
              <a:t>‹#›</a:t>
            </a:fld>
            <a:endParaRPr lang="en-US"/>
          </a:p>
        </p:txBody>
      </p:sp>
    </p:spTree>
    <p:extLst>
      <p:ext uri="{BB962C8B-B14F-4D97-AF65-F5344CB8AC3E}">
        <p14:creationId xmlns:p14="http://schemas.microsoft.com/office/powerpoint/2010/main" val="346099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sdnccs.org/%23!learn-grow-live/czo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Cal State San Marcos softball team volunteered with the </a:t>
            </a:r>
            <a:r>
              <a:rPr lang="en-US" sz="1200" u="sng" kern="1200" dirty="0" smtClean="0">
                <a:solidFill>
                  <a:schemeClr val="tx1"/>
                </a:solidFill>
                <a:latin typeface="+mn-lt"/>
                <a:ea typeface="+mn-ea"/>
                <a:cs typeface="+mn-cs"/>
                <a:hlinkClick r:id="rId3"/>
              </a:rPr>
              <a:t>North County Community Services' Edible Garden Project on Saturday morning in Oceanside.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Cougars dug up and restructured old garden beds so seeds can be planted to feed underprivileged preschoolers in North San Diego County. The also cleaned, organized and hauled supplies in preparation of building a new shelter.</a:t>
            </a:r>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1</a:t>
            </a:fld>
            <a:endParaRPr lang="en-US"/>
          </a:p>
        </p:txBody>
      </p:sp>
    </p:spTree>
    <p:extLst>
      <p:ext uri="{BB962C8B-B14F-4D97-AF65-F5344CB8AC3E}">
        <p14:creationId xmlns:p14="http://schemas.microsoft.com/office/powerpoint/2010/main" val="320474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13</a:t>
            </a:fld>
            <a:endParaRPr lang="en-US"/>
          </a:p>
        </p:txBody>
      </p:sp>
    </p:spTree>
    <p:extLst>
      <p:ext uri="{BB962C8B-B14F-4D97-AF65-F5344CB8AC3E}">
        <p14:creationId xmlns:p14="http://schemas.microsoft.com/office/powerpoint/2010/main" val="178862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14</a:t>
            </a:fld>
            <a:endParaRPr lang="en-US"/>
          </a:p>
        </p:txBody>
      </p:sp>
    </p:spTree>
    <p:extLst>
      <p:ext uri="{BB962C8B-B14F-4D97-AF65-F5344CB8AC3E}">
        <p14:creationId xmlns:p14="http://schemas.microsoft.com/office/powerpoint/2010/main" val="284120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15</a:t>
            </a:fld>
            <a:endParaRPr lang="en-US"/>
          </a:p>
        </p:txBody>
      </p:sp>
    </p:spTree>
    <p:extLst>
      <p:ext uri="{BB962C8B-B14F-4D97-AF65-F5344CB8AC3E}">
        <p14:creationId xmlns:p14="http://schemas.microsoft.com/office/powerpoint/2010/main" val="178862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2</a:t>
            </a:fld>
            <a:endParaRPr lang="en-US"/>
          </a:p>
        </p:txBody>
      </p:sp>
    </p:spTree>
    <p:extLst>
      <p:ext uri="{BB962C8B-B14F-4D97-AF65-F5344CB8AC3E}">
        <p14:creationId xmlns:p14="http://schemas.microsoft.com/office/powerpoint/2010/main" val="43535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3</a:t>
            </a:fld>
            <a:endParaRPr lang="en-US"/>
          </a:p>
        </p:txBody>
      </p:sp>
    </p:spTree>
    <p:extLst>
      <p:ext uri="{BB962C8B-B14F-4D97-AF65-F5344CB8AC3E}">
        <p14:creationId xmlns:p14="http://schemas.microsoft.com/office/powerpoint/2010/main" val="28412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5</a:t>
            </a:fld>
            <a:endParaRPr lang="en-US"/>
          </a:p>
        </p:txBody>
      </p:sp>
    </p:spTree>
    <p:extLst>
      <p:ext uri="{BB962C8B-B14F-4D97-AF65-F5344CB8AC3E}">
        <p14:creationId xmlns:p14="http://schemas.microsoft.com/office/powerpoint/2010/main" val="178862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6</a:t>
            </a:fld>
            <a:endParaRPr lang="en-US"/>
          </a:p>
        </p:txBody>
      </p:sp>
    </p:spTree>
    <p:extLst>
      <p:ext uri="{BB962C8B-B14F-4D97-AF65-F5344CB8AC3E}">
        <p14:creationId xmlns:p14="http://schemas.microsoft.com/office/powerpoint/2010/main" val="178862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7</a:t>
            </a:fld>
            <a:endParaRPr lang="en-US"/>
          </a:p>
        </p:txBody>
      </p:sp>
    </p:spTree>
    <p:extLst>
      <p:ext uri="{BB962C8B-B14F-4D97-AF65-F5344CB8AC3E}">
        <p14:creationId xmlns:p14="http://schemas.microsoft.com/office/powerpoint/2010/main" val="178862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8</a:t>
            </a:fld>
            <a:endParaRPr lang="en-US"/>
          </a:p>
        </p:txBody>
      </p:sp>
    </p:spTree>
    <p:extLst>
      <p:ext uri="{BB962C8B-B14F-4D97-AF65-F5344CB8AC3E}">
        <p14:creationId xmlns:p14="http://schemas.microsoft.com/office/powerpoint/2010/main" val="383101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Sports Center, expected to open in Fall</a:t>
            </a:r>
            <a:r>
              <a:rPr lang="en-US" baseline="0" dirty="0" smtClean="0"/>
              <a:t> 2016</a:t>
            </a:r>
          </a:p>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9</a:t>
            </a:fld>
            <a:endParaRPr lang="en-US"/>
          </a:p>
        </p:txBody>
      </p:sp>
    </p:spTree>
    <p:extLst>
      <p:ext uri="{BB962C8B-B14F-4D97-AF65-F5344CB8AC3E}">
        <p14:creationId xmlns:p14="http://schemas.microsoft.com/office/powerpoint/2010/main" val="383101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E86A-5122-E545-B26F-860E59703D84}" type="slidenum">
              <a:rPr lang="en-US" smtClean="0"/>
              <a:t>12</a:t>
            </a:fld>
            <a:endParaRPr lang="en-US"/>
          </a:p>
        </p:txBody>
      </p:sp>
    </p:spTree>
    <p:extLst>
      <p:ext uri="{BB962C8B-B14F-4D97-AF65-F5344CB8AC3E}">
        <p14:creationId xmlns:p14="http://schemas.microsoft.com/office/powerpoint/2010/main" val="178862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9986"/>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97255"/>
            <a:ext cx="6400800" cy="900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1C510-4C3E-3A46-A8A9-5020F452EBDC}" type="datetimeFigureOut">
              <a:rPr lang="en-US" smtClean="0"/>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392487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504" y="273049"/>
            <a:ext cx="2306138" cy="137310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590799" y="273051"/>
            <a:ext cx="6369467" cy="47947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8504" y="1740221"/>
            <a:ext cx="2306138" cy="4385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1C510-4C3E-3A46-A8A9-5020F452EBDC}" type="datetimeFigureOut">
              <a:rPr lang="en-US" smtClean="0"/>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67671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1792" y="4612468"/>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91792" y="42464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91792" y="517920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1C510-4C3E-3A46-A8A9-5020F452EBDC}" type="datetimeFigureOut">
              <a:rPr lang="en-US" smtClean="0"/>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230980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7152" y="274638"/>
            <a:ext cx="649964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1C510-4C3E-3A46-A8A9-5020F452EBDC}" type="datetimeFigureOut">
              <a:rPr lang="en-US" smtClean="0"/>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231472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7152" y="274638"/>
            <a:ext cx="649964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187152" y="1600200"/>
            <a:ext cx="6499648"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1C510-4C3E-3A46-A8A9-5020F452EBDC}" type="datetimeFigureOut">
              <a:rPr lang="en-US" smtClean="0"/>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81050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1C510-4C3E-3A46-A8A9-5020F452EBDC}" type="datetimeFigureOut">
              <a:rPr lang="en-US" smtClean="0"/>
              <a:t>10/8/15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14114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07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2530"/>
            <a:ext cx="4038600" cy="32336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892530"/>
            <a:ext cx="4038600" cy="32336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1C510-4C3E-3A46-A8A9-5020F452EBDC}" type="datetimeFigureOut">
              <a:rPr lang="en-US" smtClean="0"/>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155376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7705" y="192330"/>
            <a:ext cx="6679045" cy="13127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9901" y="1669672"/>
            <a:ext cx="4295899" cy="44564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69672"/>
            <a:ext cx="4288550" cy="44564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1C510-4C3E-3A46-A8A9-5020F452EBDC}" type="datetimeFigureOut">
              <a:rPr lang="en-US" smtClean="0"/>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32932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1874" y="274638"/>
            <a:ext cx="65349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51874" y="1535113"/>
            <a:ext cx="3174898" cy="957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151873" y="2586815"/>
            <a:ext cx="3174899" cy="3539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0844" y="1535113"/>
            <a:ext cx="3265956" cy="9576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20844" y="2586815"/>
            <a:ext cx="3265956" cy="35393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1C510-4C3E-3A46-A8A9-5020F452EBDC}" type="datetimeFigureOut">
              <a:rPr lang="en-US" smtClean="0"/>
              <a:t>10/8/15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24062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75"/>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1C510-4C3E-3A46-A8A9-5020F452EBDC}" type="datetimeFigureOut">
              <a:rPr lang="en-US" smtClean="0"/>
              <a:t>10/8/15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98764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504" y="1636786"/>
            <a:ext cx="1929853" cy="110996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590800" y="273050"/>
            <a:ext cx="6096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8504" y="2869013"/>
            <a:ext cx="1929853" cy="3257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1C510-4C3E-3A46-A8A9-5020F452EBDC}" type="datetimeFigureOut">
              <a:rPr lang="en-US" smtClean="0"/>
              <a:t>10/8/15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AF79E-2DC1-8D48-B0DF-A8D50CBFAB51}" type="slidenum">
              <a:rPr lang="en-US" smtClean="0"/>
              <a:t>‹#›</a:t>
            </a:fld>
            <a:endParaRPr lang="en-US"/>
          </a:p>
        </p:txBody>
      </p:sp>
    </p:spTree>
    <p:extLst>
      <p:ext uri="{BB962C8B-B14F-4D97-AF65-F5344CB8AC3E}">
        <p14:creationId xmlns:p14="http://schemas.microsoft.com/office/powerpoint/2010/main" val="3787568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1C510-4C3E-3A46-A8A9-5020F452EBDC}" type="datetimeFigureOut">
              <a:rPr lang="en-US" smtClean="0"/>
              <a:t>10/8/15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AF79E-2DC1-8D48-B0DF-A8D50CBFAB51}" type="slidenum">
              <a:rPr lang="en-US" smtClean="0"/>
              <a:t>‹#›</a:t>
            </a:fld>
            <a:endParaRPr lang="en-US"/>
          </a:p>
        </p:txBody>
      </p:sp>
    </p:spTree>
    <p:extLst>
      <p:ext uri="{BB962C8B-B14F-4D97-AF65-F5344CB8AC3E}">
        <p14:creationId xmlns:p14="http://schemas.microsoft.com/office/powerpoint/2010/main" val="1035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9" r:id="rId6"/>
    <p:sldLayoutId id="2147483653" r:id="rId7"/>
    <p:sldLayoutId id="2147483654" r:id="rId8"/>
    <p:sldLayoutId id="2147483656" r:id="rId9"/>
    <p:sldLayoutId id="2147483660" r:id="rId10"/>
    <p:sldLayoutId id="2147483657" r:id="rId11"/>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0303"/>
        </a:solidFill>
        <a:effectLst/>
      </p:bgPr>
    </p:bg>
    <p:spTree>
      <p:nvGrpSpPr>
        <p:cNvPr id="1" name=""/>
        <p:cNvGrpSpPr/>
        <p:nvPr/>
      </p:nvGrpSpPr>
      <p:grpSpPr>
        <a:xfrm>
          <a:off x="0" y="0"/>
          <a:ext cx="0" cy="0"/>
          <a:chOff x="0" y="0"/>
          <a:chExt cx="0" cy="0"/>
        </a:xfrm>
      </p:grpSpPr>
      <p:pic>
        <p:nvPicPr>
          <p:cNvPr id="2" name="Picture 1" descr="passthru_imagecredit_S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 y="-177800"/>
            <a:ext cx="9130792" cy="6007100"/>
          </a:xfrm>
          <a:prstGeom prst="rect">
            <a:avLst/>
          </a:prstGeom>
        </p:spPr>
      </p:pic>
      <p:sp>
        <p:nvSpPr>
          <p:cNvPr id="3" name="TextBox 2"/>
          <p:cNvSpPr txBox="1"/>
          <p:nvPr/>
        </p:nvSpPr>
        <p:spPr>
          <a:xfrm>
            <a:off x="189367" y="5905500"/>
            <a:ext cx="8765991" cy="707886"/>
          </a:xfrm>
          <a:prstGeom prst="rect">
            <a:avLst/>
          </a:prstGeom>
          <a:noFill/>
        </p:spPr>
        <p:txBody>
          <a:bodyPr wrap="none" rtlCol="0">
            <a:spAutoFit/>
          </a:bodyPr>
          <a:lstStyle/>
          <a:p>
            <a:pPr algn="ctr"/>
            <a:r>
              <a:rPr lang="en-US" sz="4000" dirty="0" smtClean="0">
                <a:solidFill>
                  <a:schemeClr val="bg1"/>
                </a:solidFill>
              </a:rPr>
              <a:t>CSUSM Softball Digs Community Service</a:t>
            </a:r>
            <a:endParaRPr lang="en-US" sz="4000" dirty="0">
              <a:solidFill>
                <a:schemeClr val="bg1"/>
              </a:solidFill>
            </a:endParaRPr>
          </a:p>
        </p:txBody>
      </p:sp>
    </p:spTree>
    <p:extLst>
      <p:ext uri="{BB962C8B-B14F-4D97-AF65-F5344CB8AC3E}">
        <p14:creationId xmlns:p14="http://schemas.microsoft.com/office/powerpoint/2010/main" val="1378830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30307"/>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Connect with the CSUSM Cougars</a:t>
            </a:r>
            <a:endParaRPr lang="en-US" sz="4400" b="0" dirty="0"/>
          </a:p>
        </p:txBody>
      </p:sp>
      <p:sp>
        <p:nvSpPr>
          <p:cNvPr id="4" name="Content Placeholder 2"/>
          <p:cNvSpPr>
            <a:spLocks noGrp="1"/>
          </p:cNvSpPr>
          <p:nvPr>
            <p:ph idx="1"/>
          </p:nvPr>
        </p:nvSpPr>
        <p:spPr>
          <a:xfrm>
            <a:off x="640522" y="1303130"/>
            <a:ext cx="8046278" cy="4823033"/>
          </a:xfrm>
        </p:spPr>
        <p:txBody>
          <a:bodyPr>
            <a:normAutofit lnSpcReduction="10000"/>
          </a:bodyPr>
          <a:lstStyle/>
          <a:p>
            <a:r>
              <a:rPr lang="en-US" dirty="0" smtClean="0"/>
              <a:t>Sports Center </a:t>
            </a:r>
            <a:br>
              <a:rPr lang="en-US" dirty="0" smtClean="0"/>
            </a:br>
            <a:r>
              <a:rPr lang="en-US" dirty="0" smtClean="0"/>
              <a:t>Grand Opening</a:t>
            </a:r>
            <a:br>
              <a:rPr lang="en-US" dirty="0" smtClean="0"/>
            </a:br>
            <a:r>
              <a:rPr lang="en-US" dirty="0" smtClean="0"/>
              <a:t>Fall 2016</a:t>
            </a:r>
          </a:p>
          <a:p>
            <a:r>
              <a:rPr lang="en-US" dirty="0" err="1" smtClean="0"/>
              <a:t>CSUSMCougars.com</a:t>
            </a:r>
            <a:endParaRPr lang="en-US" dirty="0" smtClean="0"/>
          </a:p>
          <a:p>
            <a:r>
              <a:rPr lang="en-US" dirty="0" smtClean="0"/>
              <a:t>Social Media</a:t>
            </a:r>
          </a:p>
          <a:p>
            <a:pPr lvl="1"/>
            <a:r>
              <a:rPr lang="en-US" sz="2000" dirty="0" smtClean="0"/>
              <a:t>Twitter @</a:t>
            </a:r>
            <a:r>
              <a:rPr lang="en-US" sz="2000" dirty="0" err="1" smtClean="0"/>
              <a:t>CSUSMCougars</a:t>
            </a:r>
            <a:endParaRPr lang="en-US" sz="2000" dirty="0" smtClean="0"/>
          </a:p>
          <a:p>
            <a:pPr lvl="1"/>
            <a:r>
              <a:rPr lang="en-US" sz="2000" dirty="0" err="1" smtClean="0"/>
              <a:t>Instagram</a:t>
            </a:r>
            <a:r>
              <a:rPr lang="en-US" sz="2000" dirty="0" smtClean="0"/>
              <a:t> @</a:t>
            </a:r>
            <a:r>
              <a:rPr lang="en-US" sz="2000" dirty="0" err="1" smtClean="0"/>
              <a:t>CSUSMCougars</a:t>
            </a:r>
            <a:endParaRPr lang="en-US" sz="2000" dirty="0" smtClean="0"/>
          </a:p>
          <a:p>
            <a:pPr lvl="1"/>
            <a:r>
              <a:rPr lang="en-US" sz="2000" dirty="0" smtClean="0"/>
              <a:t>Facebook @</a:t>
            </a:r>
            <a:r>
              <a:rPr lang="en-US" sz="2000" dirty="0" err="1" smtClean="0"/>
              <a:t>CSUSMAthletics</a:t>
            </a:r>
            <a:endParaRPr lang="en-US" sz="2000" dirty="0" smtClean="0"/>
          </a:p>
          <a:p>
            <a:r>
              <a:rPr lang="en-US" dirty="0" smtClean="0"/>
              <a:t>Cougar Tracks </a:t>
            </a:r>
            <a:br>
              <a:rPr lang="en-US" dirty="0" smtClean="0"/>
            </a:br>
            <a:r>
              <a:rPr lang="en-US" dirty="0" smtClean="0"/>
              <a:t>E-Newsletter</a:t>
            </a:r>
          </a:p>
        </p:txBody>
      </p:sp>
      <p:pic>
        <p:nvPicPr>
          <p:cNvPr id="3" name="Picture 2" descr="500_steps_athleticsr_jtrout-70_crop-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528" y="1998870"/>
            <a:ext cx="4526472" cy="4867174"/>
          </a:xfrm>
          <a:prstGeom prst="rect">
            <a:avLst/>
          </a:prstGeom>
        </p:spPr>
      </p:pic>
    </p:spTree>
    <p:extLst>
      <p:ext uri="{BB962C8B-B14F-4D97-AF65-F5344CB8AC3E}">
        <p14:creationId xmlns:p14="http://schemas.microsoft.com/office/powerpoint/2010/main" val="3869755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68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NCAA Division II</a:t>
            </a:r>
            <a:endParaRPr lang="en-US" sz="4400" b="0" dirty="0"/>
          </a:p>
        </p:txBody>
      </p:sp>
      <p:sp>
        <p:nvSpPr>
          <p:cNvPr id="9" name="Content Placeholder 2"/>
          <p:cNvSpPr>
            <a:spLocks noGrp="1"/>
          </p:cNvSpPr>
          <p:nvPr>
            <p:ph idx="1"/>
          </p:nvPr>
        </p:nvSpPr>
        <p:spPr>
          <a:xfrm>
            <a:off x="640522" y="1303130"/>
            <a:ext cx="8046278" cy="4823033"/>
          </a:xfrm>
        </p:spPr>
        <p:txBody>
          <a:bodyPr>
            <a:normAutofit/>
          </a:bodyPr>
          <a:lstStyle/>
          <a:p>
            <a:r>
              <a:rPr lang="en-US" dirty="0" smtClean="0"/>
              <a:t>Why?</a:t>
            </a:r>
          </a:p>
          <a:p>
            <a:pPr lvl="1"/>
            <a:r>
              <a:rPr lang="en-US" sz="2400" dirty="0" smtClean="0"/>
              <a:t>Mission &amp;</a:t>
            </a:r>
            <a:br>
              <a:rPr lang="en-US" sz="2400" dirty="0" smtClean="0"/>
            </a:br>
            <a:r>
              <a:rPr lang="en-US" sz="2400" dirty="0" smtClean="0"/>
              <a:t>Philosophy</a:t>
            </a:r>
            <a:br>
              <a:rPr lang="en-US" sz="2400" dirty="0" smtClean="0"/>
            </a:br>
            <a:r>
              <a:rPr lang="en-US" sz="2400" dirty="0" smtClean="0"/>
              <a:t>Alignment</a:t>
            </a:r>
          </a:p>
          <a:p>
            <a:pPr lvl="1"/>
            <a:r>
              <a:rPr lang="en-US" sz="2400" dirty="0" smtClean="0"/>
              <a:t>“Life in the</a:t>
            </a:r>
            <a:br>
              <a:rPr lang="en-US" sz="2400" dirty="0" smtClean="0"/>
            </a:br>
            <a:r>
              <a:rPr lang="en-US" sz="2400" dirty="0" smtClean="0"/>
              <a:t>Balance”</a:t>
            </a:r>
          </a:p>
          <a:p>
            <a:pPr lvl="1"/>
            <a:r>
              <a:rPr lang="en-US" sz="2400" dirty="0" smtClean="0"/>
              <a:t>Championship</a:t>
            </a:r>
            <a:br>
              <a:rPr lang="en-US" sz="2400" dirty="0" smtClean="0"/>
            </a:br>
            <a:r>
              <a:rPr lang="en-US" sz="2400" dirty="0" smtClean="0"/>
              <a:t>Travel </a:t>
            </a:r>
            <a:br>
              <a:rPr lang="en-US" sz="2400" dirty="0" smtClean="0"/>
            </a:br>
            <a:r>
              <a:rPr lang="en-US" sz="2400" dirty="0" smtClean="0"/>
              <a:t>Reimbursement</a:t>
            </a:r>
          </a:p>
          <a:p>
            <a:pPr lvl="1"/>
            <a:r>
              <a:rPr lang="en-US" sz="2400" dirty="0" smtClean="0"/>
              <a:t>A good fit </a:t>
            </a:r>
          </a:p>
        </p:txBody>
      </p:sp>
      <p:grpSp>
        <p:nvGrpSpPr>
          <p:cNvPr id="14" name="Group 13"/>
          <p:cNvGrpSpPr/>
          <p:nvPr/>
        </p:nvGrpSpPr>
        <p:grpSpPr>
          <a:xfrm>
            <a:off x="3578029" y="1524000"/>
            <a:ext cx="5510755" cy="5269660"/>
            <a:chOff x="3578029" y="1524000"/>
            <a:chExt cx="5510755" cy="5269660"/>
          </a:xfrm>
        </p:grpSpPr>
        <p:pic>
          <p:nvPicPr>
            <p:cNvPr id="13" name="Picture 12" descr="DIIAttribu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029" y="1524000"/>
              <a:ext cx="5510755" cy="5269660"/>
            </a:xfrm>
            <a:prstGeom prst="rect">
              <a:avLst/>
            </a:prstGeom>
          </p:spPr>
        </p:pic>
        <p:pic>
          <p:nvPicPr>
            <p:cNvPr id="11" name="Picture 10" descr="DivisionIITopp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266" y="3719986"/>
              <a:ext cx="3286534" cy="821633"/>
            </a:xfrm>
            <a:prstGeom prst="rect">
              <a:avLst/>
            </a:prstGeom>
          </p:spPr>
        </p:pic>
      </p:grpSp>
    </p:spTree>
    <p:extLst>
      <p:ext uri="{BB962C8B-B14F-4D97-AF65-F5344CB8AC3E}">
        <p14:creationId xmlns:p14="http://schemas.microsoft.com/office/powerpoint/2010/main" val="329070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CCAA</a:t>
            </a:r>
            <a:endParaRPr lang="en-US" sz="4400" b="0" dirty="0"/>
          </a:p>
        </p:txBody>
      </p:sp>
      <p:sp>
        <p:nvSpPr>
          <p:cNvPr id="9" name="Content Placeholder 2"/>
          <p:cNvSpPr>
            <a:spLocks noGrp="1"/>
          </p:cNvSpPr>
          <p:nvPr>
            <p:ph idx="1"/>
          </p:nvPr>
        </p:nvSpPr>
        <p:spPr>
          <a:xfrm>
            <a:off x="640522" y="1303130"/>
            <a:ext cx="8046278" cy="4823033"/>
          </a:xfrm>
        </p:spPr>
        <p:txBody>
          <a:bodyPr>
            <a:normAutofit/>
          </a:bodyPr>
          <a:lstStyle/>
          <a:p>
            <a:r>
              <a:rPr lang="en-US" dirty="0" smtClean="0"/>
              <a:t>Why?</a:t>
            </a:r>
          </a:p>
          <a:p>
            <a:pPr lvl="1"/>
            <a:r>
              <a:rPr lang="en-US" sz="2400" dirty="0" smtClean="0"/>
              <a:t>Sister CSUs &amp; UCSD</a:t>
            </a:r>
          </a:p>
          <a:p>
            <a:pPr lvl="1"/>
            <a:r>
              <a:rPr lang="en-US" sz="2400" dirty="0" smtClean="0"/>
              <a:t>Regionalization</a:t>
            </a:r>
            <a:br>
              <a:rPr lang="en-US" sz="2400" dirty="0" smtClean="0"/>
            </a:br>
            <a:r>
              <a:rPr lang="en-US" sz="2400" dirty="0" smtClean="0"/>
              <a:t>of Competition</a:t>
            </a:r>
          </a:p>
          <a:p>
            <a:pPr lvl="1"/>
            <a:r>
              <a:rPr lang="en-US" sz="2400" dirty="0" smtClean="0"/>
              <a:t>Reduction in Travel</a:t>
            </a:r>
            <a:br>
              <a:rPr lang="en-US" sz="2400" dirty="0" smtClean="0"/>
            </a:br>
            <a:r>
              <a:rPr lang="en-US" sz="2400" dirty="0" smtClean="0"/>
              <a:t>Time &amp; Costs</a:t>
            </a:r>
          </a:p>
          <a:p>
            <a:pPr lvl="1"/>
            <a:r>
              <a:rPr lang="en-US" sz="2400" dirty="0" smtClean="0"/>
              <a:t>Natural Rivalry</a:t>
            </a:r>
          </a:p>
          <a:p>
            <a:pPr lvl="1"/>
            <a:r>
              <a:rPr lang="en-US" sz="2400" dirty="0" smtClean="0"/>
              <a:t>Community</a:t>
            </a:r>
            <a:br>
              <a:rPr lang="en-US" sz="2400" dirty="0" smtClean="0"/>
            </a:br>
            <a:r>
              <a:rPr lang="en-US" sz="2400" dirty="0" smtClean="0"/>
              <a:t>Engagement</a:t>
            </a:r>
          </a:p>
          <a:p>
            <a:pPr lvl="1"/>
            <a:r>
              <a:rPr lang="en-US" sz="2400" dirty="0" smtClean="0"/>
              <a:t>A good fit</a:t>
            </a:r>
          </a:p>
          <a:p>
            <a:pPr lvl="1"/>
            <a:endParaRPr lang="en-US" dirty="0" smtClean="0"/>
          </a:p>
        </p:txBody>
      </p:sp>
      <p:pic>
        <p:nvPicPr>
          <p:cNvPr id="2" name="Picture 1" descr="CSUSM_Release_s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153" y="485134"/>
            <a:ext cx="1862109" cy="1220003"/>
          </a:xfrm>
          <a:prstGeom prst="rect">
            <a:avLst/>
          </a:prstGeom>
        </p:spPr>
      </p:pic>
      <p:pic>
        <p:nvPicPr>
          <p:cNvPr id="4" name="Picture 3" descr="image_handler.aspx.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392" y="1854392"/>
            <a:ext cx="4792870" cy="4756901"/>
          </a:xfrm>
          <a:prstGeom prst="rect">
            <a:avLst/>
          </a:prstGeom>
        </p:spPr>
      </p:pic>
    </p:spTree>
    <p:extLst>
      <p:ext uri="{BB962C8B-B14F-4D97-AF65-F5344CB8AC3E}">
        <p14:creationId xmlns:p14="http://schemas.microsoft.com/office/powerpoint/2010/main" val="682926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00" y="256971"/>
            <a:ext cx="8229600" cy="1143000"/>
          </a:xfrm>
        </p:spPr>
        <p:txBody>
          <a:bodyPr/>
          <a:lstStyle/>
          <a:p>
            <a:r>
              <a:rPr lang="en-US" dirty="0" smtClean="0"/>
              <a:t>Student-Athlete Majors by College</a:t>
            </a:r>
            <a:endParaRPr lang="en-US" dirty="0"/>
          </a:p>
        </p:txBody>
      </p:sp>
      <p:graphicFrame>
        <p:nvGraphicFramePr>
          <p:cNvPr id="11" name="Chart 10" title="Student-Athlete Majors by College"/>
          <p:cNvGraphicFramePr/>
          <p:nvPr>
            <p:extLst>
              <p:ext uri="{D42A27DB-BD31-4B8C-83A1-F6EECF244321}">
                <p14:modId xmlns:p14="http://schemas.microsoft.com/office/powerpoint/2010/main" val="1612071309"/>
              </p:ext>
            </p:extLst>
          </p:nvPr>
        </p:nvGraphicFramePr>
        <p:xfrm>
          <a:off x="364435" y="1148522"/>
          <a:ext cx="7730435" cy="51241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2900" y="6388100"/>
            <a:ext cx="1027407" cy="369332"/>
          </a:xfrm>
          <a:prstGeom prst="rect">
            <a:avLst/>
          </a:prstGeom>
          <a:noFill/>
        </p:spPr>
        <p:txBody>
          <a:bodyPr wrap="none" rtlCol="0">
            <a:spAutoFit/>
          </a:bodyPr>
          <a:lstStyle/>
          <a:p>
            <a:r>
              <a:rPr lang="en-US" dirty="0" smtClean="0">
                <a:solidFill>
                  <a:srgbClr val="FFFFFF"/>
                </a:solidFill>
              </a:rPr>
              <a:t>Fall 2015</a:t>
            </a:r>
          </a:p>
        </p:txBody>
      </p:sp>
    </p:spTree>
    <p:extLst>
      <p:ext uri="{BB962C8B-B14F-4D97-AF65-F5344CB8AC3E}">
        <p14:creationId xmlns:p14="http://schemas.microsoft.com/office/powerpoint/2010/main" val="14638288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Institutional Control</a:t>
            </a:r>
            <a:endParaRPr lang="en-US" sz="4400" b="0" dirty="0"/>
          </a:p>
        </p:txBody>
      </p:sp>
      <p:sp>
        <p:nvSpPr>
          <p:cNvPr id="9" name="Content Placeholder 2"/>
          <p:cNvSpPr>
            <a:spLocks noGrp="1"/>
          </p:cNvSpPr>
          <p:nvPr>
            <p:ph idx="1"/>
          </p:nvPr>
        </p:nvSpPr>
        <p:spPr>
          <a:xfrm>
            <a:off x="640523" y="1303130"/>
            <a:ext cx="3357216" cy="4823033"/>
          </a:xfrm>
        </p:spPr>
        <p:txBody>
          <a:bodyPr>
            <a:normAutofit fontScale="92500"/>
          </a:bodyPr>
          <a:lstStyle/>
          <a:p>
            <a:r>
              <a:rPr lang="en-US" sz="2800" dirty="0" smtClean="0"/>
              <a:t>President Haynes</a:t>
            </a:r>
          </a:p>
          <a:p>
            <a:r>
              <a:rPr lang="en-US" sz="2800" dirty="0"/>
              <a:t>Athletics Department Leadership</a:t>
            </a:r>
          </a:p>
          <a:p>
            <a:r>
              <a:rPr lang="en-US" sz="2800" dirty="0" smtClean="0"/>
              <a:t>Faculty Athletics Representative (FAR)</a:t>
            </a:r>
          </a:p>
          <a:p>
            <a:r>
              <a:rPr lang="en-US" sz="2800" dirty="0" smtClean="0"/>
              <a:t>Intercollegiate Athletics Committee (IAC)</a:t>
            </a:r>
          </a:p>
          <a:p>
            <a:r>
              <a:rPr lang="en-US" sz="2800" dirty="0"/>
              <a:t>Compliance Committee </a:t>
            </a:r>
          </a:p>
        </p:txBody>
      </p:sp>
      <p:sp>
        <p:nvSpPr>
          <p:cNvPr id="4" name="TextBox 3"/>
          <p:cNvSpPr txBox="1"/>
          <p:nvPr/>
        </p:nvSpPr>
        <p:spPr>
          <a:xfrm>
            <a:off x="4086086" y="1391331"/>
            <a:ext cx="4892261" cy="4493537"/>
          </a:xfrm>
          <a:prstGeom prst="rect">
            <a:avLst/>
          </a:prstGeom>
          <a:solidFill>
            <a:schemeClr val="bg1"/>
          </a:solidFill>
        </p:spPr>
        <p:txBody>
          <a:bodyPr wrap="square" rtlCol="0">
            <a:spAutoFit/>
          </a:bodyPr>
          <a:lstStyle/>
          <a:p>
            <a:r>
              <a:rPr lang="en-US" sz="2200" dirty="0"/>
              <a:t>A model Division II athletics program </a:t>
            </a:r>
            <a:r>
              <a:rPr lang="en-US" sz="2200" dirty="0" smtClean="0"/>
              <a:t>is:</a:t>
            </a:r>
          </a:p>
          <a:p>
            <a:pPr marL="285750" indent="-285750">
              <a:buFont typeface="Arial"/>
              <a:buChar char="•"/>
            </a:pPr>
            <a:r>
              <a:rPr lang="en-US" sz="2200" dirty="0" smtClean="0"/>
              <a:t>integral </a:t>
            </a:r>
            <a:r>
              <a:rPr lang="en-US" sz="2200" dirty="0"/>
              <a:t>to the educational mission of the </a:t>
            </a:r>
            <a:r>
              <a:rPr lang="en-US" sz="2200" dirty="0" smtClean="0"/>
              <a:t>institution,</a:t>
            </a:r>
          </a:p>
          <a:p>
            <a:pPr marL="285750" indent="-285750">
              <a:buFont typeface="Arial"/>
              <a:buChar char="•"/>
            </a:pPr>
            <a:r>
              <a:rPr lang="en-US" sz="2200" dirty="0" smtClean="0"/>
              <a:t>fully </a:t>
            </a:r>
            <a:r>
              <a:rPr lang="en-US" sz="2200" dirty="0"/>
              <a:t>integrated </a:t>
            </a:r>
            <a:r>
              <a:rPr lang="en-US" sz="2200" dirty="0" smtClean="0"/>
              <a:t>in </a:t>
            </a:r>
            <a:r>
              <a:rPr lang="en-US" sz="2200" dirty="0"/>
              <a:t>the institution’s </a:t>
            </a:r>
            <a:r>
              <a:rPr lang="en-US" sz="2200" dirty="0" smtClean="0"/>
              <a:t>operations</a:t>
            </a:r>
            <a:r>
              <a:rPr lang="en-US" sz="2200" dirty="0"/>
              <a:t>, </a:t>
            </a:r>
            <a:endParaRPr lang="en-US" sz="2200" dirty="0" smtClean="0"/>
          </a:p>
          <a:p>
            <a:pPr marL="285750" indent="-285750">
              <a:buFont typeface="Arial"/>
              <a:buChar char="•"/>
            </a:pPr>
            <a:r>
              <a:rPr lang="en-US" sz="2200" dirty="0" smtClean="0"/>
              <a:t>committed </a:t>
            </a:r>
            <a:r>
              <a:rPr lang="en-US" sz="2200" dirty="0"/>
              <a:t>to the principle of </a:t>
            </a:r>
            <a:r>
              <a:rPr lang="en-US" sz="2200" b="1" u="sng" dirty="0"/>
              <a:t>institutional </a:t>
            </a:r>
            <a:r>
              <a:rPr lang="en-US" sz="2200" b="1" u="sng" dirty="0" smtClean="0"/>
              <a:t>control</a:t>
            </a:r>
            <a:r>
              <a:rPr lang="en-US" sz="2200" dirty="0" smtClean="0"/>
              <a:t>, </a:t>
            </a:r>
          </a:p>
          <a:p>
            <a:pPr marL="285750" indent="-285750">
              <a:buFont typeface="Arial"/>
              <a:buChar char="•"/>
            </a:pPr>
            <a:r>
              <a:rPr lang="en-US" sz="2200" dirty="0" smtClean="0"/>
              <a:t>an </a:t>
            </a:r>
            <a:r>
              <a:rPr lang="en-US" sz="2200" dirty="0"/>
              <a:t>extension of the educational mission of the </a:t>
            </a:r>
            <a:r>
              <a:rPr lang="en-US" sz="2200" dirty="0" smtClean="0"/>
              <a:t>institution, </a:t>
            </a:r>
          </a:p>
          <a:p>
            <a:pPr marL="285750" indent="-285750">
              <a:buFont typeface="Arial"/>
              <a:buChar char="•"/>
            </a:pPr>
            <a:r>
              <a:rPr lang="en-US" sz="2200" dirty="0" smtClean="0"/>
              <a:t>committed </a:t>
            </a:r>
            <a:r>
              <a:rPr lang="en-US" sz="2200" dirty="0"/>
              <a:t>to ensuring that student-athletes learn in the classroom, on the field of play and through the overall experience of being a college student.</a:t>
            </a:r>
          </a:p>
        </p:txBody>
      </p:sp>
    </p:spTree>
    <p:extLst>
      <p:ext uri="{BB962C8B-B14F-4D97-AF65-F5344CB8AC3E}">
        <p14:creationId xmlns:p14="http://schemas.microsoft.com/office/powerpoint/2010/main" val="229682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Topics</a:t>
            </a:r>
            <a:endParaRPr lang="en-US" dirty="0"/>
          </a:p>
        </p:txBody>
      </p:sp>
      <p:sp>
        <p:nvSpPr>
          <p:cNvPr id="3" name="Content Placeholder 2"/>
          <p:cNvSpPr>
            <a:spLocks noGrp="1"/>
          </p:cNvSpPr>
          <p:nvPr>
            <p:ph idx="1"/>
          </p:nvPr>
        </p:nvSpPr>
        <p:spPr/>
        <p:txBody>
          <a:bodyPr>
            <a:normAutofit/>
          </a:bodyPr>
          <a:lstStyle/>
          <a:p>
            <a:r>
              <a:rPr lang="en-US" dirty="0" smtClean="0"/>
              <a:t>Goal 1 </a:t>
            </a:r>
            <a:r>
              <a:rPr lang="en-US" dirty="0" smtClean="0">
                <a:sym typeface="Wingdings"/>
              </a:rPr>
              <a:t> </a:t>
            </a:r>
            <a:r>
              <a:rPr lang="en-US" dirty="0" smtClean="0"/>
              <a:t>Graduating Our Student-Athletes</a:t>
            </a:r>
          </a:p>
          <a:p>
            <a:r>
              <a:rPr lang="en-US" dirty="0" smtClean="0"/>
              <a:t>NCAA Eligibility Requirements</a:t>
            </a:r>
          </a:p>
          <a:p>
            <a:r>
              <a:rPr lang="en-US" dirty="0" smtClean="0"/>
              <a:t>NCAA Progress toward Degree</a:t>
            </a:r>
          </a:p>
          <a:p>
            <a:r>
              <a:rPr lang="en-US" dirty="0" smtClean="0"/>
              <a:t>Academic Support Resources</a:t>
            </a:r>
          </a:p>
          <a:p>
            <a:r>
              <a:rPr lang="en-US" dirty="0" smtClean="0"/>
              <a:t>Your Involvement</a:t>
            </a:r>
          </a:p>
        </p:txBody>
      </p:sp>
    </p:spTree>
    <p:extLst>
      <p:ext uri="{BB962C8B-B14F-4D97-AF65-F5344CB8AC3E}">
        <p14:creationId xmlns:p14="http://schemas.microsoft.com/office/powerpoint/2010/main" val="23731926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00" y="256971"/>
            <a:ext cx="8229600" cy="1143000"/>
          </a:xfrm>
        </p:spPr>
        <p:txBody>
          <a:bodyPr/>
          <a:lstStyle/>
          <a:p>
            <a:r>
              <a:rPr lang="en-US" dirty="0" smtClean="0"/>
              <a:t>Our Student-Athletes</a:t>
            </a:r>
            <a:endParaRPr lang="en-US" dirty="0"/>
          </a:p>
        </p:txBody>
      </p:sp>
      <p:sp>
        <p:nvSpPr>
          <p:cNvPr id="3" name="TextBox 2"/>
          <p:cNvSpPr txBox="1"/>
          <p:nvPr/>
        </p:nvSpPr>
        <p:spPr>
          <a:xfrm>
            <a:off x="620604" y="1763397"/>
            <a:ext cx="1237613" cy="923330"/>
          </a:xfrm>
          <a:prstGeom prst="rect">
            <a:avLst/>
          </a:prstGeom>
          <a:noFill/>
        </p:spPr>
        <p:txBody>
          <a:bodyPr wrap="none" rtlCol="0">
            <a:spAutoFit/>
          </a:bodyPr>
          <a:lstStyle/>
          <a:p>
            <a:pPr algn="ctr"/>
            <a:r>
              <a:rPr lang="en-US" sz="5400" dirty="0" smtClean="0">
                <a:solidFill>
                  <a:schemeClr val="bg1"/>
                </a:solidFill>
              </a:rPr>
              <a:t>273</a:t>
            </a:r>
            <a:endParaRPr lang="en-US" sz="5400" dirty="0">
              <a:solidFill>
                <a:schemeClr val="bg1"/>
              </a:solidFill>
            </a:endParaRPr>
          </a:p>
        </p:txBody>
      </p:sp>
      <p:sp>
        <p:nvSpPr>
          <p:cNvPr id="5" name="TextBox 4"/>
          <p:cNvSpPr txBox="1"/>
          <p:nvPr/>
        </p:nvSpPr>
        <p:spPr>
          <a:xfrm>
            <a:off x="6798404" y="2299280"/>
            <a:ext cx="2005026" cy="2031325"/>
          </a:xfrm>
          <a:prstGeom prst="rect">
            <a:avLst/>
          </a:prstGeom>
          <a:noFill/>
        </p:spPr>
        <p:txBody>
          <a:bodyPr wrap="none" rtlCol="0">
            <a:spAutoFit/>
          </a:bodyPr>
          <a:lstStyle/>
          <a:p>
            <a:pPr algn="ctr"/>
            <a:r>
              <a:rPr lang="en-US" sz="5400" dirty="0" smtClean="0">
                <a:solidFill>
                  <a:schemeClr val="bg1"/>
                </a:solidFill>
              </a:rPr>
              <a:t>11</a:t>
            </a:r>
            <a:r>
              <a:rPr lang="en-US" sz="2400" dirty="0" smtClean="0">
                <a:solidFill>
                  <a:schemeClr val="bg1"/>
                </a:solidFill>
              </a:rPr>
              <a:t/>
            </a:r>
            <a:br>
              <a:rPr lang="en-US" sz="2400" dirty="0" smtClean="0">
                <a:solidFill>
                  <a:schemeClr val="bg1"/>
                </a:solidFill>
              </a:rPr>
            </a:br>
            <a:r>
              <a:rPr lang="en-US" sz="2400" dirty="0" smtClean="0">
                <a:solidFill>
                  <a:schemeClr val="bg1"/>
                </a:solidFill>
              </a:rPr>
              <a:t>4.0 GPA </a:t>
            </a:r>
            <a:br>
              <a:rPr lang="en-US" sz="2400" dirty="0" smtClean="0">
                <a:solidFill>
                  <a:schemeClr val="bg1"/>
                </a:solidFill>
              </a:rPr>
            </a:br>
            <a:r>
              <a:rPr lang="en-US" sz="2400" dirty="0" smtClean="0">
                <a:solidFill>
                  <a:schemeClr val="bg1"/>
                </a:solidFill>
              </a:rPr>
              <a:t>Fall 2014</a:t>
            </a:r>
            <a:br>
              <a:rPr lang="en-US" sz="2400" dirty="0" smtClean="0">
                <a:solidFill>
                  <a:schemeClr val="bg1"/>
                </a:solidFill>
              </a:rPr>
            </a:br>
            <a:r>
              <a:rPr lang="en-US" sz="2400" dirty="0" smtClean="0">
                <a:solidFill>
                  <a:schemeClr val="bg1"/>
                </a:solidFill>
              </a:rPr>
              <a:t>or Spring 2015</a:t>
            </a:r>
            <a:endParaRPr lang="en-US" sz="2400" dirty="0">
              <a:solidFill>
                <a:schemeClr val="bg1"/>
              </a:solidFill>
            </a:endParaRPr>
          </a:p>
        </p:txBody>
      </p:sp>
      <p:sp>
        <p:nvSpPr>
          <p:cNvPr id="7" name="TextBox 6"/>
          <p:cNvSpPr txBox="1"/>
          <p:nvPr/>
        </p:nvSpPr>
        <p:spPr>
          <a:xfrm>
            <a:off x="4130226" y="1531211"/>
            <a:ext cx="1907456" cy="1661994"/>
          </a:xfrm>
          <a:prstGeom prst="rect">
            <a:avLst/>
          </a:prstGeom>
          <a:noFill/>
        </p:spPr>
        <p:txBody>
          <a:bodyPr wrap="none" rtlCol="0">
            <a:spAutoFit/>
          </a:bodyPr>
          <a:lstStyle/>
          <a:p>
            <a:pPr algn="ctr"/>
            <a:r>
              <a:rPr lang="en-US" sz="5400" dirty="0" smtClean="0">
                <a:solidFill>
                  <a:schemeClr val="bg1"/>
                </a:solidFill>
              </a:rPr>
              <a:t>54.5% </a:t>
            </a:r>
          </a:p>
          <a:p>
            <a:pPr algn="ctr"/>
            <a:r>
              <a:rPr lang="en-US" sz="2400" dirty="0" smtClean="0">
                <a:solidFill>
                  <a:schemeClr val="bg1"/>
                </a:solidFill>
              </a:rPr>
              <a:t>3.0+ GPA</a:t>
            </a:r>
            <a:br>
              <a:rPr lang="en-US" sz="2400" dirty="0" smtClean="0">
                <a:solidFill>
                  <a:schemeClr val="bg1"/>
                </a:solidFill>
              </a:rPr>
            </a:br>
            <a:r>
              <a:rPr lang="en-US" sz="2400" dirty="0" smtClean="0">
                <a:solidFill>
                  <a:schemeClr val="bg1"/>
                </a:solidFill>
              </a:rPr>
              <a:t> Spring 2015</a:t>
            </a:r>
            <a:endParaRPr lang="en-US" sz="2400" dirty="0">
              <a:solidFill>
                <a:schemeClr val="bg1"/>
              </a:solidFill>
            </a:endParaRPr>
          </a:p>
        </p:txBody>
      </p:sp>
      <p:sp>
        <p:nvSpPr>
          <p:cNvPr id="8" name="TextBox 7"/>
          <p:cNvSpPr txBox="1"/>
          <p:nvPr/>
        </p:nvSpPr>
        <p:spPr>
          <a:xfrm>
            <a:off x="915290" y="4342598"/>
            <a:ext cx="1665841" cy="2031325"/>
          </a:xfrm>
          <a:prstGeom prst="rect">
            <a:avLst/>
          </a:prstGeom>
          <a:noFill/>
        </p:spPr>
        <p:txBody>
          <a:bodyPr wrap="none" rtlCol="0">
            <a:spAutoFit/>
          </a:bodyPr>
          <a:lstStyle/>
          <a:p>
            <a:pPr algn="ctr"/>
            <a:r>
              <a:rPr lang="en-US" sz="5400" dirty="0" smtClean="0">
                <a:solidFill>
                  <a:schemeClr val="bg1"/>
                </a:solidFill>
              </a:rPr>
              <a:t>56</a:t>
            </a:r>
          </a:p>
          <a:p>
            <a:pPr algn="ctr"/>
            <a:r>
              <a:rPr lang="en-US" sz="2400" dirty="0" smtClean="0">
                <a:solidFill>
                  <a:schemeClr val="bg1"/>
                </a:solidFill>
              </a:rPr>
              <a:t>3.5+ GPA</a:t>
            </a:r>
            <a:br>
              <a:rPr lang="en-US" sz="2400" dirty="0" smtClean="0">
                <a:solidFill>
                  <a:schemeClr val="bg1"/>
                </a:solidFill>
              </a:rPr>
            </a:br>
            <a:r>
              <a:rPr lang="en-US" sz="2400" dirty="0" smtClean="0">
                <a:solidFill>
                  <a:schemeClr val="bg1"/>
                </a:solidFill>
              </a:rPr>
              <a:t>Fall 2014 or</a:t>
            </a:r>
            <a:br>
              <a:rPr lang="en-US" sz="2400" dirty="0" smtClean="0">
                <a:solidFill>
                  <a:schemeClr val="bg1"/>
                </a:solidFill>
              </a:rPr>
            </a:br>
            <a:r>
              <a:rPr lang="en-US" sz="2400" dirty="0" smtClean="0">
                <a:solidFill>
                  <a:schemeClr val="bg1"/>
                </a:solidFill>
              </a:rPr>
              <a:t>Spring 2015</a:t>
            </a:r>
            <a:endParaRPr lang="en-US" sz="2400" dirty="0">
              <a:solidFill>
                <a:schemeClr val="bg1"/>
              </a:solidFill>
            </a:endParaRPr>
          </a:p>
        </p:txBody>
      </p:sp>
      <p:sp>
        <p:nvSpPr>
          <p:cNvPr id="9" name="TextBox 8"/>
          <p:cNvSpPr txBox="1"/>
          <p:nvPr/>
        </p:nvSpPr>
        <p:spPr>
          <a:xfrm>
            <a:off x="2548068" y="2809343"/>
            <a:ext cx="1001446" cy="1292662"/>
          </a:xfrm>
          <a:prstGeom prst="rect">
            <a:avLst/>
          </a:prstGeom>
          <a:noFill/>
        </p:spPr>
        <p:txBody>
          <a:bodyPr wrap="none" rtlCol="0">
            <a:spAutoFit/>
          </a:bodyPr>
          <a:lstStyle/>
          <a:p>
            <a:pPr algn="ctr"/>
            <a:r>
              <a:rPr lang="en-US" sz="5400" dirty="0" smtClean="0">
                <a:solidFill>
                  <a:schemeClr val="bg1"/>
                </a:solidFill>
              </a:rPr>
              <a:t>13</a:t>
            </a:r>
          </a:p>
          <a:p>
            <a:pPr algn="ctr"/>
            <a:r>
              <a:rPr lang="en-US" sz="2400" dirty="0" smtClean="0">
                <a:solidFill>
                  <a:schemeClr val="bg1"/>
                </a:solidFill>
              </a:rPr>
              <a:t>Teams</a:t>
            </a:r>
            <a:endParaRPr lang="en-US" sz="5400" dirty="0">
              <a:solidFill>
                <a:schemeClr val="bg1"/>
              </a:solidFill>
            </a:endParaRPr>
          </a:p>
        </p:txBody>
      </p:sp>
      <p:sp>
        <p:nvSpPr>
          <p:cNvPr id="10" name="TextBox 9"/>
          <p:cNvSpPr txBox="1"/>
          <p:nvPr/>
        </p:nvSpPr>
        <p:spPr>
          <a:xfrm>
            <a:off x="4108931" y="4342598"/>
            <a:ext cx="2248294" cy="1292662"/>
          </a:xfrm>
          <a:prstGeom prst="rect">
            <a:avLst/>
          </a:prstGeom>
          <a:noFill/>
        </p:spPr>
        <p:txBody>
          <a:bodyPr wrap="none" rtlCol="0">
            <a:spAutoFit/>
          </a:bodyPr>
          <a:lstStyle/>
          <a:p>
            <a:pPr algn="ctr"/>
            <a:r>
              <a:rPr lang="en-US" sz="5400" dirty="0" smtClean="0">
                <a:solidFill>
                  <a:schemeClr val="bg1"/>
                </a:solidFill>
              </a:rPr>
              <a:t>$700k+</a:t>
            </a:r>
          </a:p>
          <a:p>
            <a:pPr algn="ctr"/>
            <a:r>
              <a:rPr lang="en-US" sz="2400" dirty="0" smtClean="0">
                <a:solidFill>
                  <a:schemeClr val="bg1"/>
                </a:solidFill>
              </a:rPr>
              <a:t>Scholarships</a:t>
            </a:r>
            <a:endParaRPr lang="en-US" sz="5400" dirty="0">
              <a:solidFill>
                <a:schemeClr val="bg1"/>
              </a:solidFill>
            </a:endParaRPr>
          </a:p>
        </p:txBody>
      </p:sp>
    </p:spTree>
    <p:extLst>
      <p:ext uri="{BB962C8B-B14F-4D97-AF65-F5344CB8AC3E}">
        <p14:creationId xmlns:p14="http://schemas.microsoft.com/office/powerpoint/2010/main" val="71230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808080"/>
                                      </p:to>
                                    </p:animClr>
                                  </p:sub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808080"/>
                                      </p:to>
                                    </p:animClr>
                                  </p:sub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808080"/>
                                      </p:to>
                                    </p:animClr>
                                  </p:subTnLst>
                                </p:cTn>
                              </p:par>
                            </p:childTnLst>
                          </p:cTn>
                        </p:par>
                        <p:par>
                          <p:cTn id="16" fill="hold">
                            <p:stCondLst>
                              <p:cond delay="6500"/>
                            </p:stCondLst>
                            <p:childTnLst>
                              <p:par>
                                <p:cTn id="17" presetID="10" presetClass="entr" presetSubtype="0" fill="hold" grpId="0"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808080"/>
                                      </p:to>
                                    </p:animClr>
                                  </p:subTnLst>
                                </p:cTn>
                              </p:par>
                            </p:childTnLst>
                          </p:cTn>
                        </p:par>
                        <p:par>
                          <p:cTn id="20" fill="hold">
                            <p:stCondLst>
                              <p:cond delay="9000"/>
                            </p:stCondLst>
                            <p:childTnLst>
                              <p:par>
                                <p:cTn id="21" presetID="10" presetClass="entr" presetSubtype="0"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808080"/>
                                      </p:to>
                                    </p:animClr>
                                  </p:subTnLst>
                                </p:cTn>
                              </p:par>
                            </p:childTnLst>
                          </p:cTn>
                        </p:par>
                        <p:par>
                          <p:cTn id="24" fill="hold">
                            <p:stCondLst>
                              <p:cond delay="11500"/>
                            </p:stCondLst>
                            <p:childTnLst>
                              <p:par>
                                <p:cTn id="25" presetID="10" presetClass="entr" presetSubtype="0" fill="hold" grpId="0"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NCAA Transition Timeline</a:t>
            </a:r>
            <a:endParaRPr lang="en-US" sz="4400" b="0" dirty="0"/>
          </a:p>
        </p:txBody>
      </p:sp>
      <p:graphicFrame>
        <p:nvGraphicFramePr>
          <p:cNvPr id="7" name="Diagram 6"/>
          <p:cNvGraphicFramePr/>
          <p:nvPr>
            <p:extLst>
              <p:ext uri="{D42A27DB-BD31-4B8C-83A1-F6EECF244321}">
                <p14:modId xmlns:p14="http://schemas.microsoft.com/office/powerpoint/2010/main" val="3799025696"/>
              </p:ext>
            </p:extLst>
          </p:nvPr>
        </p:nvGraphicFramePr>
        <p:xfrm>
          <a:off x="86099" y="1397000"/>
          <a:ext cx="905790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738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7B0C4F7A-E21F-3D42-A15E-1335B3BA3FD7}"/>
                                            </p:graphicEl>
                                          </p:spTgt>
                                        </p:tgtEl>
                                        <p:attrNameLst>
                                          <p:attrName>style.visibility</p:attrName>
                                        </p:attrNameLst>
                                      </p:cBhvr>
                                      <p:to>
                                        <p:strVal val="visible"/>
                                      </p:to>
                                    </p:set>
                                    <p:animEffect transition="in" filter="fade">
                                      <p:cBhvr>
                                        <p:cTn id="7" dur="500"/>
                                        <p:tgtEl>
                                          <p:spTgt spid="7">
                                            <p:graphicEl>
                                              <a:dgm id="{7B0C4F7A-E21F-3D42-A15E-1335B3BA3FD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04FB0C3-28F1-7141-A879-51B67DB3929E}"/>
                                            </p:graphicEl>
                                          </p:spTgt>
                                        </p:tgtEl>
                                        <p:attrNameLst>
                                          <p:attrName>style.visibility</p:attrName>
                                        </p:attrNameLst>
                                      </p:cBhvr>
                                      <p:to>
                                        <p:strVal val="visible"/>
                                      </p:to>
                                    </p:set>
                                    <p:animEffect transition="in" filter="fade">
                                      <p:cBhvr>
                                        <p:cTn id="12" dur="500"/>
                                        <p:tgtEl>
                                          <p:spTgt spid="7">
                                            <p:graphicEl>
                                              <a:dgm id="{F04FB0C3-28F1-7141-A879-51B67DB3929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F90B6FA3-ED8A-5445-9430-F5C85202E730}"/>
                                            </p:graphicEl>
                                          </p:spTgt>
                                        </p:tgtEl>
                                        <p:attrNameLst>
                                          <p:attrName>style.visibility</p:attrName>
                                        </p:attrNameLst>
                                      </p:cBhvr>
                                      <p:to>
                                        <p:strVal val="visible"/>
                                      </p:to>
                                    </p:set>
                                    <p:animEffect transition="in" filter="fade">
                                      <p:cBhvr>
                                        <p:cTn id="17" dur="500"/>
                                        <p:tgtEl>
                                          <p:spTgt spid="7">
                                            <p:graphicEl>
                                              <a:dgm id="{F90B6FA3-ED8A-5445-9430-F5C85202E73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58FA708E-1E87-8E49-AD24-CDAED03E6FAA}"/>
                                            </p:graphicEl>
                                          </p:spTgt>
                                        </p:tgtEl>
                                        <p:attrNameLst>
                                          <p:attrName>style.visibility</p:attrName>
                                        </p:attrNameLst>
                                      </p:cBhvr>
                                      <p:to>
                                        <p:strVal val="visible"/>
                                      </p:to>
                                    </p:set>
                                    <p:animEffect transition="in" filter="fade">
                                      <p:cBhvr>
                                        <p:cTn id="22" dur="500"/>
                                        <p:tgtEl>
                                          <p:spTgt spid="7">
                                            <p:graphicEl>
                                              <a:dgm id="{58FA708E-1E87-8E49-AD24-CDAED03E6F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NCAA Eligibility Requirements</a:t>
            </a:r>
            <a:endParaRPr lang="en-US" sz="4400" b="0" dirty="0"/>
          </a:p>
        </p:txBody>
      </p:sp>
      <p:sp>
        <p:nvSpPr>
          <p:cNvPr id="9" name="Content Placeholder 2"/>
          <p:cNvSpPr>
            <a:spLocks noGrp="1"/>
          </p:cNvSpPr>
          <p:nvPr>
            <p:ph idx="1"/>
          </p:nvPr>
        </p:nvSpPr>
        <p:spPr>
          <a:xfrm>
            <a:off x="640522" y="1536700"/>
            <a:ext cx="8224078" cy="4589463"/>
          </a:xfrm>
        </p:spPr>
        <p:txBody>
          <a:bodyPr>
            <a:normAutofit/>
          </a:bodyPr>
          <a:lstStyle/>
          <a:p>
            <a:pPr marL="571500" indent="-571500">
              <a:buFont typeface="Wingdings" charset="2"/>
              <a:buChar char="ü"/>
            </a:pPr>
            <a:r>
              <a:rPr lang="en-US" dirty="0" smtClean="0"/>
              <a:t>12 units minimum enrollment per </a:t>
            </a:r>
            <a:r>
              <a:rPr lang="en-US" dirty="0"/>
              <a:t>term</a:t>
            </a:r>
          </a:p>
          <a:p>
            <a:pPr marL="571500" indent="-571500">
              <a:buFont typeface="Wingdings" charset="2"/>
              <a:buChar char="ü"/>
            </a:pPr>
            <a:r>
              <a:rPr lang="en-US" dirty="0" smtClean="0"/>
              <a:t>2.00 GPA minimum: </a:t>
            </a:r>
            <a:r>
              <a:rPr lang="en-US" dirty="0"/>
              <a:t>campus and </a:t>
            </a:r>
            <a:r>
              <a:rPr lang="en-US" dirty="0" smtClean="0"/>
              <a:t>cumulative</a:t>
            </a:r>
            <a:endParaRPr lang="en-US" dirty="0"/>
          </a:p>
          <a:p>
            <a:pPr marL="571500" indent="-571500">
              <a:buFont typeface="Wingdings" charset="2"/>
              <a:buChar char="ü"/>
            </a:pPr>
            <a:r>
              <a:rPr lang="en-US" dirty="0" smtClean="0"/>
              <a:t>24 </a:t>
            </a:r>
            <a:r>
              <a:rPr lang="en-US" dirty="0"/>
              <a:t>units per </a:t>
            </a:r>
            <a:r>
              <a:rPr lang="en-US" dirty="0" smtClean="0"/>
              <a:t>year </a:t>
            </a:r>
          </a:p>
          <a:p>
            <a:pPr marL="571500" indent="-571500">
              <a:buFont typeface="Wingdings" charset="2"/>
              <a:buChar char="ü"/>
            </a:pPr>
            <a:r>
              <a:rPr lang="en-US" dirty="0" smtClean="0"/>
              <a:t>6 </a:t>
            </a:r>
            <a:r>
              <a:rPr lang="en-US" dirty="0"/>
              <a:t>units </a:t>
            </a:r>
            <a:r>
              <a:rPr lang="en-US" dirty="0" smtClean="0"/>
              <a:t>max </a:t>
            </a:r>
            <a:r>
              <a:rPr lang="en-US" dirty="0"/>
              <a:t>from </a:t>
            </a:r>
            <a:r>
              <a:rPr lang="en-US" dirty="0" smtClean="0"/>
              <a:t>summer</a:t>
            </a:r>
            <a:endParaRPr lang="en-US" dirty="0"/>
          </a:p>
          <a:p>
            <a:pPr marL="571500" indent="-571500">
              <a:buFont typeface="Wingdings" charset="2"/>
              <a:buChar char="ü"/>
            </a:pPr>
            <a:endParaRPr lang="en-US" dirty="0" smtClean="0"/>
          </a:p>
          <a:p>
            <a:pPr marL="571500" indent="-571500">
              <a:buFont typeface="Wingdings" charset="2"/>
              <a:buChar char="ü"/>
            </a:pPr>
            <a:r>
              <a:rPr lang="en-US" dirty="0" smtClean="0"/>
              <a:t>As of Spring 2016 -- Pass </a:t>
            </a:r>
            <a:r>
              <a:rPr lang="en-US" dirty="0"/>
              <a:t>a minimum of 9 </a:t>
            </a:r>
            <a:r>
              <a:rPr lang="en-US" dirty="0" smtClean="0"/>
              <a:t>units per term</a:t>
            </a:r>
          </a:p>
        </p:txBody>
      </p:sp>
    </p:spTree>
    <p:extLst>
      <p:ext uri="{BB962C8B-B14F-4D97-AF65-F5344CB8AC3E}">
        <p14:creationId xmlns:p14="http://schemas.microsoft.com/office/powerpoint/2010/main" val="870172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NCAA Progress toward Degree</a:t>
            </a:r>
            <a:endParaRPr lang="en-US" sz="4400" b="0" dirty="0"/>
          </a:p>
        </p:txBody>
      </p:sp>
      <p:sp>
        <p:nvSpPr>
          <p:cNvPr id="9" name="Content Placeholder 2"/>
          <p:cNvSpPr>
            <a:spLocks noGrp="1"/>
          </p:cNvSpPr>
          <p:nvPr>
            <p:ph idx="1"/>
          </p:nvPr>
        </p:nvSpPr>
        <p:spPr>
          <a:xfrm>
            <a:off x="640522" y="1524000"/>
            <a:ext cx="8046278" cy="4602163"/>
          </a:xfrm>
        </p:spPr>
        <p:txBody>
          <a:bodyPr>
            <a:normAutofit/>
          </a:bodyPr>
          <a:lstStyle/>
          <a:p>
            <a:pPr marL="571500" indent="-571500">
              <a:buFont typeface="Wingdings" charset="2"/>
              <a:buChar char="ü"/>
            </a:pPr>
            <a:r>
              <a:rPr lang="en-US" dirty="0" smtClean="0"/>
              <a:t>Juniors </a:t>
            </a:r>
            <a:r>
              <a:rPr lang="en-US" dirty="0"/>
              <a:t>and Seniors must take courses </a:t>
            </a:r>
            <a:r>
              <a:rPr lang="en-US" dirty="0" smtClean="0"/>
              <a:t>toward a </a:t>
            </a:r>
            <a:r>
              <a:rPr lang="en-US" dirty="0"/>
              <a:t>declared major</a:t>
            </a:r>
          </a:p>
          <a:p>
            <a:pPr marL="571500" indent="-571500">
              <a:buFont typeface="Wingdings" charset="2"/>
              <a:buChar char="ü"/>
            </a:pPr>
            <a:r>
              <a:rPr lang="en-US" dirty="0" smtClean="0"/>
              <a:t>Proactive </a:t>
            </a:r>
            <a:r>
              <a:rPr lang="en-US" dirty="0"/>
              <a:t>educational planning</a:t>
            </a:r>
          </a:p>
          <a:p>
            <a:pPr marL="571500" indent="-571500">
              <a:buFont typeface="Wingdings" charset="2"/>
              <a:buChar char="ü"/>
            </a:pPr>
            <a:r>
              <a:rPr lang="en-US" dirty="0" smtClean="0"/>
              <a:t>Major </a:t>
            </a:r>
            <a:r>
              <a:rPr lang="en-US" dirty="0"/>
              <a:t>prep course sequence</a:t>
            </a:r>
          </a:p>
          <a:p>
            <a:pPr marL="571500" indent="-571500">
              <a:buFont typeface="Wingdings" charset="2"/>
              <a:buChar char="ü"/>
            </a:pPr>
            <a:r>
              <a:rPr lang="en-US" dirty="0" smtClean="0"/>
              <a:t>Meeting </a:t>
            </a:r>
            <a:r>
              <a:rPr lang="en-US" dirty="0"/>
              <a:t>with Faculty </a:t>
            </a:r>
            <a:r>
              <a:rPr lang="en-US" dirty="0" smtClean="0"/>
              <a:t>Advisors</a:t>
            </a:r>
          </a:p>
          <a:p>
            <a:pPr marL="571500" indent="-571500">
              <a:buNone/>
            </a:pPr>
            <a:endParaRPr lang="en-US" dirty="0"/>
          </a:p>
        </p:txBody>
      </p:sp>
    </p:spTree>
    <p:extLst>
      <p:ext uri="{BB962C8B-B14F-4D97-AF65-F5344CB8AC3E}">
        <p14:creationId xmlns:p14="http://schemas.microsoft.com/office/powerpoint/2010/main" val="802649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82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Academic Support Resources</a:t>
            </a:r>
            <a:endParaRPr lang="en-US" sz="4400" b="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83510853"/>
              </p:ext>
            </p:extLst>
          </p:nvPr>
        </p:nvGraphicFramePr>
        <p:xfrm>
          <a:off x="170622" y="1084263"/>
          <a:ext cx="8782878" cy="548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416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48882" y="274638"/>
            <a:ext cx="8137918" cy="1143000"/>
          </a:xfrm>
        </p:spPr>
        <p:txBody>
          <a:bodyPr anchor="ctr">
            <a:normAutofit/>
          </a:bodyPr>
          <a:lstStyle/>
          <a:p>
            <a:r>
              <a:rPr lang="en-US" sz="4400" b="0" dirty="0" smtClean="0"/>
              <a:t>Your Involvement</a:t>
            </a:r>
            <a:endParaRPr lang="en-US" sz="4400" b="0" dirty="0"/>
          </a:p>
        </p:txBody>
      </p:sp>
      <p:sp>
        <p:nvSpPr>
          <p:cNvPr id="4" name="Content Placeholder 2"/>
          <p:cNvSpPr>
            <a:spLocks noGrp="1"/>
          </p:cNvSpPr>
          <p:nvPr>
            <p:ph idx="1"/>
          </p:nvPr>
        </p:nvSpPr>
        <p:spPr>
          <a:xfrm>
            <a:off x="640522" y="1303130"/>
            <a:ext cx="8046278" cy="4823033"/>
          </a:xfrm>
        </p:spPr>
        <p:txBody>
          <a:bodyPr>
            <a:normAutofit fontScale="92500" lnSpcReduction="20000"/>
          </a:bodyPr>
          <a:lstStyle/>
          <a:p>
            <a:r>
              <a:rPr lang="en-US" dirty="0" smtClean="0"/>
              <a:t>Complete the Mid-Semester </a:t>
            </a:r>
            <a:br>
              <a:rPr lang="en-US" dirty="0" smtClean="0"/>
            </a:br>
            <a:r>
              <a:rPr lang="en-US" dirty="0" smtClean="0"/>
              <a:t>Progress Reports</a:t>
            </a:r>
          </a:p>
          <a:p>
            <a:r>
              <a:rPr lang="en-US" dirty="0" smtClean="0"/>
              <a:t>Interest List of Faculty Champions</a:t>
            </a:r>
          </a:p>
          <a:p>
            <a:r>
              <a:rPr lang="en-US" dirty="0" smtClean="0"/>
              <a:t>Reach Out</a:t>
            </a:r>
          </a:p>
          <a:p>
            <a:pPr lvl="1"/>
            <a:r>
              <a:rPr lang="en-US" sz="2000" dirty="0" smtClean="0"/>
              <a:t>Ben Cherry   </a:t>
            </a:r>
            <a:br>
              <a:rPr lang="en-US" sz="2000" dirty="0" smtClean="0"/>
            </a:br>
            <a:r>
              <a:rPr lang="en-US" sz="2000" dirty="0" err="1" smtClean="0"/>
              <a:t>bcherry@csusm.edu</a:t>
            </a:r>
            <a:r>
              <a:rPr lang="en-US" sz="2000" dirty="0" smtClean="0"/>
              <a:t>  </a:t>
            </a:r>
            <a:br>
              <a:rPr lang="en-US" sz="2000" dirty="0" smtClean="0"/>
            </a:br>
            <a:r>
              <a:rPr lang="en-US" sz="2000" dirty="0" smtClean="0"/>
              <a:t>Faculty Athletics Representative</a:t>
            </a:r>
          </a:p>
          <a:p>
            <a:pPr lvl="1"/>
            <a:r>
              <a:rPr lang="en-US" sz="2000" dirty="0" smtClean="0"/>
              <a:t>Todd </a:t>
            </a:r>
            <a:r>
              <a:rPr lang="en-US" sz="2000" dirty="0" err="1" smtClean="0"/>
              <a:t>Snedden</a:t>
            </a:r>
            <a:r>
              <a:rPr lang="en-US" sz="2000" dirty="0"/>
              <a:t/>
            </a:r>
            <a:br>
              <a:rPr lang="en-US" sz="2000" dirty="0"/>
            </a:br>
            <a:r>
              <a:rPr lang="en-US" sz="2000" dirty="0" err="1" smtClean="0"/>
              <a:t>tsnedden@csusm.edu</a:t>
            </a:r>
            <a:r>
              <a:rPr lang="en-US" sz="2000" dirty="0" smtClean="0"/>
              <a:t/>
            </a:r>
            <a:br>
              <a:rPr lang="en-US" sz="2000" dirty="0" smtClean="0"/>
            </a:br>
            <a:r>
              <a:rPr lang="en-US" sz="2000" dirty="0" smtClean="0"/>
              <a:t>Associate AD for Academics</a:t>
            </a:r>
          </a:p>
          <a:p>
            <a:pPr lvl="1"/>
            <a:r>
              <a:rPr lang="en-US" sz="2000" dirty="0" smtClean="0"/>
              <a:t>David </a:t>
            </a:r>
            <a:r>
              <a:rPr lang="en-US" sz="2000" dirty="0" err="1" smtClean="0"/>
              <a:t>Nathanson</a:t>
            </a:r>
            <a:r>
              <a:rPr lang="en-US" sz="2000" dirty="0" smtClean="0"/>
              <a:t>   </a:t>
            </a:r>
            <a:br>
              <a:rPr lang="en-US" sz="2000" dirty="0" smtClean="0"/>
            </a:br>
            <a:r>
              <a:rPr lang="en-US" sz="2000" dirty="0" err="1" smtClean="0"/>
              <a:t>dnathanson@csusm.edu</a:t>
            </a:r>
            <a:r>
              <a:rPr lang="en-US" sz="2000" dirty="0" smtClean="0"/>
              <a:t/>
            </a:r>
            <a:br>
              <a:rPr lang="en-US" sz="2000" dirty="0" smtClean="0"/>
            </a:br>
            <a:r>
              <a:rPr lang="en-US" sz="2000" dirty="0" smtClean="0"/>
              <a:t>Coordinator, Student Athlete </a:t>
            </a:r>
            <a:br>
              <a:rPr lang="en-US" sz="2000" dirty="0" smtClean="0"/>
            </a:br>
            <a:r>
              <a:rPr lang="en-US" sz="2000" dirty="0" smtClean="0"/>
              <a:t>Support Services</a:t>
            </a:r>
            <a:endParaRPr lang="en-US" sz="2400" dirty="0" smtClean="0"/>
          </a:p>
          <a:p>
            <a:r>
              <a:rPr lang="en-US" dirty="0" smtClean="0"/>
              <a:t>Attend an Event</a:t>
            </a:r>
          </a:p>
        </p:txBody>
      </p:sp>
      <p:pic>
        <p:nvPicPr>
          <p:cNvPr id="3" name="Picture 2" descr="800_group_like_cover_trans_bg_cro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086" y="3379304"/>
            <a:ext cx="4640580" cy="3478696"/>
          </a:xfrm>
          <a:prstGeom prst="rect">
            <a:avLst/>
          </a:prstGeom>
        </p:spPr>
      </p:pic>
    </p:spTree>
    <p:extLst>
      <p:ext uri="{BB962C8B-B14F-4D97-AF65-F5344CB8AC3E}">
        <p14:creationId xmlns:p14="http://schemas.microsoft.com/office/powerpoint/2010/main" val="3044668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image_handler.aspx-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 y="530071"/>
            <a:ext cx="9135511" cy="5930347"/>
          </a:xfrm>
          <a:prstGeom prst="rect">
            <a:avLst/>
          </a:prstGeom>
        </p:spPr>
      </p:pic>
      <p:pic>
        <p:nvPicPr>
          <p:cNvPr id="9" name="Picture 8" descr="CSUSM-Aren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 y="763380"/>
            <a:ext cx="9144000" cy="5531409"/>
          </a:xfrm>
          <a:prstGeom prst="rect">
            <a:avLst/>
          </a:prstGeom>
        </p:spPr>
      </p:pic>
      <p:pic>
        <p:nvPicPr>
          <p:cNvPr id="10" name="Picture 9" descr="800_interior_spoorts_center_rendering120514_cro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64548"/>
            <a:ext cx="9144000" cy="3806190"/>
          </a:xfrm>
          <a:prstGeom prst="rect">
            <a:avLst/>
          </a:prstGeom>
        </p:spPr>
      </p:pic>
      <p:pic>
        <p:nvPicPr>
          <p:cNvPr id="2" name="Picture 1" descr="Screen Shot 2015-10-05 at 4.19.4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98500"/>
            <a:ext cx="9144000" cy="5438514"/>
          </a:xfrm>
          <a:prstGeom prst="rect">
            <a:avLst/>
          </a:prstGeom>
        </p:spPr>
      </p:pic>
    </p:spTree>
    <p:extLst>
      <p:ext uri="{BB962C8B-B14F-4D97-AF65-F5344CB8AC3E}">
        <p14:creationId xmlns:p14="http://schemas.microsoft.com/office/powerpoint/2010/main" val="306546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TotalTime>
  <Words>301</Words>
  <Application>Microsoft Macintosh PowerPoint</Application>
  <PresentationFormat>On-screen Show (4:3)</PresentationFormat>
  <Paragraphs>100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Topics</vt:lpstr>
      <vt:lpstr>Our Student-Athletes</vt:lpstr>
      <vt:lpstr>NCAA Transition Timeline</vt:lpstr>
      <vt:lpstr>NCAA Eligibility Requirements</vt:lpstr>
      <vt:lpstr>NCAA Progress toward Degree</vt:lpstr>
      <vt:lpstr>Academic Support Resources</vt:lpstr>
      <vt:lpstr>Your Involvement</vt:lpstr>
      <vt:lpstr>PowerPoint Presentation</vt:lpstr>
      <vt:lpstr>Connect with the CSUSM Cougars</vt:lpstr>
      <vt:lpstr>PowerPoint Presentation</vt:lpstr>
      <vt:lpstr>NCAA Division II</vt:lpstr>
      <vt:lpstr>CCAA</vt:lpstr>
      <vt:lpstr>Student-Athlete Majors by College</vt:lpstr>
      <vt:lpstr>Institutional Control</vt:lpstr>
    </vt:vector>
  </TitlesOfParts>
  <Company>CSUSM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Rivera</dc:creator>
  <cp:lastModifiedBy>Bennett Cherry</cp:lastModifiedBy>
  <cp:revision>66</cp:revision>
  <dcterms:created xsi:type="dcterms:W3CDTF">2015-01-14T18:10:57Z</dcterms:created>
  <dcterms:modified xsi:type="dcterms:W3CDTF">2015-10-08T16:31:33Z</dcterms:modified>
</cp:coreProperties>
</file>