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
  </p:notesMasterIdLst>
  <p:sldIdLst>
    <p:sldId id="256" r:id="rId2"/>
    <p:sldId id="278" r:id="rId3"/>
    <p:sldId id="257" r:id="rId4"/>
    <p:sldId id="277" r:id="rId5"/>
    <p:sldId id="282" r:id="rId6"/>
    <p:sldId id="261" r:id="rId7"/>
    <p:sldId id="258" r:id="rId8"/>
    <p:sldId id="267" r:id="rId9"/>
    <p:sldId id="264" r:id="rId10"/>
    <p:sldId id="279" r:id="rId11"/>
    <p:sldId id="280" r:id="rId12"/>
    <p:sldId id="281" r:id="rId13"/>
    <p:sldId id="26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119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4423E-CF95-4B20-BBCD-C2FE5CE310B0}" type="datetimeFigureOut">
              <a:rPr lang="en-US" smtClean="0"/>
              <a:t>2/26/2016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1040D-6BB5-4184-8E37-A6F8787DB67B}" type="slidenum">
              <a:rPr lang="en-US" smtClean="0"/>
              <a:t>‹#›</a:t>
            </a:fld>
            <a:endParaRPr lang="en-US"/>
          </a:p>
        </p:txBody>
      </p:sp>
    </p:spTree>
    <p:extLst>
      <p:ext uri="{BB962C8B-B14F-4D97-AF65-F5344CB8AC3E}">
        <p14:creationId xmlns:p14="http://schemas.microsoft.com/office/powerpoint/2010/main" val="3522693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1040D-6BB5-4184-8E37-A6F8787DB67B}" type="slidenum">
              <a:rPr lang="en-US" smtClean="0"/>
              <a:t>12</a:t>
            </a:fld>
            <a:endParaRPr lang="en-US"/>
          </a:p>
        </p:txBody>
      </p:sp>
    </p:spTree>
    <p:extLst>
      <p:ext uri="{BB962C8B-B14F-4D97-AF65-F5344CB8AC3E}">
        <p14:creationId xmlns:p14="http://schemas.microsoft.com/office/powerpoint/2010/main" val="125591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8473690-8FC7-40B0-9226-5B0A069182E9}" type="datetime1">
              <a:rPr lang="en-US" smtClean="0"/>
              <a:t>2/26/2016</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5575A23C-C20E-45A4-8519-B7AA9626523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87FA49-71DF-40D9-B307-8A9E5B7781D8}" type="datetime1">
              <a:rPr lang="en-US" smtClean="0"/>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5A23C-C20E-45A4-8519-B7AA96265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A571F7-5EBB-409D-8CA5-E8691723A91E}" type="datetime1">
              <a:rPr lang="en-US" smtClean="0"/>
              <a:t>2/26/2016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5A23C-C20E-45A4-8519-B7AA96265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6BBECA3-D35D-414B-912A-DC1F58AE1027}" type="datetime1">
              <a:rPr lang="en-US" smtClean="0"/>
              <a:t>2/26/2016</a:t>
            </a:fld>
            <a:endParaRPr lang="en-US"/>
          </a:p>
        </p:txBody>
      </p:sp>
      <p:sp>
        <p:nvSpPr>
          <p:cNvPr id="9" name="Slide Number Placeholder 8"/>
          <p:cNvSpPr>
            <a:spLocks noGrp="1"/>
          </p:cNvSpPr>
          <p:nvPr>
            <p:ph type="sldNum" sz="quarter" idx="15"/>
          </p:nvPr>
        </p:nvSpPr>
        <p:spPr/>
        <p:txBody>
          <a:bodyPr rtlCol="0"/>
          <a:lstStyle/>
          <a:p>
            <a:fld id="{5575A23C-C20E-45A4-8519-B7AA9626523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31229C34-846A-40EC-B843-86C6D42DCF97}" type="datetime1">
              <a:rPr lang="en-US" smtClean="0"/>
              <a:t>2/26/2016</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5575A23C-C20E-45A4-8519-B7AA9626523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661F08D-FEFD-4CE9-B533-36D52BA7967C}" type="datetime1">
              <a:rPr lang="en-US" smtClean="0"/>
              <a:t>2/26/2016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5A23C-C20E-45A4-8519-B7AA9626523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FC81382-E31D-474F-A161-2414855636E1}" type="datetime1">
              <a:rPr lang="en-US" smtClean="0"/>
              <a:t>2/26/2016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5A23C-C20E-45A4-8519-B7AA9626523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27AEC6B4-1C7F-48E5-996B-D2EFA4F19B58}" type="datetime1">
              <a:rPr lang="en-US" smtClean="0"/>
              <a:t>2/26/2016</a:t>
            </a:fld>
            <a:endParaRPr lang="en-US"/>
          </a:p>
        </p:txBody>
      </p:sp>
      <p:sp>
        <p:nvSpPr>
          <p:cNvPr id="7" name="Slide Number Placeholder 6"/>
          <p:cNvSpPr>
            <a:spLocks noGrp="1"/>
          </p:cNvSpPr>
          <p:nvPr>
            <p:ph type="sldNum" sz="quarter" idx="11"/>
          </p:nvPr>
        </p:nvSpPr>
        <p:spPr/>
        <p:txBody>
          <a:bodyPr rtlCol="0"/>
          <a:lstStyle/>
          <a:p>
            <a:fld id="{5575A23C-C20E-45A4-8519-B7AA9626523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49240-D578-488C-B1FE-F5220E8C6A91}" type="datetime1">
              <a:rPr lang="en-US" smtClean="0"/>
              <a:t>2/26/2016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5A23C-C20E-45A4-8519-B7AA96265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4EC0460-A788-4B19-B398-3EDD4C3EE126}" type="datetime1">
              <a:rPr lang="en-US" smtClean="0"/>
              <a:t>2/26/2016</a:t>
            </a:fld>
            <a:endParaRPr lang="en-US"/>
          </a:p>
        </p:txBody>
      </p:sp>
      <p:sp>
        <p:nvSpPr>
          <p:cNvPr id="22" name="Slide Number Placeholder 21"/>
          <p:cNvSpPr>
            <a:spLocks noGrp="1"/>
          </p:cNvSpPr>
          <p:nvPr>
            <p:ph type="sldNum" sz="quarter" idx="15"/>
          </p:nvPr>
        </p:nvSpPr>
        <p:spPr/>
        <p:txBody>
          <a:bodyPr rtlCol="0"/>
          <a:lstStyle/>
          <a:p>
            <a:fld id="{5575A23C-C20E-45A4-8519-B7AA9626523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F9A394C0-8207-4834-ACDD-7839172DAF5A}" type="datetime1">
              <a:rPr lang="en-US" smtClean="0"/>
              <a:t>2/26/2016</a:t>
            </a:fld>
            <a:endParaRPr lang="en-US"/>
          </a:p>
        </p:txBody>
      </p:sp>
      <p:sp>
        <p:nvSpPr>
          <p:cNvPr id="18" name="Slide Number Placeholder 17"/>
          <p:cNvSpPr>
            <a:spLocks noGrp="1"/>
          </p:cNvSpPr>
          <p:nvPr>
            <p:ph type="sldNum" sz="quarter" idx="11"/>
          </p:nvPr>
        </p:nvSpPr>
        <p:spPr/>
        <p:txBody>
          <a:bodyPr rtlCol="0"/>
          <a:lstStyle/>
          <a:p>
            <a:fld id="{5575A23C-C20E-45A4-8519-B7AA9626523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920D95D-1B4D-40B1-BECE-96E847FAF9E2}" type="datetime1">
              <a:rPr lang="en-US" smtClean="0"/>
              <a:t>2/26/2016</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575A23C-C20E-45A4-8519-B7AA962652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cyber.law.harvard.edu/hoap/Good_practices_for_university_open-access_polici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digital.nls.uk/74546222"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roarmap.eprints.org/view/country/019.html" TargetMode="External"/><Relationship Id="rId7" Type="http://schemas.openxmlformats.org/officeDocument/2006/relationships/hyperlink" Target="http://roarmap.eprints.org/view/country/840.html" TargetMode="External"/><Relationship Id="rId2" Type="http://schemas.openxmlformats.org/officeDocument/2006/relationships/hyperlink" Target="http://roarmap.eprints.org/view/country/002.html" TargetMode="External"/><Relationship Id="rId1" Type="http://schemas.openxmlformats.org/officeDocument/2006/relationships/slideLayout" Target="../slideLayouts/slideLayout2.xml"/><Relationship Id="rId6" Type="http://schemas.openxmlformats.org/officeDocument/2006/relationships/hyperlink" Target="http://roarmap.eprints.org/view/country/009.html" TargetMode="External"/><Relationship Id="rId5" Type="http://schemas.openxmlformats.org/officeDocument/2006/relationships/hyperlink" Target="http://roarmap.eprints.org/view/country/150.html" TargetMode="External"/><Relationship Id="rId4" Type="http://schemas.openxmlformats.org/officeDocument/2006/relationships/hyperlink" Target="http://roarmap.eprints.org/view/country/142.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parceurope.org/oaca_tabl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0" y="2590800"/>
            <a:ext cx="6172200" cy="685800"/>
          </a:xfrm>
        </p:spPr>
        <p:txBody>
          <a:bodyPr>
            <a:normAutofit/>
          </a:bodyPr>
          <a:lstStyle/>
          <a:p>
            <a:r>
              <a:rPr lang="en-US" dirty="0" smtClean="0">
                <a:latin typeface="Calibri" pitchFamily="34" charset="0"/>
              </a:rPr>
              <a:t>Open Access at Cal State San Marcos</a:t>
            </a:r>
            <a:endParaRPr lang="en-US" dirty="0">
              <a:latin typeface="Calibri" pitchFamily="34" charset="0"/>
            </a:endParaRPr>
          </a:p>
        </p:txBody>
      </p:sp>
      <p:sp>
        <p:nvSpPr>
          <p:cNvPr id="5" name="Subtitle 4"/>
          <p:cNvSpPr>
            <a:spLocks noGrp="1"/>
          </p:cNvSpPr>
          <p:nvPr>
            <p:ph type="subTitle" idx="1"/>
          </p:nvPr>
        </p:nvSpPr>
        <p:spPr>
          <a:xfrm>
            <a:off x="2286000" y="3276600"/>
            <a:ext cx="6172200" cy="2793522"/>
          </a:xfrm>
        </p:spPr>
        <p:txBody>
          <a:bodyPr>
            <a:normAutofit fontScale="85000" lnSpcReduction="20000"/>
          </a:bodyPr>
          <a:lstStyle/>
          <a:p>
            <a:r>
              <a:rPr lang="en-US" sz="2400" dirty="0" smtClean="0">
                <a:latin typeface="Calibri" pitchFamily="34" charset="0"/>
              </a:rPr>
              <a:t>Technology Policy &amp; Advisory Committee</a:t>
            </a:r>
          </a:p>
          <a:p>
            <a:r>
              <a:rPr lang="en-US" sz="1400" b="0" dirty="0" err="1" smtClean="0">
                <a:latin typeface="Calibri" pitchFamily="34" charset="0"/>
              </a:rPr>
              <a:t>Karno</a:t>
            </a:r>
            <a:r>
              <a:rPr lang="en-US" sz="1400" b="0" dirty="0" smtClean="0">
                <a:latin typeface="Calibri" pitchFamily="34" charset="0"/>
              </a:rPr>
              <a:t> Ng, Chair</a:t>
            </a:r>
          </a:p>
          <a:p>
            <a:r>
              <a:rPr lang="en-US" sz="1400" b="0" dirty="0">
                <a:latin typeface="Calibri" pitchFamily="34" charset="0"/>
              </a:rPr>
              <a:t>Carmen Mitchell, </a:t>
            </a:r>
            <a:r>
              <a:rPr lang="en-US" sz="1400" b="0" dirty="0" smtClean="0">
                <a:latin typeface="Calibri" pitchFamily="34" charset="0"/>
              </a:rPr>
              <a:t>Library</a:t>
            </a:r>
            <a:endParaRPr lang="en-US" sz="1400" b="0" dirty="0">
              <a:latin typeface="Calibri" pitchFamily="34" charset="0"/>
            </a:endParaRPr>
          </a:p>
          <a:p>
            <a:r>
              <a:rPr lang="en-US" sz="1400" b="0" dirty="0">
                <a:latin typeface="Calibri" pitchFamily="34" charset="0"/>
              </a:rPr>
              <a:t>Barbara Taylor, IITS Staff </a:t>
            </a:r>
          </a:p>
          <a:p>
            <a:r>
              <a:rPr lang="en-US" sz="1400" b="0" dirty="0">
                <a:latin typeface="Calibri" pitchFamily="34" charset="0"/>
              </a:rPr>
              <a:t>Sara </a:t>
            </a:r>
            <a:r>
              <a:rPr lang="en-US" sz="1400" b="0" dirty="0" err="1">
                <a:latin typeface="Calibri" pitchFamily="34" charset="0"/>
              </a:rPr>
              <a:t>Bufferd</a:t>
            </a:r>
            <a:r>
              <a:rPr lang="en-US" sz="1400" b="0" dirty="0">
                <a:latin typeface="Calibri" pitchFamily="34" charset="0"/>
              </a:rPr>
              <a:t>, CHABSS  </a:t>
            </a:r>
          </a:p>
          <a:p>
            <a:r>
              <a:rPr lang="en-US" sz="1400" b="0" dirty="0">
                <a:latin typeface="Calibri" pitchFamily="34" charset="0"/>
              </a:rPr>
              <a:t>Fang Fang, </a:t>
            </a:r>
            <a:r>
              <a:rPr lang="en-US" sz="1400" b="0" dirty="0" err="1">
                <a:latin typeface="Calibri" pitchFamily="34" charset="0"/>
              </a:rPr>
              <a:t>CoBA</a:t>
            </a:r>
            <a:r>
              <a:rPr lang="en-US" sz="1400" b="0" dirty="0">
                <a:latin typeface="Calibri" pitchFamily="34" charset="0"/>
              </a:rPr>
              <a:t>  </a:t>
            </a:r>
          </a:p>
          <a:p>
            <a:r>
              <a:rPr lang="en-US" sz="1400" b="0" dirty="0">
                <a:latin typeface="Calibri" pitchFamily="34" charset="0"/>
              </a:rPr>
              <a:t>Kathy Hayden, CEHHS  </a:t>
            </a:r>
          </a:p>
          <a:p>
            <a:r>
              <a:rPr lang="en-US" sz="1400" b="0" dirty="0">
                <a:latin typeface="Calibri" pitchFamily="34" charset="0"/>
              </a:rPr>
              <a:t>Adam Petersen, Academic Affairs Staff </a:t>
            </a:r>
          </a:p>
          <a:p>
            <a:r>
              <a:rPr lang="en-US" sz="1400" b="0" dirty="0">
                <a:latin typeface="Calibri" pitchFamily="34" charset="0"/>
              </a:rPr>
              <a:t>Brian Newbury, Student Representative</a:t>
            </a:r>
          </a:p>
          <a:p>
            <a:r>
              <a:rPr lang="en-US" sz="1400" b="0" dirty="0">
                <a:latin typeface="Calibri" pitchFamily="34" charset="0"/>
              </a:rPr>
              <a:t>Rhiannon Ripley, Student Representative</a:t>
            </a:r>
          </a:p>
          <a:p>
            <a:r>
              <a:rPr lang="en-US" sz="1400" b="0" dirty="0" smtClean="0">
                <a:latin typeface="Calibri" pitchFamily="34" charset="0"/>
              </a:rPr>
              <a:t>Jennifer </a:t>
            </a:r>
            <a:r>
              <a:rPr lang="en-US" sz="1400" b="0" dirty="0" err="1">
                <a:latin typeface="Calibri" pitchFamily="34" charset="0"/>
              </a:rPr>
              <a:t>Fabbi</a:t>
            </a:r>
            <a:r>
              <a:rPr lang="en-US" sz="1400" b="0" dirty="0">
                <a:latin typeface="Calibri" pitchFamily="34" charset="0"/>
              </a:rPr>
              <a:t>, Dean, Library</a:t>
            </a:r>
          </a:p>
          <a:p>
            <a:r>
              <a:rPr lang="en-US" sz="1400" b="0" dirty="0">
                <a:latin typeface="Calibri" pitchFamily="34" charset="0"/>
              </a:rPr>
              <a:t>Kevin Morningstar, Dean, IITS</a:t>
            </a:r>
            <a:endParaRPr lang="en-US" sz="1400" b="0" dirty="0" smtClean="0">
              <a:latin typeface="Calibri" pitchFamily="34" charset="0"/>
            </a:endParaRPr>
          </a:p>
          <a:p>
            <a:endParaRPr lang="en-US" sz="2400" dirty="0" smtClean="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a:cs typeface="Calibri"/>
              </a:rPr>
              <a:t>Opt out </a:t>
            </a:r>
            <a:r>
              <a:rPr lang="en-US" dirty="0" err="1">
                <a:latin typeface="Calibri"/>
                <a:cs typeface="Calibri"/>
              </a:rPr>
              <a:t>vs</a:t>
            </a:r>
            <a:r>
              <a:rPr lang="en-US" dirty="0">
                <a:latin typeface="Calibri"/>
                <a:cs typeface="Calibri"/>
              </a:rPr>
              <a:t> Opt in</a:t>
            </a:r>
            <a:endParaRPr lang="en-US" dirty="0"/>
          </a:p>
        </p:txBody>
      </p:sp>
      <p:sp>
        <p:nvSpPr>
          <p:cNvPr id="3" name="Content Placeholder 2"/>
          <p:cNvSpPr>
            <a:spLocks noGrp="1"/>
          </p:cNvSpPr>
          <p:nvPr>
            <p:ph sz="quarter" idx="1"/>
          </p:nvPr>
        </p:nvSpPr>
        <p:spPr/>
        <p:txBody>
          <a:bodyPr/>
          <a:lstStyle/>
          <a:p>
            <a:r>
              <a:rPr lang="en-US" dirty="0">
                <a:latin typeface="Calibri"/>
                <a:cs typeface="Calibri"/>
              </a:rPr>
              <a:t>Opt in: Faculty would have to specify that they want their work to be included in </a:t>
            </a:r>
            <a:r>
              <a:rPr lang="en-US" dirty="0" err="1">
                <a:latin typeface="Calibri"/>
                <a:cs typeface="Calibri"/>
              </a:rPr>
              <a:t>ScholarWorks</a:t>
            </a:r>
            <a:r>
              <a:rPr lang="en-US" dirty="0">
                <a:latin typeface="Calibri"/>
                <a:cs typeface="Calibri"/>
              </a:rPr>
              <a:t>. </a:t>
            </a:r>
            <a:endParaRPr lang="en-US" dirty="0" smtClean="0">
              <a:latin typeface="Calibri"/>
              <a:cs typeface="Calibri"/>
            </a:endParaRPr>
          </a:p>
          <a:p>
            <a:r>
              <a:rPr lang="en-US" dirty="0" smtClean="0">
                <a:latin typeface="Calibri"/>
                <a:cs typeface="Calibri"/>
              </a:rPr>
              <a:t>Not the accepted best practice for an OA policy. </a:t>
            </a:r>
          </a:p>
          <a:p>
            <a:pPr lvl="1"/>
            <a:r>
              <a:rPr lang="en-US" dirty="0">
                <a:solidFill>
                  <a:schemeClr val="tx2"/>
                </a:solidFill>
                <a:latin typeface="Calibri"/>
                <a:cs typeface="Calibri"/>
                <a:hlinkClick r:id="rId2"/>
              </a:rPr>
              <a:t>http://cyber.law.harvard.edu/hoap/Good_practices_for_university_open-</a:t>
            </a:r>
            <a:r>
              <a:rPr lang="en-US" dirty="0" smtClean="0">
                <a:solidFill>
                  <a:schemeClr val="tx2"/>
                </a:solidFill>
                <a:latin typeface="Calibri"/>
                <a:cs typeface="Calibri"/>
                <a:hlinkClick r:id="rId2"/>
              </a:rPr>
              <a:t>access_policies</a:t>
            </a:r>
            <a:r>
              <a:rPr lang="en-US" dirty="0" smtClean="0">
                <a:solidFill>
                  <a:schemeClr val="tx2"/>
                </a:solidFill>
                <a:latin typeface="Calibri"/>
                <a:cs typeface="Calibri"/>
              </a:rPr>
              <a:t> </a:t>
            </a:r>
          </a:p>
          <a:p>
            <a:r>
              <a:rPr lang="en-US" dirty="0" smtClean="0">
                <a:latin typeface="Calibri"/>
                <a:cs typeface="Calibri"/>
              </a:rPr>
              <a:t>Gives publishers more leeway to say “no” when faculty ask to retain some rights to their work.</a:t>
            </a:r>
          </a:p>
          <a:p>
            <a:r>
              <a:rPr lang="en-US" dirty="0" smtClean="0">
                <a:latin typeface="Calibri"/>
                <a:cs typeface="Calibri"/>
              </a:rPr>
              <a:t>System is currently in place for faculty members to opt in via the CSUSM Resolution in Support of </a:t>
            </a:r>
            <a:r>
              <a:rPr lang="en-US" smtClean="0">
                <a:latin typeface="Calibri"/>
                <a:cs typeface="Calibri"/>
              </a:rPr>
              <a:t>Open Access. </a:t>
            </a:r>
            <a:endParaRPr lang="en-US" dirty="0">
              <a:latin typeface="Calibri"/>
              <a:cs typeface="Calibri"/>
            </a:endParaRPr>
          </a:p>
          <a:p>
            <a:endParaRPr lang="en-US" dirty="0"/>
          </a:p>
        </p:txBody>
      </p:sp>
      <p:sp>
        <p:nvSpPr>
          <p:cNvPr id="4" name="Slide Number Placeholder 3"/>
          <p:cNvSpPr>
            <a:spLocks noGrp="1"/>
          </p:cNvSpPr>
          <p:nvPr>
            <p:ph type="sldNum" sz="quarter" idx="15"/>
          </p:nvPr>
        </p:nvSpPr>
        <p:spPr/>
        <p:txBody>
          <a:bodyPr/>
          <a:lstStyle/>
          <a:p>
            <a:fld id="{5575A23C-C20E-45A4-8519-B7AA9626523B}" type="slidenum">
              <a:rPr lang="en-US" smtClean="0"/>
              <a:pPr/>
              <a:t>10</a:t>
            </a:fld>
            <a:endParaRPr lang="en-US"/>
          </a:p>
        </p:txBody>
      </p:sp>
    </p:spTree>
    <p:extLst>
      <p:ext uri="{BB962C8B-B14F-4D97-AF65-F5344CB8AC3E}">
        <p14:creationId xmlns:p14="http://schemas.microsoft.com/office/powerpoint/2010/main" val="3804956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793750"/>
          </a:xfrm>
        </p:spPr>
        <p:txBody>
          <a:bodyPr/>
          <a:lstStyle/>
          <a:p>
            <a:pPr algn="ctr"/>
            <a:r>
              <a:rPr lang="en-US" dirty="0" smtClean="0">
                <a:latin typeface="Calibri"/>
                <a:cs typeface="Calibri"/>
              </a:rPr>
              <a:t>Opt- in Option</a:t>
            </a:r>
            <a:endParaRPr lang="en-US" dirty="0">
              <a:latin typeface="Calibri"/>
              <a:cs typeface="Calibri"/>
            </a:endParaRPr>
          </a:p>
        </p:txBody>
      </p:sp>
      <p:sp>
        <p:nvSpPr>
          <p:cNvPr id="4" name="Text Placeholder 3"/>
          <p:cNvSpPr>
            <a:spLocks noGrp="1"/>
          </p:cNvSpPr>
          <p:nvPr>
            <p:ph type="body" idx="1"/>
          </p:nvPr>
        </p:nvSpPr>
        <p:spPr/>
        <p:txBody>
          <a:bodyPr/>
          <a:lstStyle/>
          <a:p>
            <a:r>
              <a:rPr lang="en-US" sz="3200" dirty="0" smtClean="0">
                <a:solidFill>
                  <a:schemeClr val="tx1"/>
                </a:solidFill>
                <a:latin typeface="Calibri"/>
                <a:cs typeface="Calibri"/>
              </a:rPr>
              <a:t>PROS</a:t>
            </a:r>
            <a:endParaRPr lang="en-US" sz="3200" dirty="0">
              <a:solidFill>
                <a:schemeClr val="tx1"/>
              </a:solidFill>
              <a:latin typeface="Calibri"/>
              <a:cs typeface="Calibri"/>
            </a:endParaRPr>
          </a:p>
        </p:txBody>
      </p:sp>
      <p:sp>
        <p:nvSpPr>
          <p:cNvPr id="5" name="Content Placeholder 4"/>
          <p:cNvSpPr>
            <a:spLocks noGrp="1"/>
          </p:cNvSpPr>
          <p:nvPr>
            <p:ph sz="half" idx="2"/>
          </p:nvPr>
        </p:nvSpPr>
        <p:spPr>
          <a:ln w="25400">
            <a:solidFill>
              <a:srgbClr val="0070C0"/>
            </a:solidFill>
          </a:ln>
        </p:spPr>
        <p:txBody>
          <a:bodyPr>
            <a:normAutofit fontScale="92500" lnSpcReduction="10000"/>
          </a:bodyPr>
          <a:lstStyle/>
          <a:p>
            <a:r>
              <a:rPr lang="en-US" dirty="0" smtClean="0">
                <a:latin typeface="Calibri"/>
                <a:cs typeface="Calibri"/>
              </a:rPr>
              <a:t>Resolution was already approved. </a:t>
            </a:r>
          </a:p>
          <a:p>
            <a:r>
              <a:rPr lang="en-US" dirty="0" smtClean="0">
                <a:latin typeface="Calibri"/>
                <a:cs typeface="Calibri"/>
              </a:rPr>
              <a:t>No change in current article submission process to publisher. </a:t>
            </a:r>
          </a:p>
          <a:p>
            <a:r>
              <a:rPr lang="en-US" dirty="0" smtClean="0">
                <a:latin typeface="Calibri"/>
                <a:cs typeface="Calibri"/>
              </a:rPr>
              <a:t>Faculty can deposit the article to the library any time. </a:t>
            </a:r>
          </a:p>
          <a:p>
            <a:r>
              <a:rPr lang="en-US" dirty="0">
                <a:latin typeface="Calibri"/>
                <a:cs typeface="Calibri"/>
              </a:rPr>
              <a:t>Library will assist with rights negotiation/contract amendments.</a:t>
            </a:r>
          </a:p>
          <a:p>
            <a:pPr marL="0" indent="0">
              <a:buNone/>
            </a:pPr>
            <a:endParaRPr lang="en-US" dirty="0" smtClean="0">
              <a:latin typeface="Calibri"/>
              <a:cs typeface="Calibri"/>
            </a:endParaRPr>
          </a:p>
        </p:txBody>
      </p:sp>
      <p:sp>
        <p:nvSpPr>
          <p:cNvPr id="6" name="Text Placeholder 5"/>
          <p:cNvSpPr>
            <a:spLocks noGrp="1"/>
          </p:cNvSpPr>
          <p:nvPr>
            <p:ph type="body" sz="quarter" idx="3"/>
          </p:nvPr>
        </p:nvSpPr>
        <p:spPr/>
        <p:txBody>
          <a:bodyPr/>
          <a:lstStyle/>
          <a:p>
            <a:r>
              <a:rPr lang="en-US" sz="3200" dirty="0" smtClean="0">
                <a:solidFill>
                  <a:srgbClr val="000000"/>
                </a:solidFill>
                <a:latin typeface="Calibri"/>
                <a:cs typeface="Calibri"/>
              </a:rPr>
              <a:t>CONS</a:t>
            </a:r>
            <a:endParaRPr lang="en-US" sz="3200" dirty="0">
              <a:solidFill>
                <a:srgbClr val="000000"/>
              </a:solidFill>
              <a:latin typeface="Calibri"/>
              <a:cs typeface="Calibri"/>
            </a:endParaRPr>
          </a:p>
        </p:txBody>
      </p:sp>
      <p:sp>
        <p:nvSpPr>
          <p:cNvPr id="7" name="Content Placeholder 6"/>
          <p:cNvSpPr>
            <a:spLocks noGrp="1"/>
          </p:cNvSpPr>
          <p:nvPr>
            <p:ph sz="quarter" idx="4"/>
          </p:nvPr>
        </p:nvSpPr>
        <p:spPr>
          <a:ln w="25400">
            <a:solidFill>
              <a:srgbClr val="C00000"/>
            </a:solidFill>
          </a:ln>
        </p:spPr>
        <p:txBody>
          <a:bodyPr>
            <a:normAutofit/>
          </a:bodyPr>
          <a:lstStyle/>
          <a:p>
            <a:r>
              <a:rPr lang="en-US" dirty="0" smtClean="0">
                <a:latin typeface="Calibri"/>
                <a:cs typeface="Calibri"/>
              </a:rPr>
              <a:t>Need to fill out an opt-in form for each article to be deposited.</a:t>
            </a:r>
          </a:p>
          <a:p>
            <a:r>
              <a:rPr lang="en-US" dirty="0" smtClean="0">
                <a:latin typeface="Calibri"/>
                <a:cs typeface="Calibri"/>
              </a:rPr>
              <a:t>Minimize faculty participation and reduce citation of faculty work.  </a:t>
            </a:r>
          </a:p>
          <a:p>
            <a:r>
              <a:rPr lang="en-US" dirty="0" smtClean="0">
                <a:latin typeface="Calibri"/>
                <a:cs typeface="Calibri"/>
              </a:rPr>
              <a:t>Campus communities might have less access to the articles. </a:t>
            </a:r>
          </a:p>
          <a:p>
            <a:pPr marL="0" indent="0">
              <a:buNone/>
            </a:pPr>
            <a:endParaRPr lang="en-US" dirty="0">
              <a:latin typeface="Calibri"/>
              <a:cs typeface="Calibri"/>
            </a:endParaRPr>
          </a:p>
        </p:txBody>
      </p:sp>
      <p:sp>
        <p:nvSpPr>
          <p:cNvPr id="3" name="Slide Number Placeholder 2"/>
          <p:cNvSpPr>
            <a:spLocks noGrp="1"/>
          </p:cNvSpPr>
          <p:nvPr>
            <p:ph type="sldNum" sz="quarter" idx="12"/>
          </p:nvPr>
        </p:nvSpPr>
        <p:spPr/>
        <p:txBody>
          <a:bodyPr/>
          <a:lstStyle/>
          <a:p>
            <a:fld id="{5575A23C-C20E-45A4-8519-B7AA9626523B}" type="slidenum">
              <a:rPr lang="en-US" smtClean="0"/>
              <a:pPr/>
              <a:t>11</a:t>
            </a:fld>
            <a:endParaRPr lang="en-US"/>
          </a:p>
        </p:txBody>
      </p:sp>
    </p:spTree>
    <p:extLst>
      <p:ext uri="{BB962C8B-B14F-4D97-AF65-F5344CB8AC3E}">
        <p14:creationId xmlns:p14="http://schemas.microsoft.com/office/powerpoint/2010/main" val="2848316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412750"/>
          </a:xfrm>
        </p:spPr>
        <p:txBody>
          <a:bodyPr>
            <a:normAutofit fontScale="90000"/>
          </a:bodyPr>
          <a:lstStyle/>
          <a:p>
            <a:pPr algn="ctr"/>
            <a:r>
              <a:rPr lang="en-US" dirty="0" smtClean="0">
                <a:latin typeface="Calibri"/>
                <a:cs typeface="Calibri"/>
              </a:rPr>
              <a:t>Opt- out Option</a:t>
            </a:r>
            <a:endParaRPr lang="en-US" dirty="0">
              <a:latin typeface="Calibri"/>
              <a:cs typeface="Calibri"/>
            </a:endParaRPr>
          </a:p>
        </p:txBody>
      </p:sp>
      <p:sp>
        <p:nvSpPr>
          <p:cNvPr id="4" name="Text Placeholder 3"/>
          <p:cNvSpPr>
            <a:spLocks noGrp="1"/>
          </p:cNvSpPr>
          <p:nvPr>
            <p:ph type="body" idx="1"/>
          </p:nvPr>
        </p:nvSpPr>
        <p:spPr>
          <a:xfrm>
            <a:off x="457200" y="685800"/>
            <a:ext cx="3657600" cy="658368"/>
          </a:xfrm>
        </p:spPr>
        <p:txBody>
          <a:bodyPr/>
          <a:lstStyle/>
          <a:p>
            <a:r>
              <a:rPr lang="en-US" sz="3200" dirty="0" smtClean="0">
                <a:solidFill>
                  <a:schemeClr val="tx1"/>
                </a:solidFill>
                <a:latin typeface="Calibri"/>
                <a:cs typeface="Calibri"/>
              </a:rPr>
              <a:t>PROS</a:t>
            </a:r>
            <a:endParaRPr lang="en-US" sz="3200" dirty="0">
              <a:solidFill>
                <a:schemeClr val="tx1"/>
              </a:solidFill>
              <a:latin typeface="Calibri"/>
              <a:cs typeface="Calibri"/>
            </a:endParaRPr>
          </a:p>
        </p:txBody>
      </p:sp>
      <p:sp>
        <p:nvSpPr>
          <p:cNvPr id="5" name="Content Placeholder 4"/>
          <p:cNvSpPr>
            <a:spLocks noGrp="1"/>
          </p:cNvSpPr>
          <p:nvPr>
            <p:ph sz="half" idx="2"/>
          </p:nvPr>
        </p:nvSpPr>
        <p:spPr>
          <a:xfrm>
            <a:off x="457200" y="1447800"/>
            <a:ext cx="3657600" cy="5257800"/>
          </a:xfrm>
          <a:ln w="25400">
            <a:solidFill>
              <a:srgbClr val="0070C0"/>
            </a:solidFill>
          </a:ln>
        </p:spPr>
        <p:txBody>
          <a:bodyPr>
            <a:normAutofit lnSpcReduction="10000"/>
          </a:bodyPr>
          <a:lstStyle/>
          <a:p>
            <a:r>
              <a:rPr lang="en-US" dirty="0" smtClean="0">
                <a:latin typeface="Calibri"/>
                <a:cs typeface="Calibri"/>
              </a:rPr>
              <a:t>More leverage with publishers for retaining rights. </a:t>
            </a:r>
          </a:p>
          <a:p>
            <a:r>
              <a:rPr lang="en-US" dirty="0" smtClean="0">
                <a:latin typeface="Calibri"/>
                <a:cs typeface="Calibri"/>
              </a:rPr>
              <a:t>More articles will be made available with little faculty work required. </a:t>
            </a:r>
          </a:p>
          <a:p>
            <a:r>
              <a:rPr lang="en-US" dirty="0" smtClean="0">
                <a:latin typeface="Calibri"/>
                <a:cs typeface="Calibri"/>
              </a:rPr>
              <a:t>Best practice for OA Policies.</a:t>
            </a:r>
          </a:p>
          <a:p>
            <a:r>
              <a:rPr lang="en-US" dirty="0" smtClean="0">
                <a:latin typeface="Calibri"/>
                <a:cs typeface="Calibri"/>
              </a:rPr>
              <a:t>Library will assist with rights negotiation/contract amendments.</a:t>
            </a:r>
          </a:p>
          <a:p>
            <a:r>
              <a:rPr lang="en-US" dirty="0" smtClean="0">
                <a:latin typeface="Calibri"/>
                <a:cs typeface="Calibri"/>
              </a:rPr>
              <a:t>No restrictions on opting-out.</a:t>
            </a:r>
          </a:p>
          <a:p>
            <a:endParaRPr lang="en-US" dirty="0" smtClean="0">
              <a:latin typeface="Calibri"/>
              <a:cs typeface="Calibri"/>
            </a:endParaRPr>
          </a:p>
        </p:txBody>
      </p:sp>
      <p:sp>
        <p:nvSpPr>
          <p:cNvPr id="6" name="Text Placeholder 5"/>
          <p:cNvSpPr>
            <a:spLocks noGrp="1"/>
          </p:cNvSpPr>
          <p:nvPr>
            <p:ph type="body" sz="quarter" idx="3"/>
          </p:nvPr>
        </p:nvSpPr>
        <p:spPr>
          <a:xfrm>
            <a:off x="4343400" y="685800"/>
            <a:ext cx="3657600" cy="658368"/>
          </a:xfrm>
        </p:spPr>
        <p:txBody>
          <a:bodyPr/>
          <a:lstStyle/>
          <a:p>
            <a:r>
              <a:rPr lang="en-US" sz="3200" dirty="0" smtClean="0">
                <a:solidFill>
                  <a:srgbClr val="000000"/>
                </a:solidFill>
                <a:latin typeface="Calibri"/>
                <a:cs typeface="Calibri"/>
              </a:rPr>
              <a:t>CONS</a:t>
            </a:r>
            <a:endParaRPr lang="en-US" sz="3200" dirty="0">
              <a:solidFill>
                <a:srgbClr val="000000"/>
              </a:solidFill>
              <a:latin typeface="Calibri"/>
              <a:cs typeface="Calibri"/>
            </a:endParaRPr>
          </a:p>
        </p:txBody>
      </p:sp>
      <p:sp>
        <p:nvSpPr>
          <p:cNvPr id="7" name="Content Placeholder 6"/>
          <p:cNvSpPr>
            <a:spLocks noGrp="1"/>
          </p:cNvSpPr>
          <p:nvPr>
            <p:ph sz="quarter" idx="4"/>
          </p:nvPr>
        </p:nvSpPr>
        <p:spPr>
          <a:xfrm>
            <a:off x="4371975" y="1447800"/>
            <a:ext cx="3657600" cy="5257800"/>
          </a:xfrm>
          <a:ln w="25400">
            <a:solidFill>
              <a:srgbClr val="C00000"/>
            </a:solidFill>
          </a:ln>
        </p:spPr>
        <p:txBody>
          <a:bodyPr>
            <a:normAutofit/>
          </a:bodyPr>
          <a:lstStyle/>
          <a:p>
            <a:r>
              <a:rPr lang="en-US" dirty="0" smtClean="0">
                <a:latin typeface="Calibri"/>
                <a:cs typeface="Calibri"/>
              </a:rPr>
              <a:t>Need to fill out an opt-out form for each article you don’t want included.</a:t>
            </a:r>
          </a:p>
          <a:p>
            <a:pPr marL="0" indent="0">
              <a:buNone/>
            </a:pPr>
            <a:endParaRPr lang="en-US" dirty="0" smtClean="0">
              <a:latin typeface="Calibri"/>
              <a:cs typeface="Calibri"/>
            </a:endParaRPr>
          </a:p>
        </p:txBody>
      </p:sp>
      <p:sp>
        <p:nvSpPr>
          <p:cNvPr id="3" name="Slide Number Placeholder 2"/>
          <p:cNvSpPr>
            <a:spLocks noGrp="1"/>
          </p:cNvSpPr>
          <p:nvPr>
            <p:ph type="sldNum" sz="quarter" idx="12"/>
          </p:nvPr>
        </p:nvSpPr>
        <p:spPr/>
        <p:txBody>
          <a:bodyPr/>
          <a:lstStyle/>
          <a:p>
            <a:fld id="{5575A23C-C20E-45A4-8519-B7AA9626523B}" type="slidenum">
              <a:rPr lang="en-US" smtClean="0"/>
              <a:pPr/>
              <a:t>12</a:t>
            </a:fld>
            <a:endParaRPr lang="en-US"/>
          </a:p>
        </p:txBody>
      </p:sp>
    </p:spTree>
    <p:extLst>
      <p:ext uri="{BB962C8B-B14F-4D97-AF65-F5344CB8AC3E}">
        <p14:creationId xmlns:p14="http://schemas.microsoft.com/office/powerpoint/2010/main" val="814962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7467600" cy="685800"/>
          </a:xfrm>
        </p:spPr>
        <p:txBody>
          <a:bodyPr/>
          <a:lstStyle/>
          <a:p>
            <a:pPr algn="ctr"/>
            <a:r>
              <a:rPr lang="en-US" dirty="0" smtClean="0">
                <a:latin typeface="Calibri"/>
                <a:cs typeface="Calibri"/>
              </a:rPr>
              <a:t>What else to consider?</a:t>
            </a:r>
            <a:endParaRPr lang="en-US" dirty="0">
              <a:latin typeface="Calibri"/>
              <a:cs typeface="Calibri"/>
            </a:endParaRPr>
          </a:p>
        </p:txBody>
      </p:sp>
      <p:sp>
        <p:nvSpPr>
          <p:cNvPr id="3" name="Content Placeholder 2"/>
          <p:cNvSpPr>
            <a:spLocks noGrp="1"/>
          </p:cNvSpPr>
          <p:nvPr>
            <p:ph sz="quarter" idx="1"/>
          </p:nvPr>
        </p:nvSpPr>
        <p:spPr>
          <a:xfrm>
            <a:off x="533400" y="3657600"/>
            <a:ext cx="7467600" cy="2286000"/>
          </a:xfrm>
        </p:spPr>
        <p:txBody>
          <a:bodyPr>
            <a:normAutofit fontScale="70000" lnSpcReduction="20000"/>
          </a:bodyPr>
          <a:lstStyle/>
          <a:p>
            <a:r>
              <a:rPr lang="en-US" dirty="0" smtClean="0">
                <a:latin typeface="Calibri"/>
                <a:cs typeface="Calibri"/>
              </a:rPr>
              <a:t>Promote dissemination of knowledge, which can lead to faster innovations in the sciences and math.</a:t>
            </a:r>
          </a:p>
          <a:p>
            <a:r>
              <a:rPr lang="en-US" dirty="0" smtClean="0">
                <a:latin typeface="Calibri"/>
                <a:cs typeface="Calibri"/>
              </a:rPr>
              <a:t>Many funding agencies (like the National Science Foundation) have implemented Open Access Policies that require data and significant findings from grant funded research to be made available over the length of the project and beyond.</a:t>
            </a:r>
          </a:p>
          <a:p>
            <a:pPr>
              <a:buNone/>
            </a:pPr>
            <a:endParaRPr lang="en-US" dirty="0" smtClean="0">
              <a:latin typeface="Calibri"/>
              <a:cs typeface="Calibri"/>
            </a:endParaRPr>
          </a:p>
          <a:p>
            <a:pPr lvl="1"/>
            <a:r>
              <a:rPr lang="en-US" dirty="0" smtClean="0">
                <a:latin typeface="Calibri"/>
                <a:cs typeface="Calibri"/>
              </a:rPr>
              <a:t>Requirements vary by discipline, and funder. </a:t>
            </a:r>
          </a:p>
          <a:p>
            <a:pPr lvl="1"/>
            <a:r>
              <a:rPr lang="en-US" dirty="0" smtClean="0">
                <a:latin typeface="Calibri"/>
                <a:cs typeface="Calibri"/>
              </a:rPr>
              <a:t>Many organizations utilize their IR to archive and make data sets available.   </a:t>
            </a:r>
          </a:p>
          <a:p>
            <a:pPr>
              <a:buNone/>
            </a:pPr>
            <a:endParaRPr lang="en-US" dirty="0" smtClean="0">
              <a:latin typeface="Calibri"/>
              <a:cs typeface="Calibri"/>
            </a:endParaRPr>
          </a:p>
        </p:txBody>
      </p:sp>
      <p:pic>
        <p:nvPicPr>
          <p:cNvPr id="4" name="Picture 3" descr="3322781406_5fa9da09a8_b.jpg"/>
          <p:cNvPicPr>
            <a:picLocks noChangeAspect="1"/>
          </p:cNvPicPr>
          <p:nvPr/>
        </p:nvPicPr>
        <p:blipFill>
          <a:blip r:embed="rId2" cstate="print"/>
          <a:stretch>
            <a:fillRect/>
          </a:stretch>
        </p:blipFill>
        <p:spPr>
          <a:xfrm>
            <a:off x="3223009" y="609600"/>
            <a:ext cx="2697983" cy="2210561"/>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533400" y="6172200"/>
            <a:ext cx="7391400" cy="461665"/>
          </a:xfrm>
          <a:prstGeom prst="rect">
            <a:avLst/>
          </a:prstGeom>
          <a:noFill/>
        </p:spPr>
        <p:txBody>
          <a:bodyPr wrap="square" rtlCol="0">
            <a:spAutoFit/>
          </a:bodyPr>
          <a:lstStyle/>
          <a:p>
            <a:r>
              <a:rPr lang="en-US" sz="1200" dirty="0" smtClean="0">
                <a:latin typeface="Calibri"/>
                <a:cs typeface="Calibri"/>
              </a:rPr>
              <a:t>Photo of Katharine Burr Blodgett from the Smithsonian Institution Archives, found via </a:t>
            </a:r>
            <a:r>
              <a:rPr lang="en-US" sz="1200" dirty="0" err="1" smtClean="0">
                <a:latin typeface="Calibri"/>
                <a:cs typeface="Calibri"/>
              </a:rPr>
              <a:t>Flickr</a:t>
            </a:r>
            <a:r>
              <a:rPr lang="en-US" sz="1200" dirty="0" smtClean="0">
                <a:latin typeface="Calibri"/>
                <a:cs typeface="Calibri"/>
              </a:rPr>
              <a:t>: http://flic.kr/p/64C89A </a:t>
            </a:r>
          </a:p>
          <a:p>
            <a:r>
              <a:rPr lang="en-US" sz="1200" dirty="0" smtClean="0">
                <a:latin typeface="Calibri"/>
                <a:cs typeface="Calibri"/>
              </a:rPr>
              <a:t> </a:t>
            </a:r>
            <a:endParaRPr lang="en-US" sz="1200" dirty="0">
              <a:latin typeface="Calibri"/>
              <a:cs typeface="Calibri"/>
            </a:endParaRPr>
          </a:p>
        </p:txBody>
      </p:sp>
      <p:sp>
        <p:nvSpPr>
          <p:cNvPr id="6" name="Slide Number Placeholder 5"/>
          <p:cNvSpPr>
            <a:spLocks noGrp="1"/>
          </p:cNvSpPr>
          <p:nvPr>
            <p:ph type="sldNum" sz="quarter" idx="15"/>
          </p:nvPr>
        </p:nvSpPr>
        <p:spPr/>
        <p:txBody>
          <a:bodyPr/>
          <a:lstStyle/>
          <a:p>
            <a:fld id="{5575A23C-C20E-45A4-8519-B7AA9626523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286000" y="5486400"/>
            <a:ext cx="6172200" cy="895350"/>
          </a:xfrm>
        </p:spPr>
        <p:txBody>
          <a:bodyPr>
            <a:normAutofit/>
          </a:bodyPr>
          <a:lstStyle/>
          <a:p>
            <a:pPr algn="ctr"/>
            <a:r>
              <a:rPr lang="en-US" sz="3000" dirty="0" smtClean="0">
                <a:latin typeface="Calibri"/>
                <a:cs typeface="Calibri"/>
              </a:rPr>
              <a:t>Questions?</a:t>
            </a:r>
            <a:endParaRPr lang="en-US" sz="3000" dirty="0">
              <a:latin typeface="Calibri"/>
              <a:cs typeface="Calibri"/>
            </a:endParaRPr>
          </a:p>
        </p:txBody>
      </p:sp>
      <p:pic>
        <p:nvPicPr>
          <p:cNvPr id="4" name="Content Placeholder 3" descr="photo.JPG"/>
          <p:cNvPicPr>
            <a:picLocks noGrp="1" noChangeAspect="1"/>
          </p:cNvPicPr>
          <p:nvPr>
            <p:ph sz="quarter" idx="4294967295"/>
          </p:nvPr>
        </p:nvPicPr>
        <p:blipFill>
          <a:blip r:embed="rId2" cstate="print"/>
          <a:srcRect l="-3293" r="-3293"/>
          <a:stretch>
            <a:fillRect/>
          </a:stretch>
        </p:blipFill>
        <p:spPr>
          <a:xfrm rot="5400000">
            <a:off x="2565400" y="660400"/>
            <a:ext cx="5257800" cy="3937000"/>
          </a:xfrm>
        </p:spPr>
      </p:pic>
      <p:sp>
        <p:nvSpPr>
          <p:cNvPr id="2" name="Slide Number Placeholder 1"/>
          <p:cNvSpPr>
            <a:spLocks noGrp="1"/>
          </p:cNvSpPr>
          <p:nvPr>
            <p:ph type="sldNum" sz="quarter" idx="12"/>
          </p:nvPr>
        </p:nvSpPr>
        <p:spPr/>
        <p:txBody>
          <a:bodyPr/>
          <a:lstStyle/>
          <a:p>
            <a:fld id="{5575A23C-C20E-45A4-8519-B7AA9626523B}" type="slidenum">
              <a:rPr lang="en-US" smtClean="0"/>
              <a:pPr/>
              <a:t>14</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a:cs typeface="Calibri"/>
              </a:rPr>
              <a:t>What do you mean by Open Access?</a:t>
            </a:r>
            <a:endParaRPr lang="en-US" dirty="0">
              <a:latin typeface="Calibri"/>
              <a:cs typeface="Calibri"/>
            </a:endParaRPr>
          </a:p>
        </p:txBody>
      </p:sp>
      <p:pic>
        <p:nvPicPr>
          <p:cNvPr id="4" name="Content Placeholder 3" descr="294807138_9fe3a6be67_b.jpg"/>
          <p:cNvPicPr>
            <a:picLocks noGrp="1" noChangeAspect="1"/>
          </p:cNvPicPr>
          <p:nvPr>
            <p:ph sz="quarter" idx="1"/>
          </p:nvPr>
        </p:nvPicPr>
        <p:blipFill>
          <a:blip r:embed="rId2" cstate="print"/>
          <a:srcRect t="-937" b="-937"/>
          <a:stretch>
            <a:fillRect/>
          </a:stretch>
        </p:blipFill>
        <p:spPr>
          <a:xfrm>
            <a:off x="1118429" y="1600213"/>
            <a:ext cx="6739011" cy="4398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33400" y="6324600"/>
            <a:ext cx="5791200" cy="276999"/>
          </a:xfrm>
          <a:prstGeom prst="rect">
            <a:avLst/>
          </a:prstGeom>
          <a:noFill/>
        </p:spPr>
        <p:txBody>
          <a:bodyPr wrap="square" rtlCol="0">
            <a:spAutoFit/>
          </a:bodyPr>
          <a:lstStyle/>
          <a:p>
            <a:r>
              <a:rPr lang="en-US" sz="1200" dirty="0" smtClean="0">
                <a:latin typeface="Calibri"/>
                <a:cs typeface="Calibri"/>
              </a:rPr>
              <a:t>Photo by Thomas Hawk found via </a:t>
            </a:r>
            <a:r>
              <a:rPr lang="en-US" sz="1200" dirty="0" err="1" smtClean="0">
                <a:latin typeface="Calibri"/>
                <a:cs typeface="Calibri"/>
              </a:rPr>
              <a:t>Flickr</a:t>
            </a:r>
            <a:r>
              <a:rPr lang="en-US" sz="1200" dirty="0" smtClean="0">
                <a:latin typeface="Calibri"/>
                <a:cs typeface="Calibri"/>
              </a:rPr>
              <a:t>: http://flic.kr/p/s3XTG </a:t>
            </a:r>
            <a:endParaRPr lang="en-US" sz="1200" dirty="0">
              <a:latin typeface="Calibri"/>
              <a:cs typeface="Calibri"/>
            </a:endParaRPr>
          </a:p>
        </p:txBody>
      </p:sp>
      <p:sp>
        <p:nvSpPr>
          <p:cNvPr id="3" name="Slide Number Placeholder 2"/>
          <p:cNvSpPr>
            <a:spLocks noGrp="1"/>
          </p:cNvSpPr>
          <p:nvPr>
            <p:ph type="sldNum" sz="quarter" idx="15"/>
          </p:nvPr>
        </p:nvSpPr>
        <p:spPr/>
        <p:txBody>
          <a:bodyPr/>
          <a:lstStyle/>
          <a:p>
            <a:fld id="{5575A23C-C20E-45A4-8519-B7AA9626523B}" type="slidenum">
              <a:rPr lang="en-US" smtClean="0"/>
              <a:pPr/>
              <a:t>2</a:t>
            </a:fld>
            <a:endParaRPr lang="en-US"/>
          </a:p>
        </p:txBody>
      </p:sp>
    </p:spTree>
    <p:extLst>
      <p:ext uri="{BB962C8B-B14F-4D97-AF65-F5344CB8AC3E}">
        <p14:creationId xmlns:p14="http://schemas.microsoft.com/office/powerpoint/2010/main" val="1267814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62000"/>
            <a:ext cx="6934200" cy="553998"/>
          </a:xfrm>
          <a:prstGeom prst="rect">
            <a:avLst/>
          </a:prstGeom>
          <a:noFill/>
        </p:spPr>
        <p:txBody>
          <a:bodyPr wrap="square" rtlCol="0">
            <a:spAutoFit/>
          </a:bodyPr>
          <a:lstStyle/>
          <a:p>
            <a:pPr algn="ctr"/>
            <a:r>
              <a:rPr lang="en-US" sz="3000" dirty="0">
                <a:solidFill>
                  <a:schemeClr val="tx2"/>
                </a:solidFill>
                <a:latin typeface="Calibri"/>
                <a:cs typeface="Calibri"/>
              </a:rPr>
              <a:t>What is Open Access?</a:t>
            </a:r>
          </a:p>
        </p:txBody>
      </p:sp>
      <p:sp>
        <p:nvSpPr>
          <p:cNvPr id="4" name="TextBox 3">
            <a:hlinkClick r:id="rId2"/>
          </p:cNvPr>
          <p:cNvSpPr txBox="1"/>
          <p:nvPr/>
        </p:nvSpPr>
        <p:spPr>
          <a:xfrm>
            <a:off x="685800" y="1524000"/>
            <a:ext cx="7391400" cy="4524315"/>
          </a:xfrm>
          <a:prstGeom prst="rect">
            <a:avLst/>
          </a:prstGeom>
          <a:noFill/>
        </p:spPr>
        <p:txBody>
          <a:bodyPr wrap="square" rtlCol="0">
            <a:spAutoFit/>
          </a:bodyPr>
          <a:lstStyle/>
          <a:p>
            <a:r>
              <a:rPr lang="en-US" sz="2400" dirty="0">
                <a:latin typeface="Calibri"/>
                <a:cs typeface="Calibri"/>
              </a:rPr>
              <a:t>According to Peter </a:t>
            </a:r>
            <a:r>
              <a:rPr lang="en-US" sz="2400" dirty="0" err="1">
                <a:latin typeface="Calibri"/>
                <a:cs typeface="Calibri"/>
              </a:rPr>
              <a:t>Suber</a:t>
            </a:r>
            <a:r>
              <a:rPr lang="en-US" sz="2400" dirty="0">
                <a:latin typeface="Calibri"/>
                <a:cs typeface="Calibri"/>
              </a:rPr>
              <a:t>, </a:t>
            </a:r>
            <a:r>
              <a:rPr lang="en-US" sz="2400" dirty="0" smtClean="0">
                <a:latin typeface="Calibri"/>
                <a:cs typeface="Calibri"/>
              </a:rPr>
              <a:t>the </a:t>
            </a:r>
            <a:r>
              <a:rPr lang="en-US" sz="2400" dirty="0">
                <a:latin typeface="Calibri"/>
                <a:cs typeface="Calibri"/>
              </a:rPr>
              <a:t>Director of the Harvard Open Access </a:t>
            </a:r>
            <a:r>
              <a:rPr lang="en-US" sz="2400" dirty="0" smtClean="0">
                <a:latin typeface="Calibri"/>
                <a:cs typeface="Calibri"/>
              </a:rPr>
              <a:t>Project: </a:t>
            </a:r>
          </a:p>
          <a:p>
            <a:endParaRPr lang="en-US" sz="2400" dirty="0">
              <a:latin typeface="Calibri"/>
              <a:cs typeface="Calibri"/>
            </a:endParaRPr>
          </a:p>
          <a:p>
            <a:r>
              <a:rPr lang="en-US" sz="2400" dirty="0">
                <a:latin typeface="Calibri"/>
                <a:cs typeface="Calibri"/>
              </a:rPr>
              <a:t>    Open-access literature is digital, online, free of charge, and free of most copyright and licensing restrictions.</a:t>
            </a:r>
          </a:p>
          <a:p>
            <a:r>
              <a:rPr lang="en-US" sz="2400" dirty="0">
                <a:latin typeface="Calibri"/>
                <a:cs typeface="Calibri"/>
              </a:rPr>
              <a:t>    Open Access removes price barriers (subscriptions, licensing fees, pay-per-view fees) and permission barriers (most copyright and licensing restrictions). The Public Library of </a:t>
            </a:r>
            <a:r>
              <a:rPr lang="en-US" sz="2400" dirty="0" smtClean="0">
                <a:latin typeface="Calibri"/>
                <a:cs typeface="Calibri"/>
              </a:rPr>
              <a:t>Science shorthand </a:t>
            </a:r>
            <a:r>
              <a:rPr lang="en-US" sz="2400" dirty="0">
                <a:latin typeface="Calibri"/>
                <a:cs typeface="Calibri"/>
              </a:rPr>
              <a:t>definition —"free availability and unrestricted use"— succinctly captures both elements.</a:t>
            </a:r>
          </a:p>
          <a:p>
            <a:r>
              <a:rPr lang="en-US" sz="2400" dirty="0">
                <a:latin typeface="Calibri"/>
                <a:cs typeface="Calibri"/>
              </a:rPr>
              <a:t>    </a:t>
            </a:r>
          </a:p>
        </p:txBody>
      </p:sp>
      <p:sp>
        <p:nvSpPr>
          <p:cNvPr id="3" name="Slide Number Placeholder 2"/>
          <p:cNvSpPr>
            <a:spLocks noGrp="1"/>
          </p:cNvSpPr>
          <p:nvPr>
            <p:ph type="sldNum" sz="quarter" idx="12"/>
          </p:nvPr>
        </p:nvSpPr>
        <p:spPr/>
        <p:txBody>
          <a:bodyPr/>
          <a:lstStyle/>
          <a:p>
            <a:fld id="{5575A23C-C20E-45A4-8519-B7AA9626523B}"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a:cs typeface="Calibri"/>
              </a:rPr>
              <a:t>What is Open Access?</a:t>
            </a:r>
            <a:endParaRPr lang="en-US" dirty="0"/>
          </a:p>
        </p:txBody>
      </p:sp>
      <p:sp>
        <p:nvSpPr>
          <p:cNvPr id="3" name="Content Placeholder 2"/>
          <p:cNvSpPr>
            <a:spLocks noGrp="1"/>
          </p:cNvSpPr>
          <p:nvPr>
            <p:ph sz="quarter" idx="1"/>
          </p:nvPr>
        </p:nvSpPr>
        <p:spPr/>
        <p:txBody>
          <a:bodyPr/>
          <a:lstStyle/>
          <a:p>
            <a:r>
              <a:rPr lang="en-US" dirty="0">
                <a:latin typeface="Calibri"/>
                <a:cs typeface="Calibri"/>
              </a:rPr>
              <a:t>There is some flexibility about which permission barriers to remove. For example, some Open Access providers permit commercial re-use and some do not. Some permit derivative works and some do not. But all of the major public definitions of Open Access agree that merely removing price barriers, or limiting permissible uses to "fair use" ("fair dealing" in the UK), is not enough. </a:t>
            </a:r>
          </a:p>
          <a:p>
            <a:endParaRPr lang="en-US" dirty="0"/>
          </a:p>
        </p:txBody>
      </p:sp>
      <p:sp>
        <p:nvSpPr>
          <p:cNvPr id="4" name="Slide Number Placeholder 3"/>
          <p:cNvSpPr>
            <a:spLocks noGrp="1"/>
          </p:cNvSpPr>
          <p:nvPr>
            <p:ph type="sldNum" sz="quarter" idx="15"/>
          </p:nvPr>
        </p:nvSpPr>
        <p:spPr/>
        <p:txBody>
          <a:bodyPr/>
          <a:lstStyle/>
          <a:p>
            <a:fld id="{5575A23C-C20E-45A4-8519-B7AA9626523B}" type="slidenum">
              <a:rPr lang="en-US" smtClean="0"/>
              <a:pPr/>
              <a:t>4</a:t>
            </a:fld>
            <a:endParaRPr lang="en-US"/>
          </a:p>
        </p:txBody>
      </p:sp>
    </p:spTree>
    <p:extLst>
      <p:ext uri="{BB962C8B-B14F-4D97-AF65-F5344CB8AC3E}">
        <p14:creationId xmlns:p14="http://schemas.microsoft.com/office/powerpoint/2010/main" val="2008215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r>
              <a:rPr lang="en-US" dirty="0" smtClean="0">
                <a:latin typeface="Calibri"/>
                <a:cs typeface="Calibri"/>
              </a:rPr>
              <a:t>What Organizations </a:t>
            </a:r>
            <a:r>
              <a:rPr lang="en-US" dirty="0">
                <a:latin typeface="Calibri"/>
                <a:cs typeface="Calibri"/>
              </a:rPr>
              <a:t>H</a:t>
            </a:r>
            <a:r>
              <a:rPr lang="en-US" dirty="0" smtClean="0">
                <a:latin typeface="Calibri"/>
                <a:cs typeface="Calibri"/>
              </a:rPr>
              <a:t>ave OA Policies?</a:t>
            </a:r>
            <a:endParaRPr lang="en-US" dirty="0">
              <a:latin typeface="Calibri"/>
              <a:cs typeface="Calibri"/>
            </a:endParaRPr>
          </a:p>
        </p:txBody>
      </p:sp>
      <p:sp>
        <p:nvSpPr>
          <p:cNvPr id="3" name="Content Placeholder 2"/>
          <p:cNvSpPr>
            <a:spLocks noGrp="1"/>
          </p:cNvSpPr>
          <p:nvPr>
            <p:ph sz="quarter" idx="1"/>
          </p:nvPr>
        </p:nvSpPr>
        <p:spPr>
          <a:xfrm>
            <a:off x="457200" y="1066800"/>
            <a:ext cx="7467600" cy="5407152"/>
          </a:xfrm>
        </p:spPr>
        <p:txBody>
          <a:bodyPr>
            <a:normAutofit lnSpcReduction="10000"/>
          </a:bodyPr>
          <a:lstStyle/>
          <a:p>
            <a:r>
              <a:rPr lang="en-US" dirty="0" smtClean="0">
                <a:latin typeface="Calibri"/>
                <a:cs typeface="Calibri"/>
              </a:rPr>
              <a:t>769 organizations worldwide with OA policies:</a:t>
            </a:r>
          </a:p>
          <a:p>
            <a:pPr lvl="1"/>
            <a:r>
              <a:rPr lang="en-US" b="1" dirty="0">
                <a:latin typeface="Calibri"/>
                <a:cs typeface="Calibri"/>
              </a:rPr>
              <a:t>Countries (UN </a:t>
            </a:r>
            <a:r>
              <a:rPr lang="en-US" b="1" dirty="0" err="1">
                <a:latin typeface="Calibri"/>
                <a:cs typeface="Calibri"/>
              </a:rPr>
              <a:t>Geoscheme</a:t>
            </a:r>
            <a:r>
              <a:rPr lang="en-US" b="1" dirty="0">
                <a:latin typeface="Calibri"/>
                <a:cs typeface="Calibri"/>
              </a:rPr>
              <a:t>)</a:t>
            </a:r>
            <a:r>
              <a:rPr lang="en-US" dirty="0">
                <a:latin typeface="Calibri"/>
                <a:cs typeface="Calibri"/>
              </a:rPr>
              <a:t> (769)</a:t>
            </a:r>
          </a:p>
          <a:p>
            <a:pPr lvl="2"/>
            <a:r>
              <a:rPr lang="en-US" dirty="0">
                <a:latin typeface="Calibri"/>
                <a:cs typeface="Calibri"/>
                <a:hlinkClick r:id="rId2"/>
              </a:rPr>
              <a:t>Africa</a:t>
            </a:r>
            <a:r>
              <a:rPr lang="en-US" dirty="0">
                <a:latin typeface="Calibri"/>
                <a:cs typeface="Calibri"/>
              </a:rPr>
              <a:t> (19)</a:t>
            </a:r>
          </a:p>
          <a:p>
            <a:pPr lvl="2"/>
            <a:r>
              <a:rPr lang="en-US" dirty="0">
                <a:latin typeface="Calibri"/>
                <a:cs typeface="Calibri"/>
                <a:hlinkClick r:id="rId3"/>
              </a:rPr>
              <a:t>Americas</a:t>
            </a:r>
            <a:r>
              <a:rPr lang="en-US" dirty="0">
                <a:latin typeface="Calibri"/>
                <a:cs typeface="Calibri"/>
              </a:rPr>
              <a:t> (197)</a:t>
            </a:r>
          </a:p>
          <a:p>
            <a:pPr lvl="2"/>
            <a:r>
              <a:rPr lang="en-US" dirty="0">
                <a:latin typeface="Calibri"/>
                <a:cs typeface="Calibri"/>
                <a:hlinkClick r:id="rId4"/>
              </a:rPr>
              <a:t>Asia</a:t>
            </a:r>
            <a:r>
              <a:rPr lang="en-US" dirty="0">
                <a:latin typeface="Calibri"/>
                <a:cs typeface="Calibri"/>
              </a:rPr>
              <a:t> (45)</a:t>
            </a:r>
          </a:p>
          <a:p>
            <a:pPr lvl="2"/>
            <a:r>
              <a:rPr lang="en-US" dirty="0">
                <a:latin typeface="Calibri"/>
                <a:cs typeface="Calibri"/>
                <a:hlinkClick r:id="rId5"/>
              </a:rPr>
              <a:t>Europe</a:t>
            </a:r>
            <a:r>
              <a:rPr lang="en-US" dirty="0">
                <a:latin typeface="Calibri"/>
                <a:cs typeface="Calibri"/>
              </a:rPr>
              <a:t> (468)</a:t>
            </a:r>
          </a:p>
          <a:p>
            <a:pPr lvl="2"/>
            <a:r>
              <a:rPr lang="en-US" dirty="0">
                <a:latin typeface="Calibri"/>
                <a:cs typeface="Calibri"/>
                <a:hlinkClick r:id="rId6"/>
              </a:rPr>
              <a:t>Oceania</a:t>
            </a:r>
            <a:r>
              <a:rPr lang="en-US" dirty="0">
                <a:latin typeface="Calibri"/>
                <a:cs typeface="Calibri"/>
              </a:rPr>
              <a:t> (40)</a:t>
            </a:r>
          </a:p>
          <a:p>
            <a:r>
              <a:rPr lang="en-US" dirty="0" smtClean="0">
                <a:latin typeface="Calibri"/>
                <a:cs typeface="Calibri"/>
              </a:rPr>
              <a:t> US Organizations include: </a:t>
            </a:r>
          </a:p>
          <a:p>
            <a:pPr lvl="1"/>
            <a:r>
              <a:rPr lang="en-US" dirty="0" smtClean="0">
                <a:latin typeface="Calibri"/>
                <a:cs typeface="Calibri"/>
              </a:rPr>
              <a:t>University of California System</a:t>
            </a:r>
          </a:p>
          <a:p>
            <a:pPr lvl="1"/>
            <a:r>
              <a:rPr lang="en-US" dirty="0" smtClean="0">
                <a:latin typeface="Calibri"/>
                <a:cs typeface="Calibri"/>
              </a:rPr>
              <a:t>Harvard University</a:t>
            </a:r>
          </a:p>
          <a:p>
            <a:pPr lvl="1"/>
            <a:r>
              <a:rPr lang="en-US" dirty="0" smtClean="0">
                <a:latin typeface="Calibri"/>
                <a:cs typeface="Calibri"/>
              </a:rPr>
              <a:t>Duke University</a:t>
            </a:r>
          </a:p>
          <a:p>
            <a:pPr lvl="1"/>
            <a:r>
              <a:rPr lang="en-US" dirty="0" smtClean="0">
                <a:latin typeface="Calibri"/>
                <a:cs typeface="Calibri"/>
              </a:rPr>
              <a:t>MIT</a:t>
            </a:r>
          </a:p>
          <a:p>
            <a:r>
              <a:rPr lang="en-US" dirty="0" smtClean="0">
                <a:latin typeface="Calibri"/>
                <a:cs typeface="Calibri"/>
              </a:rPr>
              <a:t>More at the Registry of Open Access Repository Mandates </a:t>
            </a:r>
            <a:r>
              <a:rPr lang="en-US" dirty="0">
                <a:latin typeface="Calibri"/>
                <a:cs typeface="Calibri"/>
              </a:rPr>
              <a:t>and Policies: </a:t>
            </a:r>
            <a:r>
              <a:rPr lang="en-US" dirty="0" smtClean="0">
                <a:latin typeface="Calibri"/>
                <a:cs typeface="Calibri"/>
                <a:hlinkClick r:id="rId7"/>
              </a:rPr>
              <a:t>http</a:t>
            </a:r>
            <a:r>
              <a:rPr lang="en-US" dirty="0">
                <a:latin typeface="Calibri"/>
                <a:cs typeface="Calibri"/>
                <a:hlinkClick r:id="rId7"/>
              </a:rPr>
              <a:t>://roarmap.eprints.org/view/country/840.html</a:t>
            </a:r>
            <a:endParaRPr lang="en-US" dirty="0" smtClean="0">
              <a:latin typeface="Calibri"/>
              <a:cs typeface="Calibri"/>
            </a:endParaRPr>
          </a:p>
          <a:p>
            <a:pPr lvl="1"/>
            <a:endParaRPr lang="en-US" dirty="0">
              <a:latin typeface="Calibri"/>
              <a:cs typeface="Calibri"/>
            </a:endParaRPr>
          </a:p>
        </p:txBody>
      </p:sp>
      <p:sp>
        <p:nvSpPr>
          <p:cNvPr id="4" name="Slide Number Placeholder 3"/>
          <p:cNvSpPr>
            <a:spLocks noGrp="1"/>
          </p:cNvSpPr>
          <p:nvPr>
            <p:ph type="sldNum" sz="quarter" idx="15"/>
          </p:nvPr>
        </p:nvSpPr>
        <p:spPr/>
        <p:txBody>
          <a:bodyPr/>
          <a:lstStyle/>
          <a:p>
            <a:fld id="{5575A23C-C20E-45A4-8519-B7AA9626523B}" type="slidenum">
              <a:rPr lang="en-US" smtClean="0"/>
              <a:pPr/>
              <a:t>5</a:t>
            </a:fld>
            <a:endParaRPr lang="en-US"/>
          </a:p>
        </p:txBody>
      </p:sp>
    </p:spTree>
    <p:extLst>
      <p:ext uri="{BB962C8B-B14F-4D97-AF65-F5344CB8AC3E}">
        <p14:creationId xmlns:p14="http://schemas.microsoft.com/office/powerpoint/2010/main" val="3716464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a:cs typeface="Calibri"/>
              </a:rPr>
              <a:t>Why would CSUSM want an OA Policy?</a:t>
            </a:r>
            <a:endParaRPr lang="en-US" dirty="0">
              <a:latin typeface="Calibri"/>
              <a:cs typeface="Calibri"/>
            </a:endParaRPr>
          </a:p>
        </p:txBody>
      </p:sp>
      <p:pic>
        <p:nvPicPr>
          <p:cNvPr id="6" name="Content Placeholder 5"/>
          <p:cNvPicPr>
            <a:picLocks noGrp="1" noChangeAspect="1"/>
          </p:cNvPicPr>
          <p:nvPr>
            <p:ph sz="quarter" idx="1"/>
          </p:nvPr>
        </p:nvPicPr>
        <p:blipFill>
          <a:blip r:embed="rId2"/>
          <a:srcRect t="6491" b="6491"/>
          <a:stretch>
            <a:fillRect/>
          </a:stretch>
        </p:blipFill>
        <p:spPr/>
      </p:pic>
      <p:sp>
        <p:nvSpPr>
          <p:cNvPr id="3" name="Slide Number Placeholder 2"/>
          <p:cNvSpPr>
            <a:spLocks noGrp="1"/>
          </p:cNvSpPr>
          <p:nvPr>
            <p:ph type="sldNum" sz="quarter" idx="15"/>
          </p:nvPr>
        </p:nvSpPr>
        <p:spPr/>
        <p:txBody>
          <a:bodyPr/>
          <a:lstStyle/>
          <a:p>
            <a:fld id="{5575A23C-C20E-45A4-8519-B7AA9626523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pPr algn="ctr"/>
            <a:r>
              <a:rPr lang="en-US" dirty="0" smtClean="0">
                <a:latin typeface="Calibri"/>
                <a:cs typeface="Calibri"/>
              </a:rPr>
              <a:t>Why have an OA Policy?		</a:t>
            </a:r>
            <a:endParaRPr lang="en-US" dirty="0">
              <a:latin typeface="Calibri"/>
              <a:cs typeface="Calibri"/>
            </a:endParaRPr>
          </a:p>
        </p:txBody>
      </p:sp>
      <p:sp>
        <p:nvSpPr>
          <p:cNvPr id="3" name="Content Placeholder 2"/>
          <p:cNvSpPr>
            <a:spLocks noGrp="1"/>
          </p:cNvSpPr>
          <p:nvPr>
            <p:ph sz="quarter" idx="1"/>
          </p:nvPr>
        </p:nvSpPr>
        <p:spPr>
          <a:xfrm>
            <a:off x="457200" y="1447800"/>
            <a:ext cx="8001000" cy="5026152"/>
          </a:xfrm>
        </p:spPr>
        <p:txBody>
          <a:bodyPr>
            <a:normAutofit/>
          </a:bodyPr>
          <a:lstStyle/>
          <a:p>
            <a:r>
              <a:rPr lang="en-US" dirty="0" smtClean="0">
                <a:latin typeface="Calibri"/>
                <a:cs typeface="Calibri"/>
              </a:rPr>
              <a:t>An OA policy helps faculty to negotiate with publishers. </a:t>
            </a:r>
          </a:p>
          <a:p>
            <a:pPr lvl="1"/>
            <a:r>
              <a:rPr lang="en-US" dirty="0" smtClean="0">
                <a:latin typeface="Calibri"/>
                <a:cs typeface="Calibri"/>
              </a:rPr>
              <a:t>Don’t give away all of your scholarship to for-profit publishers. Keep some rights to reuse your work! </a:t>
            </a:r>
          </a:p>
          <a:p>
            <a:pPr marL="365760" lvl="1" indent="0">
              <a:buNone/>
            </a:pPr>
            <a:endParaRPr lang="en-US" dirty="0" smtClean="0">
              <a:latin typeface="Calibri"/>
              <a:cs typeface="Calibri"/>
            </a:endParaRPr>
          </a:p>
          <a:p>
            <a:r>
              <a:rPr lang="en-US" dirty="0">
                <a:latin typeface="Calibri"/>
                <a:cs typeface="Calibri"/>
              </a:rPr>
              <a:t>Increases the visibility of and access to your scholarship and research. </a:t>
            </a:r>
            <a:endParaRPr lang="en-US" dirty="0" smtClean="0">
              <a:latin typeface="Calibri"/>
              <a:cs typeface="Calibri"/>
            </a:endParaRPr>
          </a:p>
          <a:p>
            <a:pPr lvl="1"/>
            <a:r>
              <a:rPr lang="en-US" dirty="0" smtClean="0">
                <a:latin typeface="Calibri"/>
                <a:cs typeface="Calibri"/>
              </a:rPr>
              <a:t>Make </a:t>
            </a:r>
            <a:r>
              <a:rPr lang="en-US" dirty="0">
                <a:latin typeface="Calibri"/>
                <a:cs typeface="Calibri"/>
              </a:rPr>
              <a:t>research and scholarly output available to anyone with access to a computer and the internet. </a:t>
            </a:r>
          </a:p>
          <a:p>
            <a:pPr lvl="1"/>
            <a:r>
              <a:rPr lang="en-US" dirty="0" smtClean="0">
                <a:latin typeface="Calibri"/>
                <a:cs typeface="Calibri"/>
              </a:rPr>
              <a:t>Research shows that openly available papers are cited more often</a:t>
            </a:r>
            <a:r>
              <a:rPr lang="en-US" dirty="0">
                <a:latin typeface="Calibri"/>
                <a:cs typeface="Calibri"/>
              </a:rPr>
              <a:t>: </a:t>
            </a:r>
            <a:r>
              <a:rPr lang="en-US" dirty="0">
                <a:latin typeface="Calibri"/>
                <a:cs typeface="Calibri"/>
                <a:hlinkClick r:id="rId2"/>
              </a:rPr>
              <a:t>http://sparceurope.org/oaca_table</a:t>
            </a:r>
            <a:r>
              <a:rPr lang="en-US" dirty="0" smtClean="0">
                <a:latin typeface="Calibri"/>
                <a:cs typeface="Calibri"/>
                <a:hlinkClick r:id="rId2"/>
              </a:rPr>
              <a:t>/</a:t>
            </a:r>
            <a:endParaRPr lang="en-US" dirty="0" smtClean="0">
              <a:latin typeface="Calibri"/>
              <a:cs typeface="Calibri"/>
            </a:endParaRPr>
          </a:p>
          <a:p>
            <a:pPr lvl="1"/>
            <a:r>
              <a:rPr lang="en-US" dirty="0" smtClean="0">
                <a:latin typeface="Calibri"/>
                <a:cs typeface="Calibri"/>
              </a:rPr>
              <a:t>One </a:t>
            </a:r>
            <a:r>
              <a:rPr lang="en-US" dirty="0">
                <a:latin typeface="Calibri"/>
                <a:cs typeface="Calibri"/>
              </a:rPr>
              <a:t>central location for content from the campus.</a:t>
            </a:r>
          </a:p>
          <a:p>
            <a:pPr lvl="1"/>
            <a:endParaRPr lang="en-US" dirty="0" smtClean="0">
              <a:latin typeface="Calibri"/>
              <a:cs typeface="Calibri"/>
            </a:endParaRPr>
          </a:p>
          <a:p>
            <a:pPr lvl="1"/>
            <a:endParaRPr lang="en-US" dirty="0" smtClean="0">
              <a:latin typeface="Calibri"/>
              <a:cs typeface="Calibri"/>
            </a:endParaRPr>
          </a:p>
          <a:p>
            <a:pPr lvl="1">
              <a:buNone/>
            </a:pPr>
            <a:endParaRPr lang="en-US" dirty="0" smtClean="0">
              <a:latin typeface="Calibri"/>
              <a:cs typeface="Calibri"/>
            </a:endParaRPr>
          </a:p>
          <a:p>
            <a:pPr lvl="1">
              <a:buNone/>
            </a:pPr>
            <a:endParaRPr lang="en-US" dirty="0" smtClean="0">
              <a:latin typeface="Calibri"/>
              <a:cs typeface="Calibri"/>
            </a:endParaRPr>
          </a:p>
          <a:p>
            <a:pPr>
              <a:buNone/>
            </a:pPr>
            <a:endParaRPr lang="en-US" dirty="0" smtClean="0">
              <a:latin typeface="Calibri"/>
              <a:cs typeface="Calibri"/>
            </a:endParaRPr>
          </a:p>
          <a:p>
            <a:endParaRPr lang="en-US" dirty="0" smtClean="0">
              <a:latin typeface="Calibri"/>
              <a:cs typeface="Calibri"/>
            </a:endParaRPr>
          </a:p>
          <a:p>
            <a:endParaRPr lang="en-US" dirty="0" smtClean="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15"/>
          </p:nvPr>
        </p:nvSpPr>
        <p:spPr/>
        <p:txBody>
          <a:bodyPr/>
          <a:lstStyle/>
          <a:p>
            <a:fld id="{5575A23C-C20E-45A4-8519-B7AA9626523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697646" y="457219"/>
            <a:ext cx="5748708" cy="3844449"/>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066800" y="5181600"/>
            <a:ext cx="6934200" cy="830997"/>
          </a:xfrm>
          <a:prstGeom prst="rect">
            <a:avLst/>
          </a:prstGeom>
          <a:noFill/>
        </p:spPr>
        <p:txBody>
          <a:bodyPr wrap="square" rtlCol="0">
            <a:spAutoFit/>
          </a:bodyPr>
          <a:lstStyle/>
          <a:p>
            <a:r>
              <a:rPr lang="en-US" sz="1600" dirty="0" smtClean="0">
                <a:latin typeface="Calibri"/>
                <a:cs typeface="Calibri"/>
              </a:rPr>
              <a:t>C. </a:t>
            </a:r>
            <a:r>
              <a:rPr lang="en-US" sz="1600" dirty="0" err="1" smtClean="0">
                <a:latin typeface="Calibri"/>
                <a:cs typeface="Calibri"/>
              </a:rPr>
              <a:t>Hajjem</a:t>
            </a:r>
            <a:r>
              <a:rPr lang="en-US" sz="1600" dirty="0" smtClean="0">
                <a:latin typeface="Calibri"/>
                <a:cs typeface="Calibri"/>
              </a:rPr>
              <a:t>, S. </a:t>
            </a:r>
            <a:r>
              <a:rPr lang="en-US" sz="1600" dirty="0" err="1" smtClean="0">
                <a:latin typeface="Calibri"/>
                <a:cs typeface="Calibri"/>
              </a:rPr>
              <a:t>Harnad</a:t>
            </a:r>
            <a:r>
              <a:rPr lang="en-US" sz="1600" dirty="0" smtClean="0">
                <a:latin typeface="Calibri"/>
                <a:cs typeface="Calibri"/>
              </a:rPr>
              <a:t> and Y. </a:t>
            </a:r>
            <a:r>
              <a:rPr lang="en-US" sz="1600" dirty="0" err="1" smtClean="0">
                <a:latin typeface="Calibri"/>
                <a:cs typeface="Calibri"/>
              </a:rPr>
              <a:t>Gingras</a:t>
            </a:r>
            <a:r>
              <a:rPr lang="en-US" sz="1600" dirty="0" smtClean="0">
                <a:latin typeface="Calibri"/>
                <a:cs typeface="Calibri"/>
              </a:rPr>
              <a:t>, “Ten-Year Cross-Disciplinary Comparison of the Growth of Open Access and How It Increases Research Citation Impact,” </a:t>
            </a:r>
            <a:r>
              <a:rPr lang="en-US" sz="1600" i="1" dirty="0" smtClean="0">
                <a:latin typeface="Calibri"/>
                <a:cs typeface="Calibri"/>
              </a:rPr>
              <a:t>IEEE Data Engineering Bulletin</a:t>
            </a:r>
            <a:r>
              <a:rPr lang="en-US" sz="1600" dirty="0" smtClean="0">
                <a:latin typeface="Calibri"/>
                <a:cs typeface="Calibri"/>
              </a:rPr>
              <a:t> 28 (4) (2005): 39-47. </a:t>
            </a:r>
            <a:endParaRPr lang="en-US" sz="1600" dirty="0">
              <a:latin typeface="Calibri"/>
              <a:cs typeface="Calibri"/>
            </a:endParaRPr>
          </a:p>
        </p:txBody>
      </p:sp>
      <p:sp>
        <p:nvSpPr>
          <p:cNvPr id="2" name="Slide Number Placeholder 1"/>
          <p:cNvSpPr>
            <a:spLocks noGrp="1"/>
          </p:cNvSpPr>
          <p:nvPr>
            <p:ph type="sldNum" sz="quarter" idx="15"/>
          </p:nvPr>
        </p:nvSpPr>
        <p:spPr/>
        <p:txBody>
          <a:bodyPr/>
          <a:lstStyle/>
          <a:p>
            <a:fld id="{5575A23C-C20E-45A4-8519-B7AA9626523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334962"/>
          </a:xfrm>
        </p:spPr>
        <p:txBody>
          <a:bodyPr>
            <a:normAutofit fontScale="90000"/>
          </a:bodyPr>
          <a:lstStyle/>
          <a:p>
            <a:pPr algn="ctr"/>
            <a:r>
              <a:rPr lang="en-US" dirty="0" smtClean="0">
                <a:latin typeface="Calibri"/>
                <a:cs typeface="Calibri"/>
              </a:rPr>
              <a:t>Opt out </a:t>
            </a:r>
            <a:r>
              <a:rPr lang="en-US" dirty="0" err="1" smtClean="0">
                <a:latin typeface="Calibri"/>
                <a:cs typeface="Calibri"/>
              </a:rPr>
              <a:t>vs</a:t>
            </a:r>
            <a:r>
              <a:rPr lang="en-US" dirty="0" smtClean="0">
                <a:latin typeface="Calibri"/>
                <a:cs typeface="Calibri"/>
              </a:rPr>
              <a:t> Opt in</a:t>
            </a:r>
            <a:endParaRPr lang="en-US" dirty="0">
              <a:latin typeface="Calibri"/>
              <a:cs typeface="Calibri"/>
            </a:endParaRPr>
          </a:p>
        </p:txBody>
      </p:sp>
      <p:sp>
        <p:nvSpPr>
          <p:cNvPr id="3" name="Content Placeholder 2"/>
          <p:cNvSpPr>
            <a:spLocks noGrp="1"/>
          </p:cNvSpPr>
          <p:nvPr>
            <p:ph sz="quarter" idx="1"/>
          </p:nvPr>
        </p:nvSpPr>
        <p:spPr>
          <a:xfrm>
            <a:off x="457200" y="609600"/>
            <a:ext cx="7467600" cy="5334000"/>
          </a:xfrm>
        </p:spPr>
        <p:txBody>
          <a:bodyPr>
            <a:normAutofit/>
          </a:bodyPr>
          <a:lstStyle/>
          <a:p>
            <a:r>
              <a:rPr lang="en-US" sz="2000" dirty="0" smtClean="0">
                <a:latin typeface="Calibri"/>
                <a:cs typeface="Calibri"/>
              </a:rPr>
              <a:t>Opt out: The default for faculty articles is that they will be made available via </a:t>
            </a:r>
            <a:r>
              <a:rPr lang="en-US" sz="2000" dirty="0" err="1" smtClean="0">
                <a:latin typeface="Calibri"/>
                <a:cs typeface="Calibri"/>
              </a:rPr>
              <a:t>ScholarWorks</a:t>
            </a:r>
            <a:r>
              <a:rPr lang="en-US" sz="2000" dirty="0" smtClean="0">
                <a:latin typeface="Calibri"/>
                <a:cs typeface="Calibri"/>
              </a:rPr>
              <a:t>. (Also called a “mandate.”)</a:t>
            </a:r>
          </a:p>
          <a:p>
            <a:pPr lvl="1"/>
            <a:r>
              <a:rPr lang="en-US" sz="2000" dirty="0" smtClean="0">
                <a:latin typeface="Calibri"/>
                <a:cs typeface="Calibri"/>
              </a:rPr>
              <a:t>Faculty may elect to opt-out of the policy on an article-by-article basis with no restrictions. </a:t>
            </a:r>
          </a:p>
          <a:p>
            <a:pPr lvl="1"/>
            <a:r>
              <a:rPr lang="en-US" sz="2000" dirty="0">
                <a:latin typeface="Calibri"/>
                <a:cs typeface="Calibri"/>
              </a:rPr>
              <a:t>Opt-out policies may increase rights retention for faculty</a:t>
            </a:r>
            <a:r>
              <a:rPr lang="en-US" sz="2000" dirty="0" smtClean="0">
                <a:latin typeface="Calibri"/>
                <a:cs typeface="Calibri"/>
              </a:rPr>
              <a:t>.</a:t>
            </a:r>
          </a:p>
          <a:p>
            <a:pPr lvl="1"/>
            <a:r>
              <a:rPr lang="en-US" sz="2000" dirty="0" smtClean="0">
                <a:latin typeface="Calibri"/>
                <a:cs typeface="Calibri"/>
              </a:rPr>
              <a:t>Orgs with opt-out policies have higher rates of article deposits.</a:t>
            </a:r>
          </a:p>
          <a:p>
            <a:pPr marL="365760" lvl="1" indent="0">
              <a:buNone/>
            </a:pPr>
            <a:endParaRPr lang="en-US" sz="2000" dirty="0">
              <a:latin typeface="Calibri"/>
              <a:cs typeface="Calibri"/>
            </a:endParaRPr>
          </a:p>
          <a:p>
            <a:pPr lvl="1"/>
            <a:endParaRPr lang="en-US" sz="1700" dirty="0" smtClean="0">
              <a:latin typeface="Calibri"/>
              <a:cs typeface="Calibri"/>
            </a:endParaRPr>
          </a:p>
          <a:p>
            <a:pPr lvl="1"/>
            <a:endParaRPr lang="en-US" sz="1700" dirty="0">
              <a:latin typeface="Calibri"/>
              <a:cs typeface="Calibri"/>
            </a:endParaRPr>
          </a:p>
          <a:p>
            <a:pPr lvl="1"/>
            <a:endParaRPr lang="en-US" sz="1700" dirty="0" smtClean="0">
              <a:latin typeface="Calibri"/>
              <a:cs typeface="Calibri"/>
            </a:endParaRPr>
          </a:p>
        </p:txBody>
      </p:sp>
      <p:sp>
        <p:nvSpPr>
          <p:cNvPr id="4" name="Slide Number Placeholder 3"/>
          <p:cNvSpPr>
            <a:spLocks noGrp="1"/>
          </p:cNvSpPr>
          <p:nvPr>
            <p:ph type="sldNum" sz="quarter" idx="15"/>
          </p:nvPr>
        </p:nvSpPr>
        <p:spPr/>
        <p:txBody>
          <a:bodyPr/>
          <a:lstStyle/>
          <a:p>
            <a:fld id="{5575A23C-C20E-45A4-8519-B7AA9626523B}" type="slidenum">
              <a:rPr lang="en-US" smtClean="0"/>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2037</TotalTime>
  <Words>848</Words>
  <Application>Microsoft Office PowerPoint</Application>
  <PresentationFormat>On-screen Show (4:3)</PresentationFormat>
  <Paragraphs>108</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Century Schoolbook</vt:lpstr>
      <vt:lpstr>Wingdings</vt:lpstr>
      <vt:lpstr>Wingdings 2</vt:lpstr>
      <vt:lpstr>Oriel</vt:lpstr>
      <vt:lpstr>Open Access at Cal State San Marcos</vt:lpstr>
      <vt:lpstr>What do you mean by Open Access?</vt:lpstr>
      <vt:lpstr>PowerPoint Presentation</vt:lpstr>
      <vt:lpstr>What is Open Access?</vt:lpstr>
      <vt:lpstr>What Organizations Have OA Policies?</vt:lpstr>
      <vt:lpstr>Why would CSUSM want an OA Policy?</vt:lpstr>
      <vt:lpstr>Why have an OA Policy?  </vt:lpstr>
      <vt:lpstr>PowerPoint Presentation</vt:lpstr>
      <vt:lpstr>Opt out vs Opt in</vt:lpstr>
      <vt:lpstr>Opt out vs Opt in</vt:lpstr>
      <vt:lpstr>Opt- in Option</vt:lpstr>
      <vt:lpstr>Opt- out Option</vt:lpstr>
      <vt:lpstr>What else to consider?</vt:lpstr>
      <vt:lpstr>PowerPoint Presentation</vt:lpstr>
    </vt:vector>
  </TitlesOfParts>
  <Company>Loyola Marymount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cmitch14</dc:creator>
  <cp:lastModifiedBy>Karno Ng</cp:lastModifiedBy>
  <cp:revision>41</cp:revision>
  <dcterms:created xsi:type="dcterms:W3CDTF">2011-05-15T03:41:41Z</dcterms:created>
  <dcterms:modified xsi:type="dcterms:W3CDTF">2016-02-26T22:23:52Z</dcterms:modified>
</cp:coreProperties>
</file>