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 ContentType="image/ti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C6963"/>
        </a:solidFill>
        <a:effectLst/>
        <a:uFillTx/>
        <a:latin typeface="+mn-lt"/>
        <a:ea typeface="+mn-ea"/>
        <a:cs typeface="+mn-cs"/>
        <a:sym typeface="Baskerville"/>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C6963"/>
        </a:solidFill>
        <a:effectLst/>
        <a:uFillTx/>
        <a:latin typeface="+mn-lt"/>
        <a:ea typeface="+mn-ea"/>
        <a:cs typeface="+mn-cs"/>
        <a:sym typeface="Baskerville"/>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C6963"/>
        </a:solidFill>
        <a:effectLst/>
        <a:uFillTx/>
        <a:latin typeface="+mn-lt"/>
        <a:ea typeface="+mn-ea"/>
        <a:cs typeface="+mn-cs"/>
        <a:sym typeface="Baskerville"/>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C6963"/>
        </a:solidFill>
        <a:effectLst/>
        <a:uFillTx/>
        <a:latin typeface="+mn-lt"/>
        <a:ea typeface="+mn-ea"/>
        <a:cs typeface="+mn-cs"/>
        <a:sym typeface="Baskerville"/>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C6963"/>
        </a:solidFill>
        <a:effectLst/>
        <a:uFillTx/>
        <a:latin typeface="+mn-lt"/>
        <a:ea typeface="+mn-ea"/>
        <a:cs typeface="+mn-cs"/>
        <a:sym typeface="Baskerville"/>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C6963"/>
        </a:solidFill>
        <a:effectLst/>
        <a:uFillTx/>
        <a:latin typeface="+mn-lt"/>
        <a:ea typeface="+mn-ea"/>
        <a:cs typeface="+mn-cs"/>
        <a:sym typeface="Baskerville"/>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C6963"/>
        </a:solidFill>
        <a:effectLst/>
        <a:uFillTx/>
        <a:latin typeface="+mn-lt"/>
        <a:ea typeface="+mn-ea"/>
        <a:cs typeface="+mn-cs"/>
        <a:sym typeface="Baskerville"/>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C6963"/>
        </a:solidFill>
        <a:effectLst/>
        <a:uFillTx/>
        <a:latin typeface="+mn-lt"/>
        <a:ea typeface="+mn-ea"/>
        <a:cs typeface="+mn-cs"/>
        <a:sym typeface="Baskerville"/>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C6963"/>
        </a:solidFill>
        <a:effectLst/>
        <a:uFillTx/>
        <a:latin typeface="+mn-lt"/>
        <a:ea typeface="+mn-ea"/>
        <a:cs typeface="+mn-cs"/>
        <a:sym typeface="Baskervill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Ref idx="maj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wholeTbl>
    <a:band2H>
      <a:tcTxStyle/>
      <a:tcStyle>
        <a:tcBdr/>
        <a:fill>
          <a:solidFill>
            <a:srgbClr val="CCC7B8">
              <a:alpha val="35000"/>
            </a:srgbClr>
          </a:solidFill>
        </a:fill>
      </a:tcStyle>
    </a:band2H>
    <a:firstCol>
      <a:tcTxStyle>
        <a:fontRef idx="maj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Col>
    <a:lastRow>
      <a:tcTxStyle>
        <a:fontRef idx="maj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254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lastRow>
    <a:firstRow>
      <a:tcTxStyle>
        <a:fontRef idx="maj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Row>
  </a:tblStyle>
  <a:tblStyle styleId="{C7B018BB-80A7-4F77-B60F-C8B233D01FF8}" styleName="">
    <a:tblBg/>
    <a:wholeTbl>
      <a:tcTxStyle>
        <a:fontRef idx="major">
          <a:srgbClr val="5A5950"/>
        </a:fontRef>
        <a:srgbClr val="5A5950"/>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C1C0B6">
                  <a:alpha val="85000"/>
                </a:srgbClr>
              </a:solidFill>
              <a:prstDash val="solid"/>
              <a:miter lim="400000"/>
            </a:ln>
          </a:insideV>
        </a:tcBdr>
        <a:fill>
          <a:noFill/>
        </a:fill>
      </a:tcStyle>
    </a:wholeTbl>
    <a:band2H>
      <a:tcTxStyle/>
      <a:tcStyle>
        <a:tcBdr/>
        <a:fill>
          <a:solidFill>
            <a:srgbClr val="7B9B9F">
              <a:alpha val="19000"/>
            </a:srgbClr>
          </a:solidFill>
        </a:fill>
      </a:tcStyle>
    </a:band2H>
    <a:firstCol>
      <a:tcTxStyle>
        <a:fontRef idx="maj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F3F1DF"/>
              </a:solidFill>
              <a:prstDash val="solid"/>
              <a:miter lim="400000"/>
            </a:ln>
          </a:insideV>
        </a:tcBdr>
        <a:fill>
          <a:noFill/>
        </a:fill>
      </a:tcStyle>
    </a:firstCol>
    <a:lastRow>
      <a:tcTxStyle>
        <a:fontRef idx="maj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lastRow>
    <a:firstRow>
      <a:tcTxStyle>
        <a:fontRef idx="maj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firstRow>
  </a:tblStyle>
  <a:tblStyle styleId="{EEE7283C-3CF3-47DC-8721-378D4A62B228}" styleName="">
    <a:tblBg/>
    <a:wholeTbl>
      <a:tcTxStyle>
        <a:fontRef idx="major">
          <a:srgbClr val="5A5950"/>
        </a:fontRef>
        <a:srgbClr val="5A5950"/>
      </a:tcTxStyle>
      <a:tcStyle>
        <a:tcBdr>
          <a:left>
            <a:ln w="19050" cap="rnd">
              <a:solidFill>
                <a:srgbClr val="000000">
                  <a:alpha val="69000"/>
                </a:srgbClr>
              </a:solidFill>
              <a:custDash>
                <a:ds d="100000" sp="200000"/>
              </a:custDash>
              <a:miter lim="400000"/>
            </a:ln>
          </a:left>
          <a:right>
            <a:ln w="19050" cap="rnd">
              <a:solidFill>
                <a:srgbClr val="000000">
                  <a:alpha val="69000"/>
                </a:srgbClr>
              </a:solidFill>
              <a:custDash>
                <a:ds d="100000" sp="200000"/>
              </a:custDash>
              <a:miter lim="400000"/>
            </a:ln>
          </a:right>
          <a:top>
            <a:ln w="19050" cap="rnd">
              <a:solidFill>
                <a:srgbClr val="000000">
                  <a:alpha val="69000"/>
                </a:srgbClr>
              </a:solidFill>
              <a:custDash>
                <a:ds d="100000" sp="200000"/>
              </a:custDash>
              <a:miter lim="400000"/>
            </a:ln>
          </a:top>
          <a:bottom>
            <a:ln w="19050" cap="rnd">
              <a:solidFill>
                <a:srgbClr val="000000">
                  <a:alpha val="69000"/>
                </a:srgbClr>
              </a:solidFill>
              <a:custDash>
                <a:ds d="100000" sp="200000"/>
              </a:custDash>
              <a:miter lim="400000"/>
            </a:ln>
          </a:bottom>
          <a:insideH>
            <a:ln w="19050" cap="rnd">
              <a:solidFill>
                <a:srgbClr val="000000">
                  <a:alpha val="69000"/>
                </a:srgbClr>
              </a:solidFill>
              <a:custDash>
                <a:ds d="100000" sp="200000"/>
              </a:custDash>
              <a:miter lim="400000"/>
            </a:ln>
          </a:insideH>
          <a:insideV>
            <a:ln w="19050" cap="rnd">
              <a:solidFill>
                <a:srgbClr val="000000">
                  <a:alpha val="69000"/>
                </a:srgbClr>
              </a:solidFill>
              <a:custDash>
                <a:ds d="100000" sp="200000"/>
              </a:custDash>
              <a:miter lim="400000"/>
            </a:ln>
          </a:insideV>
        </a:tcBdr>
        <a:fill>
          <a:noFill/>
        </a:fill>
      </a:tcStyle>
    </a:wholeTbl>
    <a:band2H>
      <a:tcTxStyle/>
      <a:tcStyle>
        <a:tcBdr/>
        <a:fill>
          <a:solidFill>
            <a:srgbClr val="D0CC8A">
              <a:alpha val="31000"/>
            </a:srgbClr>
          </a:solidFill>
        </a:fill>
      </a:tcStyle>
    </a:band2H>
    <a:firstCol>
      <a:tcTxStyle>
        <a:fontRef idx="major">
          <a:srgbClr val="F2EBDB"/>
        </a:fontRef>
        <a:srgbClr val="F2EBDB"/>
      </a:tcTxStyle>
      <a:tcStyle>
        <a:tcBdr>
          <a:left>
            <a:ln w="12700" cap="flat">
              <a:solidFill>
                <a:srgbClr val="60584D">
                  <a:alpha val="48000"/>
                </a:srgbClr>
              </a:solidFill>
              <a:prstDash val="solid"/>
              <a:miter lim="400000"/>
            </a:ln>
          </a:left>
          <a:right>
            <a:ln w="12700" cap="flat">
              <a:solidFill>
                <a:srgbClr val="F0E9D7"/>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Col>
    <a:lastRow>
      <a:tcTxStyle>
        <a:fontRef idx="maj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lastRow>
    <a:firstRow>
      <a:tcTxStyle>
        <a:fontRef idx="maj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Row>
  </a:tblStyle>
  <a:tblStyle styleId="{CF821DB8-F4EB-4A41-A1BA-3FCAFE7338EE}" styleName="">
    <a:tblBg/>
    <a:wholeTbl>
      <a:tcTxStyle>
        <a:fontRef idx="major">
          <a:srgbClr val="5A5950"/>
        </a:fontRef>
        <a:srgbClr val="5A5950"/>
      </a:tcTxStyle>
      <a:tcStyle>
        <a:tcBdr>
          <a:left>
            <a:ln w="12700" cap="flat">
              <a:noFill/>
              <a:miter lim="400000"/>
            </a:ln>
          </a:left>
          <a:right>
            <a:ln w="12700" cap="flat">
              <a:noFill/>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wholeTbl>
    <a:band2H>
      <a:tcTxStyle/>
      <a:tcStyle>
        <a:tcBdr/>
        <a:fill>
          <a:solidFill>
            <a:srgbClr val="CB5815">
              <a:alpha val="7000"/>
            </a:srgbClr>
          </a:solidFill>
        </a:fill>
      </a:tcStyle>
    </a:band2H>
    <a:firstCol>
      <a:tcTxStyle>
        <a:fontRef idx="major">
          <a:srgbClr val="5A5950"/>
        </a:fontRef>
        <a:srgbClr val="5A5950"/>
      </a:tcTxStyle>
      <a:tcStyle>
        <a:tcBdr>
          <a:left>
            <a:ln w="12700" cap="flat">
              <a:noFill/>
              <a:miter lim="400000"/>
            </a:ln>
          </a:left>
          <a:right>
            <a:ln w="12700" cap="flat">
              <a:solidFill>
                <a:schemeClr val="accent4">
                  <a:hueOff val="-44868"/>
                  <a:lumOff val="-8845"/>
                </a:schemeClr>
              </a:solidFill>
              <a:prstDash val="solid"/>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firstCol>
    <a:lastRow>
      <a:tcTxStyle>
        <a:fontRef idx="major">
          <a:srgbClr val="5A5950"/>
        </a:fontRef>
        <a:srgbClr val="5A5950"/>
      </a:tcTxStyle>
      <a:tcStyle>
        <a:tcBdr>
          <a:left>
            <a:ln w="12700" cap="flat">
              <a:noFill/>
              <a:miter lim="400000"/>
            </a:ln>
          </a:left>
          <a:right>
            <a:ln w="12700" cap="flat">
              <a:noFill/>
              <a:miter lim="400000"/>
            </a:ln>
          </a:right>
          <a:top>
            <a:ln w="25400" cap="flat">
              <a:solidFill>
                <a:schemeClr val="accent4">
                  <a:hueOff val="-44868"/>
                  <a:lumOff val="-8845"/>
                </a:schemeClr>
              </a:solidFill>
              <a:prstDash val="solid"/>
              <a:miter lim="400000"/>
            </a:ln>
          </a:top>
          <a:bottom>
            <a:ln w="12700" cap="flat">
              <a:noFill/>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lastRow>
    <a:firstRow>
      <a:tcTxStyle>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2EBDC"/>
              </a:solidFill>
              <a:prstDash val="solid"/>
              <a:miter lim="400000"/>
            </a:ln>
          </a:insideH>
          <a:insideV>
            <a:ln w="12700" cap="flat">
              <a:noFill/>
              <a:miter lim="400000"/>
            </a:ln>
          </a:insideV>
        </a:tcBdr>
        <a:fill>
          <a:noFill/>
        </a:fill>
      </a:tcStyle>
    </a:firstRow>
  </a:tblStyle>
  <a:tblStyle styleId="{33BA23B1-9221-436E-865A-0063620EA4FD}" styleName="">
    <a:tblBg/>
    <a:wholeTbl>
      <a:tcTxStyle>
        <a:fontRef idx="major">
          <a:srgbClr val="5A5950"/>
        </a:fontRef>
        <a:srgbClr val="5A5950"/>
      </a:tcTxStyle>
      <a:tcStyle>
        <a:tcBdr>
          <a:left>
            <a:ln w="12700" cap="flat">
              <a:solidFill>
                <a:srgbClr val="F2EBDB"/>
              </a:solidFill>
              <a:prstDash val="solid"/>
              <a:miter lim="400000"/>
            </a:ln>
          </a:left>
          <a:right>
            <a:ln w="12700" cap="flat">
              <a:solidFill>
                <a:srgbClr val="F2EBDB"/>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2EBDB"/>
              </a:solidFill>
              <a:prstDash val="solid"/>
              <a:miter lim="400000"/>
            </a:ln>
          </a:insideV>
        </a:tcBdr>
        <a:fill>
          <a:solidFill>
            <a:srgbClr val="BCBCBC">
              <a:alpha val="24000"/>
            </a:srgbClr>
          </a:solidFill>
        </a:fill>
      </a:tcStyle>
    </a:wholeTbl>
    <a:band2H>
      <a:tcTxStyle/>
      <a:tcStyle>
        <a:tcBdr/>
        <a:fill>
          <a:solidFill>
            <a:srgbClr val="BCBCBC">
              <a:alpha val="12000"/>
            </a:srgbClr>
          </a:solidFill>
        </a:fill>
      </a:tcStyle>
    </a:band2H>
    <a:firstCol>
      <a:tcTxStyle>
        <a:fontRef idx="major">
          <a:srgbClr val="5A5950"/>
        </a:fontRef>
        <a:srgbClr val="5A5950"/>
      </a:tcTxStyle>
      <a:tcStyle>
        <a:tcBdr>
          <a:left>
            <a:ln w="12700" cap="flat">
              <a:solidFill>
                <a:srgbClr val="F2EBDB"/>
              </a:solidFill>
              <a:prstDash val="solid"/>
              <a:miter lim="400000"/>
            </a:ln>
          </a:left>
          <a:right>
            <a:ln w="12700" cap="flat">
              <a:solidFill>
                <a:srgbClr val="5A5950"/>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3F1DF"/>
              </a:solidFill>
              <a:prstDash val="solid"/>
              <a:miter lim="400000"/>
            </a:ln>
          </a:insideV>
        </a:tcBdr>
        <a:fill>
          <a:solidFill>
            <a:srgbClr val="BCBCBC">
              <a:alpha val="24000"/>
            </a:srgbClr>
          </a:solidFill>
        </a:fill>
      </a:tcStyle>
    </a:firstCol>
    <a:lastRow>
      <a:tcTxStyle>
        <a:fontRef idx="major">
          <a:srgbClr val="5A5950"/>
        </a:fontRef>
        <a:srgbClr val="5A5950"/>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45C51"/>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BCBCBC">
              <a:alpha val="24000"/>
            </a:srgbClr>
          </a:solidFill>
        </a:fill>
      </a:tcStyle>
    </a:lastRow>
    <a:firstRow>
      <a:tcTxStyle>
        <a:fontRef idx="major">
          <a:srgbClr val="F2EBDB"/>
        </a:fontRef>
        <a:srgbClr val="F2EBDB"/>
      </a:tcTxStyle>
      <a:tcStyle>
        <a:tcBdr>
          <a:left>
            <a:ln w="12700" cap="flat">
              <a:solidFill>
                <a:srgbClr val="766D60"/>
              </a:solidFill>
              <a:prstDash val="solid"/>
              <a:miter lim="400000"/>
            </a:ln>
          </a:left>
          <a:right>
            <a:ln w="12700" cap="flat">
              <a:solidFill>
                <a:srgbClr val="766D60"/>
              </a:solidFill>
              <a:prstDash val="solid"/>
              <a:miter lim="400000"/>
            </a:ln>
          </a:right>
          <a:top>
            <a:ln w="12700" cap="flat">
              <a:noFill/>
              <a:miter lim="400000"/>
            </a:ln>
          </a:top>
          <a:bottom>
            <a:ln w="12700" cap="flat">
              <a:noFill/>
              <a:miter lim="400000"/>
            </a:ln>
          </a:bottom>
          <a:insideH>
            <a:ln w="12700" cap="flat">
              <a:solidFill>
                <a:srgbClr val="766D60"/>
              </a:solidFill>
              <a:prstDash val="solid"/>
              <a:miter lim="400000"/>
            </a:ln>
          </a:insideH>
          <a:insideV>
            <a:ln w="12700" cap="flat">
              <a:solidFill>
                <a:srgbClr val="766D60"/>
              </a:solidFill>
              <a:prstDash val="solid"/>
              <a:miter lim="400000"/>
            </a:ln>
          </a:insideV>
        </a:tcBdr>
        <a:fill>
          <a:noFill/>
        </a:fill>
      </a:tcStyle>
    </a:firstRow>
  </a:tblStyle>
  <a:tblStyle styleId="{2708684C-4D16-4618-839F-0558EEFCDFE6}" styleName="">
    <a:tblBg/>
    <a:wholeTbl>
      <a:tcTxStyle>
        <a:fontRef idx="maj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wholeTbl>
    <a:band2H>
      <a:tcTxStyle/>
      <a:tcStyle>
        <a:tcBdr/>
        <a:fill>
          <a:solidFill>
            <a:srgbClr val="766D60">
              <a:alpha val="5000"/>
            </a:srgbClr>
          </a:solidFill>
        </a:fill>
      </a:tcStyle>
    </a:band2H>
    <a:firstCol>
      <a:tcTxStyle>
        <a:fontRef idx="major">
          <a:srgbClr val="5A5950"/>
        </a:fontRef>
        <a:srgbClr val="5A5950"/>
      </a:tcTxStyle>
      <a:tcStyle>
        <a:tcBdr>
          <a:left>
            <a:ln w="12700" cap="flat">
              <a:solidFill>
                <a:srgbClr val="766D60">
                  <a:alpha val="22000"/>
                </a:srgbClr>
              </a:solidFill>
              <a:prstDash val="solid"/>
              <a:miter lim="400000"/>
            </a:ln>
          </a:left>
          <a:right>
            <a:ln w="25400" cap="flat">
              <a:solidFill>
                <a:srgbClr val="766D60"/>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Col>
    <a:lastRow>
      <a:tcTxStyle>
        <a:fontRef idx="maj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25400" cap="flat">
              <a:solidFill>
                <a:srgbClr val="766D60"/>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lastRow>
    <a:firstRow>
      <a:tcTxStyle>
        <a:fontRef idx="maj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25400" cap="flat">
              <a:solidFill>
                <a:srgbClr val="766D60"/>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Row>
  </a:tblStyle>
  <a:tblStyle styleId="{8F44A2F1-9E1F-4B54-A3A2-5F16C0AD49E2}" styleName="">
    <a:tblBg/>
    <a:wholeTbl>
      <a:tcTxStyle b="off" i="off">
        <a:fontRef idx="minor">
          <a:srgbClr val="6C6963"/>
        </a:fontRef>
        <a:srgbClr val="6C6963"/>
      </a:tcTxStyle>
      <a:tcStyle>
        <a:tcBdr>
          <a:left>
            <a:ln w="25400" cap="flat">
              <a:solidFill>
                <a:srgbClr val="453F3E"/>
              </a:solidFill>
              <a:prstDash val="solid"/>
              <a:miter lim="400000"/>
            </a:ln>
          </a:left>
          <a:right>
            <a:ln w="25400" cap="flat">
              <a:solidFill>
                <a:srgbClr val="453F3E"/>
              </a:solidFill>
              <a:prstDash val="solid"/>
              <a:miter lim="400000"/>
            </a:ln>
          </a:right>
          <a:top>
            <a:ln w="25400" cap="flat">
              <a:solidFill>
                <a:srgbClr val="453F3E"/>
              </a:solidFill>
              <a:prstDash val="solid"/>
              <a:miter lim="400000"/>
            </a:ln>
          </a:top>
          <a:bottom>
            <a:ln w="25400" cap="flat">
              <a:solidFill>
                <a:srgbClr val="453F3E"/>
              </a:solidFill>
              <a:prstDash val="solid"/>
              <a:miter lim="400000"/>
            </a:ln>
          </a:bottom>
          <a:insideH>
            <a:ln w="25400" cap="flat">
              <a:solidFill>
                <a:srgbClr val="453F3E"/>
              </a:solidFill>
              <a:prstDash val="solid"/>
              <a:miter lim="400000"/>
            </a:ln>
          </a:insideH>
          <a:insideV>
            <a:ln w="25400" cap="flat">
              <a:solidFill>
                <a:srgbClr val="453F3E"/>
              </a:solidFill>
              <a:prstDash val="solid"/>
              <a:miter lim="400000"/>
            </a:ln>
          </a:insideV>
        </a:tcBdr>
        <a:fill>
          <a:noFill/>
        </a:fill>
      </a:tcStyle>
    </a:wholeTbl>
    <a:band2H>
      <a:tcTxStyle/>
      <a:tcStyle>
        <a:tcBdr/>
        <a:fill>
          <a:solidFill>
            <a:srgbClr val="CCC7B8">
              <a:alpha val="35000"/>
            </a:srgbClr>
          </a:solidFill>
        </a:fill>
      </a:tcStyle>
    </a:band2H>
    <a:firstCol>
      <a:tcTxStyle b="off" i="off">
        <a:fontRef idx="minor">
          <a:srgbClr val="FFFFFF"/>
        </a:fontRef>
        <a:srgbClr val="FFFFFF"/>
      </a:tcTxStyle>
      <a:tcStyle>
        <a:tcBdr>
          <a:left>
            <a:ln w="25400" cap="flat">
              <a:solidFill>
                <a:srgbClr val="453F3E"/>
              </a:solidFill>
              <a:prstDash val="solid"/>
              <a:miter lim="400000"/>
            </a:ln>
          </a:left>
          <a:right>
            <a:ln w="25400" cap="flat">
              <a:solidFill>
                <a:srgbClr val="453F3E"/>
              </a:solidFill>
              <a:prstDash val="solid"/>
              <a:miter lim="400000"/>
            </a:ln>
          </a:right>
          <a:top>
            <a:ln w="25400" cap="flat">
              <a:solidFill>
                <a:srgbClr val="453F3E"/>
              </a:solidFill>
              <a:prstDash val="solid"/>
              <a:miter lim="400000"/>
            </a:ln>
          </a:top>
          <a:bottom>
            <a:ln w="25400" cap="flat">
              <a:solidFill>
                <a:srgbClr val="453F3E"/>
              </a:solidFill>
              <a:prstDash val="solid"/>
              <a:miter lim="400000"/>
            </a:ln>
          </a:bottom>
          <a:insideH>
            <a:ln w="25400" cap="flat">
              <a:solidFill>
                <a:srgbClr val="453F3E"/>
              </a:solidFill>
              <a:prstDash val="solid"/>
              <a:miter lim="400000"/>
            </a:ln>
          </a:insideH>
          <a:insideV>
            <a:ln w="25400" cap="flat">
              <a:solidFill>
                <a:srgbClr val="453F3E"/>
              </a:solidFill>
              <a:prstDash val="solid"/>
              <a:miter lim="400000"/>
            </a:ln>
          </a:insideV>
        </a:tcBdr>
        <a:fill>
          <a:noFill/>
        </a:fill>
      </a:tcStyle>
    </a:firstCol>
    <a:lastRow>
      <a:tcTxStyle b="off" i="off">
        <a:fontRef idx="minor">
          <a:srgbClr val="FFFFFF"/>
        </a:fontRef>
        <a:srgbClr val="FFFFFF"/>
      </a:tcTxStyle>
      <a:tcStyle>
        <a:tcBdr>
          <a:left>
            <a:ln w="25400" cap="flat">
              <a:solidFill>
                <a:srgbClr val="453F3E"/>
              </a:solidFill>
              <a:prstDash val="solid"/>
              <a:miter lim="400000"/>
            </a:ln>
          </a:left>
          <a:right>
            <a:ln w="25400" cap="flat">
              <a:solidFill>
                <a:srgbClr val="453F3E"/>
              </a:solidFill>
              <a:prstDash val="solid"/>
              <a:miter lim="400000"/>
            </a:ln>
          </a:right>
          <a:top>
            <a:ln w="25400" cap="flat">
              <a:solidFill>
                <a:srgbClr val="453F3E"/>
              </a:solidFill>
              <a:prstDash val="solid"/>
              <a:miter lim="400000"/>
            </a:ln>
          </a:top>
          <a:bottom>
            <a:ln w="25400" cap="flat">
              <a:solidFill>
                <a:srgbClr val="453F3E"/>
              </a:solidFill>
              <a:prstDash val="solid"/>
              <a:miter lim="400000"/>
            </a:ln>
          </a:bottom>
          <a:insideH>
            <a:ln w="25400" cap="flat">
              <a:solidFill>
                <a:srgbClr val="453F3E"/>
              </a:solidFill>
              <a:prstDash val="solid"/>
              <a:miter lim="400000"/>
            </a:ln>
          </a:insideH>
          <a:insideV>
            <a:ln w="25400" cap="flat">
              <a:solidFill>
                <a:srgbClr val="453F3E"/>
              </a:solidFill>
              <a:prstDash val="solid"/>
              <a:miter lim="400000"/>
            </a:ln>
          </a:insideV>
        </a:tcBdr>
        <a:fill>
          <a:noFill/>
        </a:fill>
      </a:tcStyle>
    </a:lastRow>
    <a:firstRow>
      <a:tcTxStyle b="off" i="off">
        <a:fontRef idx="minor">
          <a:srgbClr val="FFFFFF"/>
        </a:fontRef>
        <a:srgbClr val="FFFFFF"/>
      </a:tcTxStyle>
      <a:tcStyle>
        <a:tcBdr>
          <a:left>
            <a:ln w="25400" cap="flat">
              <a:solidFill>
                <a:srgbClr val="453F3E"/>
              </a:solidFill>
              <a:prstDash val="solid"/>
              <a:miter lim="400000"/>
            </a:ln>
          </a:left>
          <a:right>
            <a:ln w="25400" cap="flat">
              <a:solidFill>
                <a:srgbClr val="453F3E"/>
              </a:solidFill>
              <a:prstDash val="solid"/>
              <a:miter lim="400000"/>
            </a:ln>
          </a:right>
          <a:top>
            <a:ln w="25400" cap="flat">
              <a:solidFill>
                <a:srgbClr val="453F3E"/>
              </a:solidFill>
              <a:prstDash val="solid"/>
              <a:miter lim="400000"/>
            </a:ln>
          </a:top>
          <a:bottom>
            <a:ln w="25400" cap="flat">
              <a:solidFill>
                <a:srgbClr val="453F3E"/>
              </a:solidFill>
              <a:prstDash val="solid"/>
              <a:miter lim="400000"/>
            </a:ln>
          </a:bottom>
          <a:insideH>
            <a:ln w="25400" cap="flat">
              <a:solidFill>
                <a:srgbClr val="453F3E"/>
              </a:solidFill>
              <a:prstDash val="solid"/>
              <a:miter lim="400000"/>
            </a:ln>
          </a:insideH>
          <a:insideV>
            <a:ln w="25400" cap="flat">
              <a:solidFill>
                <a:srgbClr val="453F3E"/>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292" autoAdjust="0"/>
  </p:normalViewPr>
  <p:slideViewPr>
    <p:cSldViewPr snapToGrid="0" snapToObjects="1">
      <p:cViewPr varScale="1">
        <p:scale>
          <a:sx n="65" d="100"/>
          <a:sy n="65" d="100"/>
        </p:scale>
        <p:origin x="-1152" y="-10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697880271"/>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icivics.co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prstGeom prst="rect">
            <a:avLst/>
          </a:prstGeom>
        </p:spPr>
        <p:txBody>
          <a:bodyPr/>
          <a:lstStyle/>
          <a:p>
            <a:endParaRPr/>
          </a:p>
        </p:txBody>
      </p:sp>
      <p:sp>
        <p:nvSpPr>
          <p:cNvPr id="130" name="Shape 130"/>
          <p:cNvSpPr>
            <a:spLocks noGrp="1"/>
          </p:cNvSpPr>
          <p:nvPr>
            <p:ph type="body" sz="quarter" idx="1"/>
          </p:nvPr>
        </p:nvSpPr>
        <p:spPr>
          <a:prstGeom prst="rect">
            <a:avLst/>
          </a:prstGeom>
        </p:spPr>
        <p:txBody>
          <a:bodyPr/>
          <a:lstStyle/>
          <a:p>
            <a:pPr defTabSz="457200">
              <a:defRPr sz="1200" b="1">
                <a:solidFill>
                  <a:srgbClr val="5A5950"/>
                </a:solidFill>
              </a:defRPr>
            </a:pPr>
            <a:r>
              <a:t>In this unit of study you will become attorneys - and take a true case to court.  We will be learning about the First Amendment - Free Exercise of Religion in detail…</a:t>
            </a:r>
          </a:p>
          <a:p>
            <a:pPr defTabSz="457200">
              <a:defRPr sz="5088">
                <a:solidFill>
                  <a:srgbClr val="5A5950"/>
                </a:solidFill>
                <a:latin typeface="+mj-lt"/>
                <a:ea typeface="+mj-ea"/>
                <a:cs typeface="+mj-cs"/>
                <a:sym typeface="Baskerville SemiBold"/>
              </a:defRPr>
            </a:pPr>
            <a:endParaRPr/>
          </a:p>
          <a:p>
            <a:pPr defTabSz="457200">
              <a:defRPr sz="5088">
                <a:solidFill>
                  <a:srgbClr val="5A5950"/>
                </a:solidFill>
                <a:latin typeface="+mj-lt"/>
                <a:ea typeface="+mj-ea"/>
                <a:cs typeface="+mj-cs"/>
                <a:sym typeface="Baskerville SemiBold"/>
              </a:defRPr>
            </a:pPr>
            <a:endParaRPr/>
          </a:p>
          <a:p>
            <a:pPr defTabSz="457200">
              <a:defRPr sz="1288" b="1">
                <a:solidFill>
                  <a:srgbClr val="5A5950"/>
                </a:solidFill>
                <a:latin typeface="Times New Roman"/>
                <a:ea typeface="Times New Roman"/>
                <a:cs typeface="Times New Roman"/>
                <a:sym typeface="Times New Roman"/>
              </a:defRPr>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pPr>
              <a:defRPr sz="1200"/>
            </a:pPr>
            <a:r>
              <a:t>Closure:  Our Constitution supports debate (argument), and in order to maintain respect for one another, </a:t>
            </a:r>
            <a:r>
              <a:rPr b="1"/>
              <a:t>how</a:t>
            </a:r>
            <a:r>
              <a:t> we debate is as important as </a:t>
            </a:r>
            <a:r>
              <a:rPr b="1"/>
              <a:t>what</a:t>
            </a:r>
            <a:r>
              <a:t> we debate.  It is important that we learn to create respectful, civil arguments!  We will do so in the next lesson!!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pPr>
              <a:defRPr sz="1200"/>
            </a:pPr>
            <a:r>
              <a:rPr sz="1400" b="1"/>
              <a:t>Lesson 3</a:t>
            </a:r>
            <a:r>
              <a:t>: </a:t>
            </a:r>
          </a:p>
          <a:p>
            <a:pPr>
              <a:defRPr sz="1200"/>
            </a:pPr>
            <a:r>
              <a:t>Ask students what is meant by “interpretation of the law”. This slide is meant to further reinforce the role of the judicial branch: The </a:t>
            </a:r>
            <a:r>
              <a:rPr b="1"/>
              <a:t>Constitution</a:t>
            </a:r>
            <a:r>
              <a:t> sets the “rule of law”, and arguments in court must be heard on both sides. Decisions are made based on the rules set out by the Constitution.  “Interpreting the law” in an impartial way, is the job of the courts.</a:t>
            </a:r>
          </a:p>
          <a:p>
            <a:pPr>
              <a:defRPr sz="1200"/>
            </a:pPr>
            <a:endParaRPr/>
          </a:p>
          <a:p>
            <a:pPr>
              <a:defRPr sz="1200"/>
            </a:pPr>
            <a:r>
              <a:t>This is a good time to ask about the role of the other branches of government - slide #9:</a:t>
            </a:r>
          </a:p>
          <a:p>
            <a:pPr>
              <a:defRPr sz="1200"/>
            </a:pPr>
            <a:endParaRPr/>
          </a:p>
          <a:p>
            <a:pPr>
              <a:defRPr sz="1200"/>
            </a:pPr>
            <a:r>
              <a:t>Legislative Branch - Makes the laws</a:t>
            </a:r>
          </a:p>
          <a:p>
            <a:pPr>
              <a:defRPr sz="1200"/>
            </a:pPr>
            <a:r>
              <a:t>Executive Branch - Initiates and Administers Law</a:t>
            </a:r>
          </a:p>
          <a:p>
            <a:pPr>
              <a:defRPr sz="1200"/>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lvl1pPr>
              <a:defRPr sz="1200"/>
            </a:lvl1pPr>
          </a:lstStyle>
          <a:p>
            <a:r>
              <a:t>Clarify what is meant by “constitutional” or “unconstitutional”:  The judicial branch, or the courts, try to find out if a rule or law from the Constitution has been broken.  Ask students to discuss in a Pair Share what “Constitutional” would mean, and what “Unconstitutional” would mean…discussion.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pPr>
              <a:defRPr sz="1200"/>
            </a:pPr>
            <a:r>
              <a:t>Have students read the First Amendment and the freedoms they represent. </a:t>
            </a:r>
          </a:p>
          <a:p>
            <a:pPr>
              <a:defRPr sz="1200"/>
            </a:pPr>
            <a:r>
              <a:t>Freedom of speech, freedom of the press, freedom of the right to peaceably assemble, and freedom to petition.  They also give the right to freedom of religion. (Discuss)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pPr>
              <a:defRPr sz="1200"/>
            </a:pPr>
            <a:r>
              <a:rPr b="1"/>
              <a:t>Teacher note:</a:t>
            </a:r>
            <a:r>
              <a:t>  This slide coincides with the lesson activity and handout,  “In Your Own Words”.  </a:t>
            </a:r>
          </a:p>
          <a:p>
            <a:pPr>
              <a:defRPr sz="1200"/>
            </a:pPr>
            <a:endParaRPr/>
          </a:p>
          <a:p>
            <a:pPr>
              <a:defRPr sz="1200"/>
            </a:pPr>
            <a:r>
              <a:t>In schools, this means that the school </a:t>
            </a:r>
            <a:r>
              <a:rPr u="sng"/>
              <a:t>may not make rules or take action that keeps people from practicing their religion.  This is called the Free Exercise Clause: people are free to exercise their religion.</a:t>
            </a:r>
          </a:p>
          <a:p>
            <a:pPr>
              <a:defRPr sz="1200"/>
            </a:pPr>
            <a:endParaRPr u="sng"/>
          </a:p>
          <a:p>
            <a:pPr>
              <a:defRPr sz="1200"/>
            </a:pPr>
            <a:r>
              <a:t> Pass out the handout, “In Your Own Words”, and have students pair/share as they determine the words and phrases of this clause, and then write down what they believe the meaning to be.  The text is very difficult and requires thought and discussion on the part of all students as they analyze the meaning.</a:t>
            </a:r>
          </a:p>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p>
            <a:pPr>
              <a:defRPr sz="1200"/>
            </a:pPr>
            <a:r>
              <a:t>Teacher note:  This slide coincides with the handout “In your own words”.  </a:t>
            </a:r>
          </a:p>
          <a:p>
            <a:pPr>
              <a:defRPr sz="1200"/>
            </a:pPr>
            <a:endParaRPr/>
          </a:p>
          <a:p>
            <a:pPr>
              <a:defRPr sz="1200"/>
            </a:pPr>
            <a:r>
              <a:t>It gets even more involved!  In schools, this means that the schools </a:t>
            </a:r>
            <a:r>
              <a:rPr u="sng"/>
              <a:t>may not make rules that establish a religion or are about a religion</a:t>
            </a:r>
            <a:r>
              <a:t>.  What do you think is meant by “establish” a religion, or “respecting an establishment of religion”….continue discussing and completing the handout with your partner.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pPr>
              <a:defRPr sz="1200"/>
            </a:pPr>
            <a:r>
              <a:t>Ask students to use their own handout and turn to a different partner, sharing their interpretation from In Your Own Words…do we agree?  Discussion with new partner</a:t>
            </a:r>
          </a:p>
          <a:p>
            <a:pPr>
              <a:defRPr sz="1200"/>
            </a:pPr>
            <a:endParaRPr/>
          </a:p>
          <a:p>
            <a:pPr>
              <a:defRPr sz="1200"/>
            </a:pPr>
            <a:r>
              <a:t>The entire group can discuss and provide summaries for these two clauses of the First Amendment, bringing closure to the third lesson.</a:t>
            </a:r>
          </a:p>
          <a:p>
            <a:pPr>
              <a:defRPr sz="1200"/>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pPr>
              <a:defRPr sz="1200"/>
            </a:pPr>
            <a:r>
              <a:rPr b="1"/>
              <a:t>Lesson 4: </a:t>
            </a:r>
            <a:r>
              <a:t> </a:t>
            </a:r>
            <a:r>
              <a:rPr b="1"/>
              <a:t>Let’s look at some background to be considered here in understanding this case</a:t>
            </a:r>
            <a:r>
              <a:t>….some religious practices and traditions of faith that may be familiar to us, relating to freedom of religion are pictured on this slide.</a:t>
            </a:r>
          </a:p>
          <a:p>
            <a:pPr>
              <a:defRPr sz="1200"/>
            </a:pPr>
            <a:endParaRPr/>
          </a:p>
          <a:p>
            <a:pPr>
              <a:defRPr sz="1200"/>
            </a:pPr>
            <a:r>
              <a:t>Catholic women wear a veil as a act of humility to God.</a:t>
            </a:r>
          </a:p>
          <a:p>
            <a:pPr>
              <a:defRPr sz="1200"/>
            </a:pPr>
            <a:endParaRPr/>
          </a:p>
          <a:p>
            <a:pPr>
              <a:defRPr sz="1200"/>
            </a:pPr>
            <a:r>
              <a:t>Jewish wear the Yalmukah, signifying that God is always above them.</a:t>
            </a:r>
          </a:p>
          <a:p>
            <a:pPr>
              <a:defRPr sz="1200"/>
            </a:pPr>
            <a:endParaRPr/>
          </a:p>
          <a:p>
            <a:pPr>
              <a:defRPr sz="1200"/>
            </a:pPr>
            <a:r>
              <a:t>Many Islamic women dress modestly.</a:t>
            </a:r>
          </a:p>
          <a:p>
            <a:pPr>
              <a:defRPr sz="1200"/>
            </a:pPr>
            <a:endParaRPr/>
          </a:p>
          <a:p>
            <a:pPr>
              <a:defRPr sz="1200"/>
            </a:pPr>
            <a:r>
              <a:t>Amish women wear plain dress, including bonnets. </a:t>
            </a:r>
          </a:p>
          <a:p>
            <a:pPr>
              <a:defRPr sz="1200"/>
            </a:pPr>
            <a:endParaRPr/>
          </a:p>
          <a:p>
            <a:pPr>
              <a:defRPr sz="1200"/>
            </a:pPr>
            <a:r>
              <a:t>Many Christians wear a cross.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pPr>
              <a:defRPr sz="1200"/>
            </a:pPr>
            <a:r>
              <a:t>The Sikh (Seek) religion may not be as familiar to you.  It is from India…Sikhism, which came into existence about 350 years ago, is a religion that emphasizes </a:t>
            </a:r>
            <a:r>
              <a:rPr u="sng"/>
              <a:t>doing good deeds</a:t>
            </a:r>
            <a:r>
              <a:t>. Some of their beliefs involve the </a:t>
            </a:r>
            <a:r>
              <a:rPr u="sng"/>
              <a:t>five articles of faith</a:t>
            </a:r>
            <a:r>
              <a:t>.  The men must follow and wear these articles of faith everyday:</a:t>
            </a:r>
          </a:p>
          <a:p>
            <a:pPr>
              <a:defRPr sz="1200"/>
            </a:pPr>
            <a:endParaRPr/>
          </a:p>
          <a:p>
            <a:pPr>
              <a:defRPr sz="1200"/>
            </a:pPr>
            <a:r>
              <a:t>Kesh - Living in harmony with God’s will, hair is kept in a turban to protect it.</a:t>
            </a:r>
          </a:p>
          <a:p>
            <a:pPr>
              <a:defRPr sz="1200"/>
            </a:pPr>
            <a:endParaRPr/>
          </a:p>
          <a:p>
            <a:pPr>
              <a:defRPr sz="1200"/>
            </a:pPr>
            <a:r>
              <a:t>Kanga- The Sikh keep their hair groomed and clean, the way God made them.</a:t>
            </a:r>
          </a:p>
          <a:p>
            <a:pPr>
              <a:defRPr sz="1200"/>
            </a:pPr>
            <a:endParaRPr/>
          </a:p>
          <a:p>
            <a:pPr>
              <a:defRPr sz="1200"/>
            </a:pPr>
            <a:r>
              <a:t>Kara - They wear the bracelet to symbolize restraint from evil deeds.</a:t>
            </a:r>
          </a:p>
          <a:p>
            <a:pPr>
              <a:defRPr sz="1200"/>
            </a:pPr>
            <a:endParaRPr/>
          </a:p>
          <a:p>
            <a:pPr>
              <a:defRPr sz="1200"/>
            </a:pPr>
            <a:r>
              <a:t>Kirpan = This small steel blade, kept in a sheath is an emblem of courage and self-defense, it symbolizes their readiness to defend the weak and innocent.</a:t>
            </a:r>
          </a:p>
          <a:p>
            <a:pPr>
              <a:defRPr sz="1200"/>
            </a:pPr>
            <a:endParaRPr/>
          </a:p>
          <a:p>
            <a:pPr>
              <a:defRPr sz="1200"/>
            </a:pPr>
            <a:r>
              <a:t>Kachera - This is an undergarment or under-shorts, to serve as a reminder of self restraint.</a:t>
            </a:r>
          </a:p>
          <a:p>
            <a:pPr>
              <a:defRPr sz="1200"/>
            </a:pPr>
            <a:endParaRPr/>
          </a:p>
          <a:p>
            <a:pPr>
              <a:defRPr sz="1200"/>
            </a:pPr>
            <a:r>
              <a:rPr b="1"/>
              <a:t>Ask students</a:t>
            </a:r>
            <a:r>
              <a:t>…Does it help for us to understand the differences of all of these religions?  Why or why not?  What does the first amendment to the Constitution say about religion? </a:t>
            </a:r>
          </a:p>
          <a:p>
            <a:pPr>
              <a:defRPr sz="1200"/>
            </a:pPr>
            <a:endParaRPr/>
          </a:p>
          <a:p>
            <a:pPr>
              <a:defRPr sz="1200" b="1"/>
            </a:pPr>
            <a:r>
              <a:t>Reinforce: We may all have our own religion,  we have that freedom, given to us by the first amendment of the Constitution.   Even though we do not believe the same as another person, we must respect the right of everyone to believe their way and they must respect your right as well..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noRot="1" noChangeAspect="1"/>
          </p:cNvSpPr>
          <p:nvPr>
            <p:ph type="sldImg"/>
          </p:nvPr>
        </p:nvSpPr>
        <p:spPr>
          <a:prstGeom prst="rect">
            <a:avLst/>
          </a:prstGeom>
        </p:spPr>
        <p:txBody>
          <a:bodyPr/>
          <a:lstStyle/>
          <a:p>
            <a:endParaRPr/>
          </a:p>
        </p:txBody>
      </p:sp>
      <p:sp>
        <p:nvSpPr>
          <p:cNvPr id="266" name="Shape 266"/>
          <p:cNvSpPr>
            <a:spLocks noGrp="1"/>
          </p:cNvSpPr>
          <p:nvPr>
            <p:ph type="body" sz="quarter" idx="1"/>
          </p:nvPr>
        </p:nvSpPr>
        <p:spPr>
          <a:prstGeom prst="rect">
            <a:avLst/>
          </a:prstGeom>
        </p:spPr>
        <p:txBody>
          <a:bodyPr/>
          <a:lstStyle/>
          <a:p>
            <a:pPr>
              <a:defRPr sz="1200"/>
            </a:pPr>
            <a:r>
              <a:t>Students may read Cheema v.Thompson, Background Handout again, and ask them if they remember in which court this case must be heard,  now that the decision is being appealed by the Cheema’s.  (Slide 7, Structure of the Courts might be reviewed).</a:t>
            </a:r>
          </a:p>
          <a:p>
            <a:pPr>
              <a:defRPr sz="1200"/>
            </a:pPr>
            <a:endParaRPr/>
          </a:p>
          <a:p>
            <a:pPr>
              <a:defRPr sz="1200"/>
            </a:pPr>
            <a:r>
              <a:t>As you read in the background of the case, the district court believed, after considering the questions that must be asked regarding Freedom of Religion, that the school district had an important or compelling interest in assuring the safety of its students  even though this school rule burdened, or limited the Cheema’s free exercise of religion.  Therefore the Cheema’s lost the case in the U.S. District Court.</a:t>
            </a:r>
          </a:p>
          <a:p>
            <a:pPr>
              <a:defRPr sz="1200"/>
            </a:pPr>
            <a:endParaRPr/>
          </a:p>
          <a:p>
            <a:pPr>
              <a:defRPr sz="1200"/>
            </a:pPr>
            <a:r>
              <a:t>The Cheema’s took the case to the next level, the U.S. Court of Appeal.  Why is this a federal court case?  (Deals with the U.S. Constitution)</a:t>
            </a:r>
          </a:p>
          <a:p>
            <a:pPr>
              <a:defRPr sz="1200"/>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lvl1pPr>
              <a:defRPr sz="1200"/>
            </a:lvl1pPr>
          </a:lstStyle>
          <a:p>
            <a:r>
              <a:t>We are going to argue today…but we are not going to grab each other and scream…we are going to review the elements of an argument, and practice civil arguments with one another!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pPr>
              <a:defRPr sz="1200"/>
            </a:pPr>
            <a:r>
              <a:t>Now that we know which court system handles this case, we need to know as attorneys, what we are dealing with?  Which part of the First Amendment, Freedom of Religion does this case relate to?</a:t>
            </a:r>
          </a:p>
          <a:p>
            <a:pPr>
              <a:defRPr sz="1200"/>
            </a:pPr>
            <a:endParaRPr/>
          </a:p>
          <a:p>
            <a:pPr>
              <a:defRPr sz="1200"/>
            </a:pPr>
            <a:r>
              <a:t>If necessary, have students use the handouts they completed In Your Own Words – review the meaning of establishment and free exercise…</a:t>
            </a:r>
          </a:p>
          <a:p>
            <a:pPr>
              <a:defRPr sz="1200"/>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prstGeom prst="rect">
            <a:avLst/>
          </a:prstGeom>
        </p:spPr>
        <p:txBody>
          <a:bodyPr/>
          <a:lstStyle/>
          <a:p>
            <a:endParaRPr/>
          </a:p>
        </p:txBody>
      </p:sp>
      <p:sp>
        <p:nvSpPr>
          <p:cNvPr id="277" name="Shape 277"/>
          <p:cNvSpPr>
            <a:spLocks noGrp="1"/>
          </p:cNvSpPr>
          <p:nvPr>
            <p:ph type="body" sz="quarter" idx="1"/>
          </p:nvPr>
        </p:nvSpPr>
        <p:spPr>
          <a:prstGeom prst="rect">
            <a:avLst/>
          </a:prstGeom>
        </p:spPr>
        <p:txBody>
          <a:bodyPr/>
          <a:lstStyle/>
          <a:p>
            <a:pPr>
              <a:defRPr sz="1200"/>
            </a:pPr>
            <a:r>
              <a:t>Yes, </a:t>
            </a:r>
            <a:r>
              <a:rPr b="1"/>
              <a:t>free exercise</a:t>
            </a:r>
            <a:r>
              <a:t>.  </a:t>
            </a:r>
          </a:p>
          <a:p>
            <a:pPr>
              <a:defRPr sz="1200"/>
            </a:pPr>
            <a:endParaRPr/>
          </a:p>
          <a:p>
            <a:pPr>
              <a:defRPr sz="1200"/>
            </a:pPr>
            <a:r>
              <a:rPr b="1"/>
              <a:t>Closure: </a:t>
            </a:r>
            <a:r>
              <a:t> Ask students why?  Ask students to share why this case deals with Free Exercise, rather than Establishment – Summarize with a partner, and then share out as a closure to this lesson.</a:t>
            </a:r>
          </a:p>
          <a:p>
            <a:pPr>
              <a:defRPr sz="1200"/>
            </a:pPr>
            <a:endParaRPr/>
          </a:p>
          <a:p>
            <a:pPr>
              <a:defRPr sz="1200"/>
            </a:pPr>
            <a:r>
              <a:t>(The Cheema’s have claimed that their right to practice (or free exercise) the Sikh religion (by wearing the articles of faith), has been taken away (denied).  So they took the school district to court, with the claim that it is unconstitutional to have a rule at school or law that keeps them from their right of free exercise of religion.)</a:t>
            </a:r>
          </a:p>
          <a:p>
            <a:pPr>
              <a:defRPr sz="1200"/>
            </a:pPr>
            <a:endParaRPr/>
          </a:p>
          <a:p>
            <a:pPr>
              <a:defRPr sz="1200"/>
            </a:pPr>
            <a:endParaRPr/>
          </a:p>
          <a:p>
            <a:pPr>
              <a:defRPr sz="1200"/>
            </a:pPr>
            <a:endParaRPr/>
          </a:p>
          <a:p>
            <a:pPr>
              <a:defRPr sz="1200"/>
            </a:pPr>
            <a:r>
              <a:t>As attorneys you will be assigned to represent the plaintiffs in the case (Cheema’s), or the defendants (Thompson, school district), you will need to understand exactly how to interpret the Free Exercise Clause and argue for your clients.</a:t>
            </a:r>
          </a:p>
          <a:p>
            <a:pPr>
              <a:defRPr sz="1200"/>
            </a:pPr>
            <a:endParaRPr/>
          </a:p>
          <a:p>
            <a:pPr>
              <a:defRPr sz="1400"/>
            </a:pPr>
            <a:endParaRPr/>
          </a:p>
          <a:p>
            <a:pPr>
              <a:defRPr sz="1400"/>
            </a:pPr>
            <a:endParaRPr/>
          </a:p>
          <a:p>
            <a:pPr>
              <a:defRPr sz="1400"/>
            </a:pPr>
            <a:endParaRPr/>
          </a:p>
          <a:p>
            <a:pPr>
              <a:defRPr sz="1400"/>
            </a:pPr>
            <a:endParaRPr/>
          </a:p>
          <a:p>
            <a:pPr>
              <a:defRPr sz="1400"/>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prstGeom prst="rect">
            <a:avLst/>
          </a:prstGeom>
        </p:spPr>
        <p:txBody>
          <a:bodyPr/>
          <a:lstStyle/>
          <a:p>
            <a:endParaRPr/>
          </a:p>
        </p:txBody>
      </p:sp>
      <p:sp>
        <p:nvSpPr>
          <p:cNvPr id="285" name="Shape 285"/>
          <p:cNvSpPr>
            <a:spLocks noGrp="1"/>
          </p:cNvSpPr>
          <p:nvPr>
            <p:ph type="body" sz="quarter" idx="1"/>
          </p:nvPr>
        </p:nvSpPr>
        <p:spPr>
          <a:prstGeom prst="rect">
            <a:avLst/>
          </a:prstGeom>
        </p:spPr>
        <p:txBody>
          <a:bodyPr/>
          <a:lstStyle/>
          <a:p>
            <a:pPr>
              <a:defRPr sz="1200"/>
            </a:pPr>
            <a:endParaRPr/>
          </a:p>
          <a:p>
            <a:pPr>
              <a:defRPr sz="1200"/>
            </a:pPr>
            <a:r>
              <a:t>As attorney’s we must know more about the Free Exercise Clause, as there is more than one question to be considered</a:t>
            </a:r>
          </a:p>
          <a:p>
            <a:pPr>
              <a:defRPr sz="1200"/>
            </a:pPr>
            <a:endParaRPr/>
          </a:p>
          <a:p>
            <a:pPr>
              <a:defRPr sz="1200"/>
            </a:pPr>
            <a:r>
              <a:t> This part can get tricky…we will review it, and then apply it to the case so that it makes more sense!  When a law is made (or a rule from a school) about freedom of religion, and there is a question whether the law prevents the free exercise of religion, three questions must be considered by the appellate justices.</a:t>
            </a:r>
          </a:p>
          <a:p>
            <a:pPr>
              <a:defRPr sz="1200"/>
            </a:pPr>
            <a:endParaRPr/>
          </a:p>
          <a:p>
            <a:pPr>
              <a:defRPr sz="1200"/>
            </a:pPr>
            <a:r>
              <a:t>If the answer is </a:t>
            </a:r>
            <a:r>
              <a:rPr b="1"/>
              <a:t>no</a:t>
            </a:r>
            <a:r>
              <a:t> to all questions, then the law or rule at the school is constitutional.  The answers to all three questions must be considered, before a decision is made about the free exercise clause.</a:t>
            </a:r>
          </a:p>
          <a:p>
            <a:pPr>
              <a:defRPr sz="1200"/>
            </a:pPr>
            <a:endParaRPr/>
          </a:p>
          <a:p>
            <a:pPr>
              <a:defRPr sz="1200" b="1" u="sng"/>
            </a:pPr>
            <a:r>
              <a:t>You must take notes and know the three questions as they are presented to you.</a:t>
            </a:r>
          </a:p>
          <a:p>
            <a:pPr>
              <a:defRPr sz="1200"/>
            </a:pPr>
            <a:endParaRPr/>
          </a:p>
          <a:p>
            <a:pPr>
              <a:defRPr sz="1200"/>
            </a:pPr>
            <a:r>
              <a:t>Number 1 Question:  </a:t>
            </a:r>
          </a:p>
          <a:p>
            <a:pPr>
              <a:defRPr sz="1200"/>
            </a:pPr>
            <a:endParaRPr/>
          </a:p>
          <a:p>
            <a:pPr>
              <a:defRPr sz="1200"/>
            </a:pPr>
            <a:r>
              <a:t>Has the religious freedom been burdened or taken away by government action or law? It is unconstitutional to take away the freedom,  so if  the answer is yes, another question must be asked:</a:t>
            </a:r>
          </a:p>
          <a:p>
            <a:pPr>
              <a:defRPr sz="1200"/>
            </a:pPr>
            <a:endParaRPr/>
          </a:p>
          <a:p>
            <a:pPr>
              <a:defRPr sz="1200"/>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prstGeom prst="rect">
            <a:avLst/>
          </a:prstGeom>
        </p:spPr>
        <p:txBody>
          <a:bodyPr/>
          <a:lstStyle/>
          <a:p>
            <a:endParaRPr/>
          </a:p>
        </p:txBody>
      </p:sp>
      <p:sp>
        <p:nvSpPr>
          <p:cNvPr id="291" name="Shape 291"/>
          <p:cNvSpPr>
            <a:spLocks noGrp="1"/>
          </p:cNvSpPr>
          <p:nvPr>
            <p:ph type="body" sz="quarter" idx="1"/>
          </p:nvPr>
        </p:nvSpPr>
        <p:spPr>
          <a:prstGeom prst="rect">
            <a:avLst/>
          </a:prstGeom>
        </p:spPr>
        <p:txBody>
          <a:bodyPr/>
          <a:lstStyle/>
          <a:p>
            <a:pPr>
              <a:defRPr sz="1200"/>
            </a:pPr>
            <a:r>
              <a:t>The second question: Is there a compelling state/government interest that would make taking away the kirpan okay? (ie: Safety of the students).  If the answer is </a:t>
            </a:r>
            <a:r>
              <a:rPr b="1"/>
              <a:t>no,</a:t>
            </a:r>
            <a:r>
              <a:t> then what the school district did would be considered constitutional.  If the answer is </a:t>
            </a:r>
            <a:r>
              <a:rPr b="1"/>
              <a:t>yes</a:t>
            </a:r>
            <a:r>
              <a:t>, it would be considered unconstitutional and more questions must be asked.</a:t>
            </a:r>
          </a:p>
          <a:p>
            <a:pPr>
              <a:defRPr sz="1200"/>
            </a:pPr>
            <a:endParaRPr/>
          </a:p>
          <a:p>
            <a:pPr>
              <a:defRPr sz="1200"/>
            </a:pPr>
            <a:r>
              <a:t>In this case, did the school district argue in court that there was a compelling state interest that made it okay to take away the Cheema’s religious rights?  What was that interest?  (Safety of the students)</a:t>
            </a:r>
          </a:p>
          <a:p>
            <a:pPr>
              <a:defRPr sz="1200"/>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Grp="1" noRot="1" noChangeAspect="1"/>
          </p:cNvSpPr>
          <p:nvPr>
            <p:ph type="sldImg"/>
          </p:nvPr>
        </p:nvSpPr>
        <p:spPr>
          <a:prstGeom prst="rect">
            <a:avLst/>
          </a:prstGeom>
        </p:spPr>
        <p:txBody>
          <a:bodyPr/>
          <a:lstStyle/>
          <a:p>
            <a:endParaRPr/>
          </a:p>
        </p:txBody>
      </p:sp>
      <p:sp>
        <p:nvSpPr>
          <p:cNvPr id="297" name="Shape 297"/>
          <p:cNvSpPr>
            <a:spLocks noGrp="1"/>
          </p:cNvSpPr>
          <p:nvPr>
            <p:ph type="body" sz="quarter" idx="1"/>
          </p:nvPr>
        </p:nvSpPr>
        <p:spPr>
          <a:prstGeom prst="rect">
            <a:avLst/>
          </a:prstGeom>
        </p:spPr>
        <p:txBody>
          <a:bodyPr/>
          <a:lstStyle/>
          <a:p>
            <a:pPr>
              <a:defRPr sz="1200" b="1"/>
            </a:pPr>
            <a:r>
              <a:t>	</a:t>
            </a:r>
            <a:r>
              <a:rPr b="0"/>
              <a:t>The last question must be considered.  Please read question number three.  What do you think is meant by “satisfy without restricting the religious liberty?”  </a:t>
            </a:r>
          </a:p>
          <a:p>
            <a:pPr>
              <a:defRPr sz="1200"/>
            </a:pPr>
            <a:endParaRPr b="0"/>
          </a:p>
          <a:p>
            <a:pPr>
              <a:defRPr sz="1200"/>
            </a:pPr>
            <a:r>
              <a:t>Explain “less restrictive”, or restricting religious liberty:  Is there any way the government can be satisfied, could they have done something else to solve the problem, without taking away the religious liberty?  If the answer is “no”, then what the school district did was unconstitutional, (they should have tried to provide a way to work it out). </a:t>
            </a:r>
          </a:p>
          <a:p>
            <a:pPr>
              <a:defRPr sz="1200"/>
            </a:pPr>
            <a:endParaRPr/>
          </a:p>
          <a:p>
            <a:pPr>
              <a:defRPr sz="1200"/>
            </a:pPr>
            <a:r>
              <a:t>If answer is “yes”, what they did in this case, (suspending children and not allowing them to wear the kirpans to school) was constitutional.  </a:t>
            </a:r>
          </a:p>
          <a:p>
            <a:pPr>
              <a:defRPr sz="1200" b="1"/>
            </a:pPr>
            <a:endParaRPr/>
          </a:p>
          <a:p>
            <a:pPr>
              <a:defRPr sz="1200" b="1"/>
            </a:pPr>
            <a:r>
              <a:t>In other words, the government must try to find a way to satisfy it’s concerns (least restrictive),  to make something work, so that the religious exercise can still take place.</a:t>
            </a:r>
          </a:p>
          <a:p>
            <a:pPr>
              <a:defRPr sz="1200" b="1"/>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lvl1pPr>
              <a:defRPr sz="1200"/>
            </a:lvl1pPr>
          </a:lstStyle>
          <a:p>
            <a:r>
              <a:t>Turn to your partner, and discuss the three questions that must be asked when the free exercise of religion is challenged in court.  Share out with entire group, assessing understanding by observation of participation and comments of the students.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noRot="1" noChangeAspect="1"/>
          </p:cNvSpPr>
          <p:nvPr>
            <p:ph type="sldImg"/>
          </p:nvPr>
        </p:nvSpPr>
        <p:spPr>
          <a:prstGeom prst="rect">
            <a:avLst/>
          </a:prstGeom>
        </p:spPr>
        <p:txBody>
          <a:bodyPr/>
          <a:lstStyle/>
          <a:p>
            <a:endParaRPr/>
          </a:p>
        </p:txBody>
      </p:sp>
      <p:sp>
        <p:nvSpPr>
          <p:cNvPr id="311" name="Shape 311"/>
          <p:cNvSpPr>
            <a:spLocks noGrp="1"/>
          </p:cNvSpPr>
          <p:nvPr>
            <p:ph type="body" sz="quarter" idx="1"/>
          </p:nvPr>
        </p:nvSpPr>
        <p:spPr>
          <a:prstGeom prst="rect">
            <a:avLst/>
          </a:prstGeom>
        </p:spPr>
        <p:txBody>
          <a:bodyPr/>
          <a:lstStyle/>
          <a:p>
            <a:pPr>
              <a:defRPr sz="1200"/>
            </a:pPr>
            <a:r>
              <a:t>Hook:   Tell  students that they are now going to become attorneys, or teams of attorneys, and they will be assigned to represent either the plaintiff in this case.  Which is?  (Cheema’s), or the school district (principal’s name: Thompson).  If the Cheema’s are the plaintiff’s, (complaining about an issue), what is the school district considered to be in this case?  (defendants – defending their actions)</a:t>
            </a:r>
          </a:p>
          <a:p>
            <a:pPr>
              <a:defRPr sz="1200"/>
            </a:pPr>
            <a:endParaRPr/>
          </a:p>
          <a:p>
            <a:pPr>
              <a:defRPr sz="1200" u="sng"/>
            </a:pPr>
            <a:r>
              <a:t>Writing Arguments (40 minutes, 2 sessions)</a:t>
            </a:r>
          </a:p>
          <a:p>
            <a:pPr>
              <a:defRPr sz="1200"/>
            </a:pPr>
            <a:endParaRPr/>
          </a:p>
          <a:p>
            <a:pPr>
              <a:defRPr sz="1200"/>
            </a:pPr>
            <a:r>
              <a:t>Students write their own briefs independently, and have them checked by the teacher.  They make revisions, using the rubric and teacher comments.  (Use Handout: Three Questions from lesson one, and Graphic Organizer from lesson one.)  Students should be told that as attorneys, their role is to argue for their clients, and they must make the strongest most detailed arguments, backed up by the law (in this case, the three questions in the First Amendment). </a:t>
            </a:r>
          </a:p>
          <a:p>
            <a:pPr>
              <a:defRPr sz="1200"/>
            </a:pPr>
            <a:endParaRPr/>
          </a:p>
          <a:p>
            <a:pPr>
              <a:defRPr sz="1200"/>
            </a:pPr>
            <a:r>
              <a:t>Depending on writing skills, this lesson will take a couple class sessions and homework time. When strong written arguments are completed, it is time to put attorneys in teams.  </a:t>
            </a:r>
          </a:p>
          <a:p>
            <a:pPr>
              <a:defRPr sz="1200"/>
            </a:pPr>
            <a:endParaRPr/>
          </a:p>
          <a:p>
            <a:pPr>
              <a:defRPr sz="1200"/>
            </a:pPr>
            <a:r>
              <a:t>Final copies of arguments are submitted to the teacher, using the Handout: Brief Form.</a:t>
            </a:r>
          </a:p>
          <a:p>
            <a:pPr>
              <a:defRPr sz="1200"/>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noRot="1" noChangeAspect="1"/>
          </p:cNvSpPr>
          <p:nvPr>
            <p:ph type="sldImg"/>
          </p:nvPr>
        </p:nvSpPr>
        <p:spPr>
          <a:prstGeom prst="rect">
            <a:avLst/>
          </a:prstGeom>
        </p:spPr>
        <p:txBody>
          <a:bodyPr/>
          <a:lstStyle/>
          <a:p>
            <a:endParaRPr/>
          </a:p>
        </p:txBody>
      </p:sp>
      <p:sp>
        <p:nvSpPr>
          <p:cNvPr id="318" name="Shape 318"/>
          <p:cNvSpPr>
            <a:spLocks noGrp="1"/>
          </p:cNvSpPr>
          <p:nvPr>
            <p:ph type="body" sz="quarter" idx="1"/>
          </p:nvPr>
        </p:nvSpPr>
        <p:spPr>
          <a:prstGeom prst="rect">
            <a:avLst/>
          </a:prstGeom>
        </p:spPr>
        <p:txBody>
          <a:bodyPr/>
          <a:lstStyle/>
          <a:p>
            <a:pPr>
              <a:defRPr sz="1200"/>
            </a:pPr>
            <a:r>
              <a:t>This is what a Court of Appeal looks like at the federal level…three Justices listen to the oral arguments, and ask questions of the attorneys about the case as it applies to the law.  The appellate court process does not have witnesses, as this has already been addressed at the district level.  The justices have reviewed the case and all documents thoroughly already, exactly WHAT the Appellate Justices are trying to determine is whether or not the decision by the trial court was correct, in favor of the school district, stating that the school’s compelling reason (safety of the students) was a stronger need or burden than the Cheema’s loss of religious freedom.</a:t>
            </a:r>
          </a:p>
          <a:p>
            <a:pPr>
              <a:defRPr sz="1200"/>
            </a:pPr>
            <a:endParaRPr/>
          </a:p>
          <a:p>
            <a:pPr>
              <a:defRPr sz="1200"/>
            </a:pPr>
            <a:r>
              <a:t>What does it mean to stay in character?  What type of behavior is called for in a classroom?  Do you think that most judges act like Judge Judy?  Discuss the strength of a good argument and civility.</a:t>
            </a:r>
          </a:p>
          <a:p>
            <a:pPr>
              <a:defRPr sz="1200"/>
            </a:pPr>
            <a:endParaRPr/>
          </a:p>
          <a:p>
            <a:pPr>
              <a:defRPr sz="1200"/>
            </a:pPr>
            <a:endParaRPr/>
          </a:p>
          <a:p>
            <a:pPr>
              <a:defRPr sz="1200"/>
            </a:pPr>
            <a:endParaRPr/>
          </a:p>
          <a:p>
            <a:pPr>
              <a:defRPr sz="1200"/>
            </a:pPr>
            <a:endParaRPr/>
          </a:p>
          <a:p>
            <a:pPr>
              <a:defRPr sz="1200"/>
            </a:pPr>
            <a:endParaRPr/>
          </a:p>
          <a:p>
            <a:pPr>
              <a:defRPr sz="1200"/>
            </a:pPr>
            <a: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noRot="1" noChangeAspect="1"/>
          </p:cNvSpPr>
          <p:nvPr>
            <p:ph type="sldImg"/>
          </p:nvPr>
        </p:nvSpPr>
        <p:spPr>
          <a:prstGeom prst="rect">
            <a:avLst/>
          </a:prstGeom>
        </p:spPr>
        <p:txBody>
          <a:bodyPr/>
          <a:lstStyle/>
          <a:p>
            <a:endParaRPr/>
          </a:p>
        </p:txBody>
      </p:sp>
      <p:sp>
        <p:nvSpPr>
          <p:cNvPr id="323" name="Shape 323"/>
          <p:cNvSpPr>
            <a:spLocks noGrp="1"/>
          </p:cNvSpPr>
          <p:nvPr>
            <p:ph type="body" sz="quarter" idx="1"/>
          </p:nvPr>
        </p:nvSpPr>
        <p:spPr>
          <a:prstGeom prst="rect">
            <a:avLst/>
          </a:prstGeom>
        </p:spPr>
        <p:txBody>
          <a:bodyPr/>
          <a:lstStyle/>
          <a:p>
            <a:pPr>
              <a:defRPr sz="1200"/>
            </a:pPr>
            <a:r>
              <a:t>This is when the lesson becomes authentic.  Assign attorney teams of two students.   Half of the teams in the class are attorneys for the plaintiff, and half for the defendant. </a:t>
            </a:r>
          </a:p>
          <a:p>
            <a:pPr>
              <a:defRPr sz="1200"/>
            </a:pPr>
            <a:endParaRPr/>
          </a:p>
          <a:p>
            <a:pPr>
              <a:defRPr sz="1200"/>
            </a:pPr>
            <a:r>
              <a:t>Each team meets and creates their oral argument in preparation for court (Oral argument handout).  They should use their own briefs to refine their oral argument and decide upon at least three arguments they will present from their collective briefs.  They will all share a part of their attorney team’s verbal presentation in the U.S. Court of Appeal. </a:t>
            </a:r>
          </a:p>
          <a:p>
            <a:pPr>
              <a:defRPr sz="1200"/>
            </a:pPr>
            <a:endParaRPr/>
          </a:p>
          <a:p>
            <a:pPr>
              <a:defRPr sz="1200"/>
            </a:pPr>
            <a:r>
              <a:rPr b="1"/>
              <a:t>In addition,</a:t>
            </a:r>
            <a:r>
              <a:t> each team must create at least three questions they anticipate might be asked by the Justices when they are presenting their side of the case.</a:t>
            </a:r>
          </a:p>
          <a:p>
            <a:pPr>
              <a:defRPr sz="1200"/>
            </a:pPr>
            <a:endParaRPr/>
          </a:p>
          <a:p>
            <a:pPr>
              <a:defRPr sz="1200"/>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p>
            <a:pPr>
              <a:defRPr sz="1200"/>
            </a:pPr>
            <a:r>
              <a:t>Explain to the students that their oral arguments, is not anything new.  They are to follow this format Oral Argument format as they address the justices and use the content:</a:t>
            </a:r>
          </a:p>
          <a:p>
            <a:pPr>
              <a:defRPr sz="1200"/>
            </a:pPr>
            <a:endParaRPr/>
          </a:p>
          <a:p>
            <a:pPr>
              <a:defRPr sz="1200"/>
            </a:pPr>
            <a:r>
              <a:t>1.	Developed on their graphic organizers</a:t>
            </a:r>
          </a:p>
          <a:p>
            <a:pPr>
              <a:defRPr sz="1200"/>
            </a:pPr>
            <a:r>
              <a:t>2.	Written as their individual opinion “brief”</a:t>
            </a:r>
          </a:p>
          <a:p>
            <a:pPr>
              <a:defRPr sz="1200"/>
            </a:pPr>
            <a:r>
              <a:t>3.	Written as a final oral argument as a team of lawyers</a:t>
            </a:r>
          </a:p>
          <a:p>
            <a:pPr>
              <a:defRPr sz="1200"/>
            </a:pPr>
            <a:endParaRPr/>
          </a:p>
          <a:p>
            <a:pPr>
              <a:defRPr sz="1200"/>
            </a:pPr>
            <a:r>
              <a:t>Pass out the oral outline format handout which elaborates on the above.  Students should practice their oral arguments and decide which part of the team will present each part, showing they are attorneys working together.</a:t>
            </a:r>
          </a:p>
          <a:p>
            <a:pPr>
              <a:defRPr sz="1200"/>
            </a:pPr>
            <a:endParaRPr/>
          </a:p>
          <a:p>
            <a:pPr>
              <a:defRPr sz="1200"/>
            </a:pPr>
            <a:r>
              <a:t>What does it mean to stay in character?  What type of behavior is called for in a classroom?  Do you think that most judges act like Judge Judy?  Discuss the strength of a good argument and civility.</a:t>
            </a:r>
          </a:p>
          <a:p>
            <a:pPr>
              <a:defRPr sz="1200"/>
            </a:pPr>
            <a:endParaRPr/>
          </a:p>
          <a:p>
            <a:pPr>
              <a:defRPr sz="1200"/>
            </a:pPr>
            <a:endParaRPr/>
          </a:p>
          <a:p>
            <a:pPr>
              <a:defRPr sz="1200"/>
            </a:pPr>
            <a:r>
              <a:t>Remind students that they must create at least three questions they think the Judges might ask them during their oral arguments.  Examples to help students consider in case they are called to serve as the justices are provided on Guiding Questions form.</a:t>
            </a:r>
          </a:p>
          <a:p>
            <a:pPr>
              <a:defRPr sz="1200"/>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p>
            <a:pPr>
              <a:defRPr sz="1200"/>
            </a:pPr>
            <a:r>
              <a:t>These are the steps of an argument you have learned in English Language Arts, and are powerful when applied to a situation such as this court case !  You can pass out Argument Organizer handout.</a:t>
            </a:r>
          </a:p>
          <a:p>
            <a:pPr>
              <a:defRPr sz="1200"/>
            </a:pPr>
            <a:endParaRPr/>
          </a:p>
          <a:p>
            <a:pPr>
              <a:defRPr sz="1200"/>
            </a:pPr>
            <a:r>
              <a:t>(</a:t>
            </a:r>
            <a:r>
              <a:rPr b="1"/>
              <a:t>Teacher Note:</a:t>
            </a:r>
            <a:r>
              <a:t>  Obviously 12th grade standard asks for more detail, please check: http://www.cde.ca.gov/be/st/ss/documents/finalelaccssstandards.pdf</a:t>
            </a:r>
          </a:p>
          <a:p>
            <a:pPr>
              <a:defRPr sz="1200"/>
            </a:pPr>
            <a:r>
              <a:t>to revise this slide.)</a:t>
            </a:r>
          </a:p>
          <a:p>
            <a:pPr>
              <a:defRPr sz="1200"/>
            </a:pPr>
            <a:endParaRPr/>
          </a:p>
          <a:p>
            <a:pPr>
              <a:defRPr sz="1200"/>
            </a:pPr>
            <a:r>
              <a:t>(Teacher may choose to give this verbal example or practice of an argument with all of the elements)</a:t>
            </a:r>
          </a:p>
          <a:p>
            <a:pPr>
              <a:defRPr sz="1200"/>
            </a:pPr>
            <a:endParaRPr/>
          </a:p>
          <a:p>
            <a:pPr>
              <a:defRPr sz="1200"/>
            </a:pPr>
            <a:r>
              <a:t>1.  Parent will not allow their teenager to take the car to go out with friends on a Friday night:</a:t>
            </a:r>
          </a:p>
          <a:p>
            <a:pPr>
              <a:defRPr sz="1200"/>
            </a:pPr>
            <a:endParaRPr/>
          </a:p>
          <a:p>
            <a:pPr>
              <a:defRPr sz="1200"/>
            </a:pPr>
            <a:r>
              <a:t>•	Parent </a:t>
            </a:r>
            <a:r>
              <a:rPr>
                <a:solidFill>
                  <a:srgbClr val="0433FF"/>
                </a:solidFill>
              </a:rPr>
              <a:t>main argument with evidence (reasons)</a:t>
            </a:r>
            <a:r>
              <a:t>:  “You may not take the car out tonight, as it is wet, and </a:t>
            </a:r>
            <a:r>
              <a:rPr>
                <a:solidFill>
                  <a:srgbClr val="0433FF"/>
                </a:solidFill>
              </a:rPr>
              <a:t>therefore, </a:t>
            </a:r>
            <a:r>
              <a:rPr>
                <a:solidFill>
                  <a:srgbClr val="000001"/>
                </a:solidFill>
              </a:rPr>
              <a:t>the roads are very slick and</a:t>
            </a:r>
            <a:r>
              <a:rPr>
                <a:solidFill>
                  <a:srgbClr val="0433FF"/>
                </a:solidFill>
              </a:rPr>
              <a:t> </a:t>
            </a:r>
            <a:r>
              <a:rPr>
                <a:solidFill>
                  <a:srgbClr val="212121"/>
                </a:solidFill>
              </a:rPr>
              <a:t>it </a:t>
            </a:r>
            <a:r>
              <a:t>would be dangerous.  </a:t>
            </a:r>
            <a:r>
              <a:rPr>
                <a:solidFill>
                  <a:srgbClr val="0433FF"/>
                </a:solidFill>
              </a:rPr>
              <a:t>For instance</a:t>
            </a:r>
            <a:r>
              <a:t>, cars often hydroplane in puddles, and it is more difficult to see due to the glare.  </a:t>
            </a:r>
            <a:r>
              <a:rPr>
                <a:solidFill>
                  <a:srgbClr val="0433FF"/>
                </a:solidFill>
              </a:rPr>
              <a:t>In addition and most important,</a:t>
            </a:r>
            <a:r>
              <a:t>  you are not an experienced driver.”</a:t>
            </a:r>
          </a:p>
          <a:p>
            <a:pPr>
              <a:defRPr sz="1200"/>
            </a:pPr>
            <a:r>
              <a:t>•	Parent recognizes a </a:t>
            </a:r>
            <a:r>
              <a:rPr>
                <a:solidFill>
                  <a:srgbClr val="0433FF"/>
                </a:solidFill>
              </a:rPr>
              <a:t>counter claim:</a:t>
            </a:r>
            <a:r>
              <a:t>  “You may say that you will be very careful, so there will not be any problems.”  Teacher gives </a:t>
            </a:r>
            <a:r>
              <a:rPr>
                <a:solidFill>
                  <a:srgbClr val="0433FF"/>
                </a:solidFill>
              </a:rPr>
              <a:t>supporting argument against the counterclaim: </a:t>
            </a:r>
            <a:r>
              <a:t> “</a:t>
            </a:r>
            <a:r>
              <a:rPr>
                <a:solidFill>
                  <a:srgbClr val="0433FF"/>
                </a:solidFill>
              </a:rPr>
              <a:t>To be specific, </a:t>
            </a:r>
            <a:r>
              <a:t> even if you are more careful, you cannot control other cars on the road, who may run into to you, or cause an accident.” </a:t>
            </a:r>
          </a:p>
          <a:p>
            <a:pPr>
              <a:defRPr sz="1200"/>
            </a:pPr>
            <a:r>
              <a:t>•	Parent gives </a:t>
            </a:r>
            <a:r>
              <a:rPr>
                <a:solidFill>
                  <a:srgbClr val="0433FF"/>
                </a:solidFill>
              </a:rPr>
              <a:t>conclusion</a:t>
            </a:r>
            <a:r>
              <a:t> for the claim:  To take the car out tonight would be unsafe. </a:t>
            </a:r>
            <a:r>
              <a:rPr>
                <a:solidFill>
                  <a:srgbClr val="0433FF"/>
                </a:solidFill>
              </a:rPr>
              <a:t>In order to </a:t>
            </a:r>
            <a:r>
              <a:t>stay safe, and avoid problems, we will watch Netflix tonight.</a:t>
            </a:r>
          </a:p>
          <a:p>
            <a:pPr>
              <a:defRPr sz="1200"/>
            </a:pPr>
            <a:endParaRPr/>
          </a:p>
          <a:p>
            <a:pPr>
              <a:defRPr sz="1200"/>
            </a:pPr>
            <a:endParaRPr/>
          </a:p>
          <a:p>
            <a:pPr>
              <a:defRPr sz="1200"/>
            </a:pPr>
            <a:r>
              <a:t>2.  Ask students to argue this issue above in answer to the parent, follow above slide:</a:t>
            </a:r>
          </a:p>
          <a:p>
            <a:pPr>
              <a:defRPr sz="1200"/>
            </a:pPr>
            <a:endParaRPr/>
          </a:p>
          <a:p>
            <a:pPr>
              <a:defRPr sz="1200"/>
            </a:pPr>
            <a:r>
              <a:t>Main Argument- I should be able to take the car out tonight.  Specifically……(three reasons which would actually be paragraphs in writing…with evidence)</a:t>
            </a:r>
          </a:p>
          <a:p>
            <a:pPr>
              <a:defRPr sz="1200"/>
            </a:pPr>
            <a:r>
              <a:t>Counter Claims- I know you say that I am inexperienced, however……</a:t>
            </a:r>
          </a:p>
          <a:p>
            <a:pPr>
              <a:defRPr sz="1200"/>
            </a:pPr>
            <a:r>
              <a:t>Conclusion- Summarize and use the extra “punch”</a:t>
            </a:r>
          </a:p>
          <a:p>
            <a:pPr>
              <a:defRPr sz="1200"/>
            </a:pPr>
            <a:r>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prstGeom prst="rect">
            <a:avLst/>
          </a:prstGeom>
        </p:spPr>
        <p:txBody>
          <a:bodyPr/>
          <a:lstStyle/>
          <a:p>
            <a:endParaRPr/>
          </a:p>
        </p:txBody>
      </p:sp>
      <p:sp>
        <p:nvSpPr>
          <p:cNvPr id="335" name="Shape 335"/>
          <p:cNvSpPr>
            <a:spLocks noGrp="1"/>
          </p:cNvSpPr>
          <p:nvPr>
            <p:ph type="body" sz="quarter" idx="1"/>
          </p:nvPr>
        </p:nvSpPr>
        <p:spPr>
          <a:prstGeom prst="rect">
            <a:avLst/>
          </a:prstGeom>
        </p:spPr>
        <p:txBody>
          <a:bodyPr/>
          <a:lstStyle/>
          <a:p>
            <a:pPr>
              <a:defRPr sz="1200" b="1"/>
            </a:pPr>
            <a:r>
              <a:t>Lesson 6</a:t>
            </a:r>
          </a:p>
          <a:p>
            <a:pPr>
              <a:defRPr sz="1200" b="1"/>
            </a:pPr>
            <a:endParaRPr/>
          </a:p>
          <a:p>
            <a:pPr>
              <a:defRPr sz="1200"/>
            </a:pPr>
            <a:r>
              <a:t>Present the slide and ask students to indicate to a partner what they believe the was the final decision of the Court of Appeals?  </a:t>
            </a:r>
          </a:p>
          <a:p>
            <a:pPr>
              <a:defRPr sz="1200" b="1"/>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noRot="1" noChangeAspect="1"/>
          </p:cNvSpPr>
          <p:nvPr>
            <p:ph type="sldImg"/>
          </p:nvPr>
        </p:nvSpPr>
        <p:spPr>
          <a:prstGeom prst="rect">
            <a:avLst/>
          </a:prstGeom>
        </p:spPr>
        <p:txBody>
          <a:bodyPr/>
          <a:lstStyle/>
          <a:p>
            <a:endParaRPr/>
          </a:p>
        </p:txBody>
      </p:sp>
      <p:sp>
        <p:nvSpPr>
          <p:cNvPr id="346" name="Shape 346"/>
          <p:cNvSpPr>
            <a:spLocks noGrp="1"/>
          </p:cNvSpPr>
          <p:nvPr>
            <p:ph type="body" sz="quarter" idx="1"/>
          </p:nvPr>
        </p:nvSpPr>
        <p:spPr>
          <a:prstGeom prst="rect">
            <a:avLst/>
          </a:prstGeom>
        </p:spPr>
        <p:txBody>
          <a:bodyPr/>
          <a:lstStyle/>
          <a:p>
            <a:pPr>
              <a:defRPr sz="1200"/>
            </a:pPr>
            <a:r>
              <a:t>Ask students to look at their handout on the three questions involving free exercise.  Which question did the Justices apply to this case as they reversed the  decision of the trial court? </a:t>
            </a:r>
          </a:p>
          <a:p>
            <a:pPr>
              <a:defRPr sz="1200"/>
            </a:pPr>
            <a:endParaRPr/>
          </a:p>
          <a:p>
            <a:pPr>
              <a:defRPr sz="1200"/>
            </a:pPr>
            <a:r>
              <a:t> (Question #3:  Is there any way the government can be satisfied about this important issue without restricting the religious liberty?  If answer is “No”, the law is constitutional. </a:t>
            </a:r>
          </a:p>
          <a:p>
            <a:pPr>
              <a:defRPr sz="1200"/>
            </a:pPr>
            <a:endParaRPr/>
          </a:p>
          <a:p>
            <a:pPr>
              <a:defRPr sz="1200"/>
            </a:pPr>
            <a:r>
              <a:t>Ask students what they believe was the thinking on the part of the justices.</a:t>
            </a:r>
          </a:p>
          <a:p>
            <a:pPr>
              <a:defRPr sz="1200"/>
            </a:pPr>
            <a:r>
              <a:t> The court decided that the district had not tried to make changes so that the students religious rights did not have to be taken away (least restrictive).  They made the following rules about the kirpans, and allowed the Cheema’s to return to school. </a:t>
            </a:r>
          </a:p>
          <a:p>
            <a:pPr>
              <a:defRPr sz="1200"/>
            </a:pPr>
            <a:endParaRPr/>
          </a:p>
          <a:p>
            <a:pPr>
              <a:defRPr sz="1200"/>
            </a:pPr>
            <a:r>
              <a:t>Students allowed to wear the kirpans subject to strict limitations such as:</a:t>
            </a:r>
          </a:p>
          <a:p>
            <a:pPr>
              <a:defRPr sz="1200"/>
            </a:pPr>
            <a:r>
              <a:t>•	No longer than 3.5 inches</a:t>
            </a:r>
          </a:p>
          <a:p>
            <a:pPr>
              <a:defRPr sz="1200"/>
            </a:pPr>
            <a:r>
              <a:t>•	Dulled and sewn securely into a sheath and also a cloth pouch</a:t>
            </a:r>
          </a:p>
          <a:p>
            <a:pPr>
              <a:defRPr sz="1200"/>
            </a:pPr>
            <a:r>
              <a:t>•	Limited inspection rights by the school district</a:t>
            </a:r>
          </a:p>
          <a:p>
            <a:pPr>
              <a:defRPr sz="1200"/>
            </a:pPr>
            <a:endParaRPr/>
          </a:p>
          <a:p>
            <a:pPr>
              <a:defRPr sz="1200"/>
            </a:pPr>
            <a:r>
              <a:t>These cases are not uncommon across the nation - just last year the Jurupa Unified School District created a policy similar to the above - without going to court.</a:t>
            </a:r>
          </a:p>
          <a:p>
            <a:pPr>
              <a:defRPr sz="1200"/>
            </a:pPr>
            <a:endParaRPr/>
          </a:p>
          <a:p>
            <a:pPr>
              <a:defRPr sz="1200"/>
            </a:pPr>
            <a:r>
              <a:t>Students may read (with your assistance) the Finding by the U.S. 9th Circuit Court of Appeals.  It is more detailed than this slide and may be discussed.</a:t>
            </a:r>
          </a:p>
          <a:p>
            <a:pPr>
              <a:defRPr sz="1200"/>
            </a:pPr>
            <a:endParaRPr/>
          </a:p>
          <a:p>
            <a:pPr>
              <a:defRPr sz="1200"/>
            </a:pPr>
            <a:r>
              <a:t>Note:  There has not been one case reported where a student of the Sikh religion has used a kirpan in an aggressive manner toward another child!</a:t>
            </a:r>
          </a:p>
          <a:p>
            <a:pPr>
              <a:defRPr sz="1200"/>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noRot="1" noChangeAspect="1"/>
          </p:cNvSpPr>
          <p:nvPr>
            <p:ph type="sldImg"/>
          </p:nvPr>
        </p:nvSpPr>
        <p:spPr>
          <a:prstGeom prst="rect">
            <a:avLst/>
          </a:prstGeom>
        </p:spPr>
        <p:txBody>
          <a:bodyPr/>
          <a:lstStyle/>
          <a:p>
            <a:endParaRPr/>
          </a:p>
        </p:txBody>
      </p:sp>
      <p:sp>
        <p:nvSpPr>
          <p:cNvPr id="352" name="Shape 352"/>
          <p:cNvSpPr>
            <a:spLocks noGrp="1"/>
          </p:cNvSpPr>
          <p:nvPr>
            <p:ph type="body" sz="quarter" idx="1"/>
          </p:nvPr>
        </p:nvSpPr>
        <p:spPr>
          <a:prstGeom prst="rect">
            <a:avLst/>
          </a:prstGeom>
        </p:spPr>
        <p:txBody>
          <a:bodyPr/>
          <a:lstStyle/>
          <a:p>
            <a:pPr>
              <a:defRPr sz="1200"/>
            </a:pPr>
            <a:r>
              <a:rPr b="1"/>
              <a:t>Small group</a:t>
            </a:r>
            <a:r>
              <a:t>: Discuss the questions on this slide and take the opportunity to talk about the importance of a civil argument and the right to do so .</a:t>
            </a:r>
          </a:p>
          <a:p>
            <a:pPr>
              <a:defRPr sz="1200"/>
            </a:pPr>
            <a:endParaRPr/>
          </a:p>
          <a:p>
            <a:pPr>
              <a:defRPr sz="1200"/>
            </a:pPr>
            <a:r>
              <a:rPr b="1"/>
              <a:t>Whole group</a:t>
            </a:r>
            <a:r>
              <a:t>: Small groups share their discussion points.</a:t>
            </a:r>
          </a:p>
          <a:p>
            <a:pPr>
              <a:defRPr sz="1200"/>
            </a:pPr>
            <a:endParaRPr/>
          </a:p>
          <a:p>
            <a:pPr>
              <a:defRPr sz="1200"/>
            </a:pPr>
            <a:r>
              <a:t>This is a great opportunity for a discussion on respect, equity and fairness, and the importance of following the Constitution, and the Rule of Law it presents.  Ask for follow-up to these questions:  why, why not, and examples.  </a:t>
            </a:r>
          </a:p>
          <a:p>
            <a:pPr>
              <a:defRPr sz="1200"/>
            </a:pPr>
            <a:endParaRPr/>
          </a:p>
          <a:p>
            <a:pPr>
              <a:defRPr sz="1200"/>
            </a:pPr>
            <a:r>
              <a:t>It is challenging for everyone involved to be impartial, and not to “rush” to judgment, especially when something or someone is not familiar to them.  All people are equal under the law, and we must work to understand one another, and develop understanding for all points of view!  Reminder:  Legislature writes the laws, Executive enforces or implements, and the Judicial interprets when there is a conflict.  </a:t>
            </a:r>
          </a:p>
          <a:p>
            <a:pPr>
              <a:defRPr sz="1200"/>
            </a:pPr>
            <a:endParaRPr/>
          </a:p>
          <a:p>
            <a:pPr>
              <a:defRPr sz="1200"/>
            </a:pPr>
            <a:r>
              <a:t>The law is complicated.  For example, all three questions that must be considered in order to decide if the action taken was constitutional or unconstitutional may not have all have a “yes”,  or all have a “no” answer.  All must be considered before a final decision is decided.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noRot="1" noChangeAspect="1"/>
          </p:cNvSpPr>
          <p:nvPr>
            <p:ph type="sldImg"/>
          </p:nvPr>
        </p:nvSpPr>
        <p:spPr>
          <a:prstGeom prst="rect">
            <a:avLst/>
          </a:prstGeom>
        </p:spPr>
        <p:txBody>
          <a:bodyPr/>
          <a:lstStyle/>
          <a:p>
            <a:endParaRPr/>
          </a:p>
        </p:txBody>
      </p:sp>
      <p:sp>
        <p:nvSpPr>
          <p:cNvPr id="359" name="Shape 359"/>
          <p:cNvSpPr>
            <a:spLocks noGrp="1"/>
          </p:cNvSpPr>
          <p:nvPr>
            <p:ph type="body" sz="quarter" idx="1"/>
          </p:nvPr>
        </p:nvSpPr>
        <p:spPr>
          <a:prstGeom prst="rect">
            <a:avLst/>
          </a:prstGeom>
        </p:spPr>
        <p:txBody>
          <a:bodyPr/>
          <a:lstStyle/>
          <a:p>
            <a:pPr>
              <a:defRPr sz="1200"/>
            </a:pPr>
            <a:r>
              <a:t>We must remember that our Constitution determines rights and responsibilities of citizens.  We all have the right to free exercise - or to practice our religion.  We also have a responsibility to respect the rights of all.  When conflicts arise, we must turn to our judicial branch to help interpret and apply the laws fairly.  </a:t>
            </a:r>
          </a:p>
          <a:p>
            <a:pPr>
              <a:defRPr sz="1200"/>
            </a:pPr>
            <a:endParaRPr/>
          </a:p>
          <a:p>
            <a:pPr>
              <a:defRPr sz="1200">
                <a:solidFill>
                  <a:srgbClr val="030000"/>
                </a:solidFill>
              </a:defRPr>
            </a:pPr>
            <a:endParaRPr/>
          </a:p>
          <a:p>
            <a:pPr>
              <a:defRPr>
                <a:solidFill>
                  <a:srgbClr val="FF2600"/>
                </a:solidFill>
              </a:defRP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pPr>
              <a:defRPr sz="1200"/>
            </a:pPr>
            <a:r>
              <a:rPr b="1"/>
              <a:t>Setting up the case…Drama vignette</a:t>
            </a:r>
            <a:r>
              <a:t>.  Choose five students in advance and ask them to play out the “drama vignette’ for lesson one.  Have them do a short practice before class and see if they can re-enact the setting and incidence that took place, without their notes.  Note:  The dialogue does not need to be exact, just have them re-enact the main conflict and issue.</a:t>
            </a:r>
          </a:p>
          <a:p>
            <a:pPr>
              <a:defRPr sz="1200"/>
            </a:pPr>
            <a:endParaRPr/>
          </a:p>
          <a:p>
            <a:pPr>
              <a:defRPr sz="1200" b="1"/>
            </a:pPr>
            <a:endParaRPr/>
          </a:p>
          <a:p>
            <a:pPr>
              <a:defRPr sz="1200" b="1"/>
            </a:pPr>
            <a:r>
              <a:t>Students read about the case: I</a:t>
            </a:r>
            <a:r>
              <a:rPr b="0"/>
              <a:t>nform students that this was a true court case that took place…even though it has already been settled, it continues to be controversial today, and members of the law community say that they have no doubt that a case such as this will surface again.  What will the outcome be?</a:t>
            </a:r>
          </a:p>
          <a:p>
            <a:pPr>
              <a:defRPr sz="1200"/>
            </a:pPr>
            <a:endParaRPr b="0"/>
          </a:p>
          <a:p>
            <a:pPr>
              <a:defRPr sz="1200"/>
            </a:pPr>
            <a:r>
              <a:t>Read the facts of the case, because in this unit we will review the First Amendment and you will write your own arguments at attorneys representing either the Cheema’s or the school district.  Pass out the Cheema v Thompson Background handout.</a:t>
            </a:r>
          </a:p>
          <a:p>
            <a:pPr>
              <a:defRPr sz="1200"/>
            </a:pPr>
            <a:endParaRPr/>
          </a:p>
          <a:p>
            <a:pPr>
              <a:defRPr sz="1200"/>
            </a:pPr>
            <a:r>
              <a:t>Ask students to summarize what they have read. </a:t>
            </a:r>
          </a:p>
          <a:p>
            <a:pPr>
              <a:defRPr sz="1200"/>
            </a:pPr>
            <a:endParaRPr/>
          </a:p>
          <a:p>
            <a:pPr>
              <a:defRPr sz="1200" b="1"/>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pPr>
              <a:defRPr sz="1200"/>
            </a:pPr>
            <a:r>
              <a:t>Teacher’s Note:  Cheema v. Thompson, Background, is a secondary source, partly from the actual court and from a newspaper article. </a:t>
            </a:r>
          </a:p>
          <a:p>
            <a:pPr>
              <a:defRPr sz="1200"/>
            </a:pPr>
            <a:r>
              <a:t>Recap what students just read with this slide</a:t>
            </a:r>
          </a:p>
          <a:p>
            <a:pPr>
              <a:defRPr sz="1200"/>
            </a:pPr>
            <a:endParaRPr/>
          </a:p>
          <a:p>
            <a:pPr>
              <a:defRPr sz="1200"/>
            </a:pPr>
            <a:r>
              <a:t>Background: One of the Cheema students was playing basketball when someone noticed that he was wearing a “kirpan”.  He was suspended from school, along with his two brothers because the school district has a rule that bans all knives on its campuses.  The students were not allowed to come back to school with their kirpans.</a:t>
            </a:r>
          </a:p>
          <a:p>
            <a:pPr>
              <a:defRPr sz="1200"/>
            </a:pPr>
            <a:endParaRPr/>
          </a:p>
          <a:p>
            <a:pPr>
              <a:defRPr sz="1200"/>
            </a:pPr>
            <a:r>
              <a:t>The Cheema’s took the school district to court, claiming that this school policy burdened their free exercise of religion.</a:t>
            </a:r>
          </a:p>
          <a:p>
            <a:pPr>
              <a:defRPr sz="1200"/>
            </a:pPr>
            <a:endParaRPr/>
          </a:p>
          <a:p>
            <a:pPr>
              <a:defRPr sz="1200"/>
            </a:pPr>
            <a:r>
              <a:t>The court believed that the school district had an important interest in assuring the safety of its students, even though this school rule burdened, or limited the Cheema’s free exercise of religion. Therefore the Cheema’s lost the case.</a:t>
            </a:r>
          </a:p>
          <a:p>
            <a:pPr>
              <a:defRPr sz="1200"/>
            </a:pPr>
            <a:endParaRPr/>
          </a:p>
          <a:p>
            <a:pPr>
              <a:defRPr sz="1200"/>
            </a:pPr>
            <a:r>
              <a:t>The Cheema’s took the case to the next level…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lvl1pPr>
              <a:defRPr sz="1200"/>
            </a:lvl1pPr>
          </a:lstStyle>
          <a:p>
            <a:r>
              <a:t>Where do the Cheema’s go from here?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pPr>
              <a:defRPr sz="1200"/>
            </a:pPr>
            <a:r>
              <a:t>Which court? Which level?</a:t>
            </a:r>
          </a:p>
          <a:p>
            <a:pPr>
              <a:defRPr sz="1200"/>
            </a:pPr>
            <a:endParaRPr/>
          </a:p>
          <a:p>
            <a:pPr>
              <a:defRPr sz="1200"/>
            </a:pPr>
            <a:r>
              <a:t>The judicial branch has two different systems, federal, and state.  (On this slide, note that Federal is on the left and State is on the right)  Sometimes, depending upon the conflict, cases go to the state court system, and other times a case may be handled by the federal system.  (Explain the structure of the two systems using the above slide).</a:t>
            </a:r>
          </a:p>
          <a:p>
            <a:pPr>
              <a:defRPr sz="1200"/>
            </a:pPr>
            <a:endParaRPr/>
          </a:p>
          <a:p>
            <a:pPr>
              <a:defRPr sz="1200"/>
            </a:pPr>
            <a:r>
              <a:t>Which court system would hear this case, federal or state?  The Cheema’s lost this case in which court?  Check for understanding and hear student answers before going to the next slide.</a:t>
            </a:r>
          </a:p>
          <a:p>
            <a:pPr>
              <a:defRPr sz="1200"/>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pPr>
              <a:defRPr sz="1200"/>
            </a:pPr>
            <a:r>
              <a:t>So which is correct?  Federal or state?  (This case was heard in a federal court because it was about the U.S. Constitution, the First Amendment.</a:t>
            </a:r>
          </a:p>
          <a:p>
            <a:pPr>
              <a:defRPr sz="1200"/>
            </a:pPr>
            <a:endParaRPr/>
          </a:p>
          <a:p>
            <a:pPr>
              <a:defRPr sz="1200"/>
            </a:pPr>
            <a:r>
              <a:t>Review this slide for students, and have them play the iCivics game, Court Quest (designed for middle school; check it out in case you think it may be beneficial for your students at other grade levels).  Simply type in </a:t>
            </a:r>
            <a:r>
              <a:rPr u="sng">
                <a:hlinkClick r:id="rId3"/>
              </a:rPr>
              <a:t>icivics.com</a:t>
            </a:r>
            <a:r>
              <a:t>, (if you don’t want to register, you do not need to), and click on “play”, and then Court Quest.</a:t>
            </a:r>
          </a:p>
          <a:p>
            <a:pPr>
              <a:defRPr sz="1200"/>
            </a:pPr>
            <a:endParaRPr/>
          </a:p>
          <a:p>
            <a:pPr>
              <a:defRPr sz="1200"/>
            </a:pPr>
            <a:r>
              <a:t>This “game” can be played as a whole group (depending upon your technical options in class), or each student can play in a computer lab or with ipads.  It helps to reinforce which court handles which cases and helps to lead up to the fact that this case on which they will be working will go to federal court because it deals with the U.S. Constitution, the first amendment.</a:t>
            </a:r>
          </a:p>
          <a:p>
            <a:pPr>
              <a:defRPr sz="1200"/>
            </a:pPr>
            <a:endParaRPr/>
          </a:p>
          <a:p>
            <a:pPr>
              <a:defRPr sz="1200"/>
            </a:pPr>
            <a:r>
              <a:t>Teacher Note:  This is an important understanding (along with the Structure of the Courts), as students must identify which court system they will be engaged with in their trial.</a:t>
            </a:r>
          </a:p>
          <a:p>
            <a:pPr>
              <a:defRPr sz="1200"/>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p>
            <a:pPr>
              <a:defRPr sz="1200"/>
            </a:pPr>
            <a:r>
              <a:t>As a review, there are three branches of government, all designed to be equal.  When we go to court, the rule of law is interpreted and applied, and opinions are heard on both sides of an argument.  Which branch wrote the First Amendment?  Now that it is going to court, what must the Judicial Branch do?  (Make a decision, based on the law, and analyze the first amendment).</a:t>
            </a:r>
          </a:p>
          <a:p>
            <a:pPr>
              <a:defRPr sz="1200"/>
            </a:pPr>
            <a:endParaRPr/>
          </a:p>
          <a:p>
            <a:pPr>
              <a:defRPr sz="1200"/>
            </a:pPr>
            <a:r>
              <a:t>Ask what it means to be “impartial”.  When a judge and jury are impartial, they  analyze all the facts and evidence in the case.  They apply laws that relate to the case fairly, without bias, prejudice, or personal opinion.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t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tif"/><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tif"/><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tif"/><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tif"/><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tif"/><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t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ti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 name="separator_tiff.tiff"/>
          <p:cNvPicPr>
            <a:picLocks noChangeAspect="1"/>
          </p:cNvPicPr>
          <p:nvPr/>
        </p:nvPicPr>
        <p:blipFill>
          <a:blip r:embed="rId3">
            <a:extLst/>
          </a:blip>
          <a:stretch>
            <a:fillRect/>
          </a:stretch>
        </p:blipFill>
        <p:spPr>
          <a:xfrm>
            <a:off x="5511800" y="4699000"/>
            <a:ext cx="1981200" cy="368300"/>
          </a:xfrm>
          <a:prstGeom prst="rect">
            <a:avLst/>
          </a:prstGeom>
          <a:ln w="12700">
            <a:miter lim="400000"/>
          </a:ln>
        </p:spPr>
      </p:pic>
      <p:sp>
        <p:nvSpPr>
          <p:cNvPr id="12" name="Shape 12"/>
          <p:cNvSpPr>
            <a:spLocks noGrp="1"/>
          </p:cNvSpPr>
          <p:nvPr>
            <p:ph type="title"/>
          </p:nvPr>
        </p:nvSpPr>
        <p:spPr>
          <a:xfrm>
            <a:off x="1270000" y="1879600"/>
            <a:ext cx="10464800" cy="2603500"/>
          </a:xfrm>
          <a:prstGeom prst="rect">
            <a:avLst/>
          </a:prstGeom>
          <a:effectLst>
            <a:outerShdw blurRad="25400" dist="38100" dir="2700000" rotWithShape="0">
              <a:srgbClr val="6D625D">
                <a:alpha val="90000"/>
              </a:srgbClr>
            </a:outerShdw>
          </a:effectLst>
        </p:spPr>
        <p:txBody>
          <a:bodyPr anchor="b"/>
          <a:lstStyle>
            <a:lvl1pPr>
              <a:defRPr sz="8000">
                <a:solidFill>
                  <a:srgbClr val="BEA56D"/>
                </a:solidFill>
                <a:effectLst>
                  <a:outerShdw blurRad="38100" dist="25400" dir="15900000" rotWithShape="0">
                    <a:srgbClr val="000000">
                      <a:alpha val="90000"/>
                    </a:srgbClr>
                  </a:outerShdw>
                </a:effectLst>
                <a:latin typeface="+mn-lt"/>
                <a:ea typeface="+mn-ea"/>
                <a:cs typeface="+mn-cs"/>
                <a:sym typeface="Baskerville"/>
              </a:defRPr>
            </a:lvl1pPr>
          </a:lstStyle>
          <a:p>
            <a:r>
              <a:t>Title Text</a:t>
            </a:r>
          </a:p>
        </p:txBody>
      </p:sp>
      <p:sp>
        <p:nvSpPr>
          <p:cNvPr id="13" name="Shape 13"/>
          <p:cNvSpPr>
            <a:spLocks noGrp="1"/>
          </p:cNvSpPr>
          <p:nvPr>
            <p:ph type="body" sz="quarter" idx="1"/>
          </p:nvPr>
        </p:nvSpPr>
        <p:spPr>
          <a:xfrm>
            <a:off x="1270000" y="5359400"/>
            <a:ext cx="10464800" cy="1854200"/>
          </a:xfrm>
          <a:prstGeom prst="rect">
            <a:avLst/>
          </a:prstGeom>
          <a:effectLst>
            <a:outerShdw blurRad="25400" dist="38100" dir="2700000" rotWithShape="0">
              <a:srgbClr val="6D625D">
                <a:alpha val="90000"/>
              </a:srgbClr>
            </a:outerShdw>
          </a:effectLst>
        </p:spPr>
        <p:txBody>
          <a:bodyPr anchor="t"/>
          <a:lstStyle>
            <a:lvl1pPr marL="0" indent="0" algn="ctr">
              <a:spcBef>
                <a:spcPts val="0"/>
              </a:spcBef>
              <a:buSzTx/>
              <a:buNone/>
              <a:defRPr sz="5200" i="1">
                <a:solidFill>
                  <a:srgbClr val="BEA56D"/>
                </a:solidFill>
                <a:effectLst>
                  <a:outerShdw blurRad="25400" dist="38100" dir="15900000" rotWithShape="0">
                    <a:srgbClr val="000000">
                      <a:alpha val="90000"/>
                    </a:srgbClr>
                  </a:outerShdw>
                </a:effectLst>
                <a:latin typeface="+mn-lt"/>
                <a:ea typeface="+mn-ea"/>
                <a:cs typeface="+mn-cs"/>
                <a:sym typeface="Baskerville"/>
              </a:defRPr>
            </a:lvl1pPr>
            <a:lvl2pPr marL="0" indent="0" algn="ctr">
              <a:spcBef>
                <a:spcPts val="0"/>
              </a:spcBef>
              <a:buSzTx/>
              <a:buNone/>
              <a:defRPr sz="5200" i="1">
                <a:solidFill>
                  <a:srgbClr val="BEA56D"/>
                </a:solidFill>
                <a:effectLst>
                  <a:outerShdw blurRad="25400" dist="38100" dir="15900000" rotWithShape="0">
                    <a:srgbClr val="000000">
                      <a:alpha val="90000"/>
                    </a:srgbClr>
                  </a:outerShdw>
                </a:effectLst>
                <a:latin typeface="+mn-lt"/>
                <a:ea typeface="+mn-ea"/>
                <a:cs typeface="+mn-cs"/>
                <a:sym typeface="Baskerville"/>
              </a:defRPr>
            </a:lvl2pPr>
            <a:lvl3pPr marL="0" indent="0" algn="ctr">
              <a:spcBef>
                <a:spcPts val="0"/>
              </a:spcBef>
              <a:buSzTx/>
              <a:buNone/>
              <a:defRPr sz="5200" i="1">
                <a:solidFill>
                  <a:srgbClr val="BEA56D"/>
                </a:solidFill>
                <a:effectLst>
                  <a:outerShdw blurRad="25400" dist="38100" dir="15900000" rotWithShape="0">
                    <a:srgbClr val="000000">
                      <a:alpha val="90000"/>
                    </a:srgbClr>
                  </a:outerShdw>
                </a:effectLst>
                <a:latin typeface="+mn-lt"/>
                <a:ea typeface="+mn-ea"/>
                <a:cs typeface="+mn-cs"/>
                <a:sym typeface="Baskerville"/>
              </a:defRPr>
            </a:lvl3pPr>
            <a:lvl4pPr marL="0" indent="0" algn="ctr">
              <a:spcBef>
                <a:spcPts val="0"/>
              </a:spcBef>
              <a:buSzTx/>
              <a:buNone/>
              <a:defRPr sz="5200" i="1">
                <a:solidFill>
                  <a:srgbClr val="BEA56D"/>
                </a:solidFill>
                <a:effectLst>
                  <a:outerShdw blurRad="25400" dist="38100" dir="15900000" rotWithShape="0">
                    <a:srgbClr val="000000">
                      <a:alpha val="90000"/>
                    </a:srgbClr>
                  </a:outerShdw>
                </a:effectLst>
                <a:latin typeface="+mn-lt"/>
                <a:ea typeface="+mn-ea"/>
                <a:cs typeface="+mn-cs"/>
                <a:sym typeface="Baskerville"/>
              </a:defRPr>
            </a:lvl4pPr>
            <a:lvl5pPr marL="0" indent="0" algn="ctr">
              <a:spcBef>
                <a:spcPts val="0"/>
              </a:spcBef>
              <a:buSzTx/>
              <a:buNone/>
              <a:defRPr sz="5200" i="1">
                <a:solidFill>
                  <a:srgbClr val="BEA56D"/>
                </a:solidFill>
                <a:effectLst>
                  <a:outerShdw blurRad="25400" dist="38100" dir="15900000" rotWithShape="0">
                    <a:srgbClr val="000000">
                      <a:alpha val="90000"/>
                    </a:srgbClr>
                  </a:outerShdw>
                </a:effectLst>
                <a:latin typeface="+mn-lt"/>
                <a:ea typeface="+mn-ea"/>
                <a:cs typeface="+mn-cs"/>
                <a:sym typeface="Baskerville"/>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pic>
        <p:nvPicPr>
          <p:cNvPr id="93" name="leatherbook_line-long.tiff"/>
          <p:cNvPicPr>
            <a:picLocks noChangeAspect="1"/>
          </p:cNvPicPr>
          <p:nvPr/>
        </p:nvPicPr>
        <p:blipFill>
          <a:blip r:embed="rId2">
            <a:extLst/>
          </a:blip>
          <a:stretch>
            <a:fillRect/>
          </a:stretch>
        </p:blipFill>
        <p:spPr>
          <a:xfrm>
            <a:off x="3035300" y="1968500"/>
            <a:ext cx="6946900" cy="88900"/>
          </a:xfrm>
          <a:prstGeom prst="rect">
            <a:avLst/>
          </a:prstGeom>
          <a:ln w="12700">
            <a:miter lim="400000"/>
          </a:ln>
        </p:spPr>
      </p:pic>
      <p:sp>
        <p:nvSpPr>
          <p:cNvPr id="94" name="Shape 94"/>
          <p:cNvSpPr>
            <a:spLocks noGrp="1"/>
          </p:cNvSpPr>
          <p:nvPr>
            <p:ph type="pic" sz="half" idx="13"/>
          </p:nvPr>
        </p:nvSpPr>
        <p:spPr>
          <a:xfrm>
            <a:off x="6616700" y="2679700"/>
            <a:ext cx="5359400" cy="6096000"/>
          </a:xfrm>
          <a:prstGeom prst="rect">
            <a:avLst/>
          </a:prstGeom>
          <a:ln w="9525">
            <a:round/>
          </a:ln>
          <a:effectLst/>
        </p:spPr>
        <p:txBody>
          <a:bodyPr lIns="91439" tIns="45719" rIns="91439" bIns="45719" anchor="t"/>
          <a:lstStyle/>
          <a:p>
            <a:endParaRPr/>
          </a:p>
        </p:txBody>
      </p:sp>
      <p:sp>
        <p:nvSpPr>
          <p:cNvPr id="95" name="Shape 95"/>
          <p:cNvSpPr>
            <a:spLocks noGrp="1"/>
          </p:cNvSpPr>
          <p:nvPr>
            <p:ph type="title"/>
          </p:nvPr>
        </p:nvSpPr>
        <p:spPr>
          <a:xfrm>
            <a:off x="762000" y="381000"/>
            <a:ext cx="11480800" cy="1524000"/>
          </a:xfrm>
          <a:prstGeom prst="rect">
            <a:avLst/>
          </a:prstGeom>
        </p:spPr>
        <p:txBody>
          <a:bodyPr/>
          <a:lstStyle/>
          <a:p>
            <a:r>
              <a:t>Title Text</a:t>
            </a:r>
          </a:p>
        </p:txBody>
      </p:sp>
      <p:sp>
        <p:nvSpPr>
          <p:cNvPr id="96" name="Shape 96"/>
          <p:cNvSpPr>
            <a:spLocks noGrp="1"/>
          </p:cNvSpPr>
          <p:nvPr>
            <p:ph type="body" sz="half" idx="1"/>
          </p:nvPr>
        </p:nvSpPr>
        <p:spPr>
          <a:xfrm>
            <a:off x="762000" y="2654300"/>
            <a:ext cx="5334000" cy="6146800"/>
          </a:xfrm>
          <a:prstGeom prst="rect">
            <a:avLst/>
          </a:prstGeom>
        </p:spPr>
        <p:txBody>
          <a:bodyPr/>
          <a:lstStyle>
            <a:lvl1pPr marL="698500" indent="-381000">
              <a:spcBef>
                <a:spcPts val="4800"/>
              </a:spcBef>
              <a:buBlip>
                <a:blip r:embed="rId3"/>
              </a:buBlip>
              <a:defRPr sz="3200">
                <a:latin typeface="+mn-lt"/>
                <a:ea typeface="+mn-ea"/>
                <a:cs typeface="+mn-cs"/>
                <a:sym typeface="Baskerville"/>
              </a:defRPr>
            </a:lvl1pPr>
            <a:lvl2pPr marL="1143000" indent="-381000">
              <a:spcBef>
                <a:spcPts val="4800"/>
              </a:spcBef>
              <a:buBlip>
                <a:blip r:embed="rId3"/>
              </a:buBlip>
              <a:defRPr sz="3200">
                <a:latin typeface="+mn-lt"/>
                <a:ea typeface="+mn-ea"/>
                <a:cs typeface="+mn-cs"/>
                <a:sym typeface="Baskerville"/>
              </a:defRPr>
            </a:lvl2pPr>
            <a:lvl3pPr marL="1587500" indent="-381000">
              <a:spcBef>
                <a:spcPts val="4800"/>
              </a:spcBef>
              <a:buBlip>
                <a:blip r:embed="rId3"/>
              </a:buBlip>
              <a:defRPr sz="3200">
                <a:latin typeface="+mn-lt"/>
                <a:ea typeface="+mn-ea"/>
                <a:cs typeface="+mn-cs"/>
                <a:sym typeface="Baskerville"/>
              </a:defRPr>
            </a:lvl3pPr>
            <a:lvl4pPr marL="2032000" indent="-381000">
              <a:spcBef>
                <a:spcPts val="4800"/>
              </a:spcBef>
              <a:buBlip>
                <a:blip r:embed="rId3"/>
              </a:buBlip>
              <a:defRPr sz="3200">
                <a:latin typeface="+mn-lt"/>
                <a:ea typeface="+mn-ea"/>
                <a:cs typeface="+mn-cs"/>
                <a:sym typeface="Baskerville"/>
              </a:defRPr>
            </a:lvl4pPr>
            <a:lvl5pPr marL="2476500" indent="-381000">
              <a:spcBef>
                <a:spcPts val="4800"/>
              </a:spcBef>
              <a:buBlip>
                <a:blip r:embed="rId3"/>
              </a:buBlip>
              <a:defRPr sz="3200">
                <a:latin typeface="+mn-lt"/>
                <a:ea typeface="+mn-ea"/>
                <a:cs typeface="+mn-cs"/>
                <a:sym typeface="Baskerville"/>
              </a:defRPr>
            </a:lvl5pPr>
          </a:lstStyle>
          <a:p>
            <a:r>
              <a:t>Body Level One</a:t>
            </a:r>
          </a:p>
          <a:p>
            <a:pPr lvl="1"/>
            <a:r>
              <a:t>Body Level Two</a:t>
            </a:r>
          </a:p>
          <a:p>
            <a:pPr lvl="2"/>
            <a:r>
              <a:t>Body Level Three</a:t>
            </a:r>
          </a:p>
          <a:p>
            <a:pPr lvl="3"/>
            <a:r>
              <a:t>Body Level Four</a:t>
            </a:r>
          </a:p>
          <a:p>
            <a:pPr lvl="4"/>
            <a:r>
              <a:t>Body Level Five</a:t>
            </a:r>
          </a:p>
        </p:txBody>
      </p:sp>
      <p:sp>
        <p:nvSpPr>
          <p:cNvPr id="97" name="Shape 9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pic>
        <p:nvPicPr>
          <p:cNvPr id="104" name="leatherbook_line-long.tiff"/>
          <p:cNvPicPr>
            <a:picLocks noChangeAspect="1"/>
          </p:cNvPicPr>
          <p:nvPr/>
        </p:nvPicPr>
        <p:blipFill>
          <a:blip r:embed="rId2">
            <a:extLst/>
          </a:blip>
          <a:stretch>
            <a:fillRect/>
          </a:stretch>
        </p:blipFill>
        <p:spPr>
          <a:xfrm>
            <a:off x="3035300" y="1968500"/>
            <a:ext cx="6946900" cy="88900"/>
          </a:xfrm>
          <a:prstGeom prst="rect">
            <a:avLst/>
          </a:prstGeom>
          <a:ln w="12700">
            <a:miter lim="400000"/>
          </a:ln>
        </p:spPr>
      </p:pic>
      <p:sp>
        <p:nvSpPr>
          <p:cNvPr id="105" name="Shape 105"/>
          <p:cNvSpPr>
            <a:spLocks noGrp="1"/>
          </p:cNvSpPr>
          <p:nvPr>
            <p:ph type="title"/>
          </p:nvPr>
        </p:nvSpPr>
        <p:spPr>
          <a:xfrm>
            <a:off x="762000" y="381000"/>
            <a:ext cx="11480800" cy="1524000"/>
          </a:xfrm>
          <a:prstGeom prst="rect">
            <a:avLst/>
          </a:prstGeom>
        </p:spPr>
        <p:txBody>
          <a:bodyPr/>
          <a:lstStyle/>
          <a:p>
            <a:r>
              <a:t>Title Text</a:t>
            </a:r>
          </a:p>
        </p:txBody>
      </p:sp>
      <p:sp>
        <p:nvSpPr>
          <p:cNvPr id="106" name="Shape 106"/>
          <p:cNvSpPr>
            <a:spLocks noGrp="1"/>
          </p:cNvSpPr>
          <p:nvPr>
            <p:ph type="body" sz="half" idx="1"/>
          </p:nvPr>
        </p:nvSpPr>
        <p:spPr>
          <a:xfrm>
            <a:off x="762000" y="2654300"/>
            <a:ext cx="5334000" cy="6146800"/>
          </a:xfrm>
          <a:prstGeom prst="rect">
            <a:avLst/>
          </a:prstGeom>
        </p:spPr>
        <p:txBody>
          <a:bodyPr/>
          <a:lstStyle>
            <a:lvl1pPr marL="698500" indent="-381000">
              <a:spcBef>
                <a:spcPts val="4800"/>
              </a:spcBef>
              <a:buBlip>
                <a:blip r:embed="rId3"/>
              </a:buBlip>
              <a:defRPr sz="3200">
                <a:latin typeface="+mn-lt"/>
                <a:ea typeface="+mn-ea"/>
                <a:cs typeface="+mn-cs"/>
                <a:sym typeface="Baskerville"/>
              </a:defRPr>
            </a:lvl1pPr>
            <a:lvl2pPr marL="1143000" indent="-381000">
              <a:spcBef>
                <a:spcPts val="4800"/>
              </a:spcBef>
              <a:buBlip>
                <a:blip r:embed="rId3"/>
              </a:buBlip>
              <a:defRPr sz="3200">
                <a:latin typeface="+mn-lt"/>
                <a:ea typeface="+mn-ea"/>
                <a:cs typeface="+mn-cs"/>
                <a:sym typeface="Baskerville"/>
              </a:defRPr>
            </a:lvl2pPr>
            <a:lvl3pPr marL="1587500" indent="-381000">
              <a:spcBef>
                <a:spcPts val="4800"/>
              </a:spcBef>
              <a:buBlip>
                <a:blip r:embed="rId3"/>
              </a:buBlip>
              <a:defRPr sz="3200">
                <a:latin typeface="+mn-lt"/>
                <a:ea typeface="+mn-ea"/>
                <a:cs typeface="+mn-cs"/>
                <a:sym typeface="Baskerville"/>
              </a:defRPr>
            </a:lvl3pPr>
            <a:lvl4pPr marL="2032000" indent="-381000">
              <a:spcBef>
                <a:spcPts val="4800"/>
              </a:spcBef>
              <a:buBlip>
                <a:blip r:embed="rId3"/>
              </a:buBlip>
              <a:defRPr sz="3200">
                <a:latin typeface="+mn-lt"/>
                <a:ea typeface="+mn-ea"/>
                <a:cs typeface="+mn-cs"/>
                <a:sym typeface="Baskerville"/>
              </a:defRPr>
            </a:lvl4pPr>
            <a:lvl5pPr marL="2476500" indent="-381000">
              <a:spcBef>
                <a:spcPts val="4800"/>
              </a:spcBef>
              <a:buBlip>
                <a:blip r:embed="rId3"/>
              </a:buBlip>
              <a:defRPr sz="3200">
                <a:latin typeface="+mn-lt"/>
                <a:ea typeface="+mn-ea"/>
                <a:cs typeface="+mn-cs"/>
                <a:sym typeface="Baskerville"/>
              </a:defRPr>
            </a:lvl5pPr>
          </a:lstStyle>
          <a:p>
            <a:r>
              <a:t>Body Level One</a:t>
            </a:r>
          </a:p>
          <a:p>
            <a:pPr lvl="1"/>
            <a:r>
              <a:t>Body Level Two</a:t>
            </a:r>
          </a:p>
          <a:p>
            <a:pPr lvl="2"/>
            <a:r>
              <a:t>Body Level Three</a:t>
            </a:r>
          </a:p>
          <a:p>
            <a:pPr lvl="3"/>
            <a:r>
              <a:t>Body Level Four</a:t>
            </a:r>
          </a:p>
          <a:p>
            <a:pPr lvl="4"/>
            <a:r>
              <a:t>Body Level Five</a:t>
            </a:r>
          </a:p>
        </p:txBody>
      </p:sp>
      <p:sp>
        <p:nvSpPr>
          <p:cNvPr id="107" name="Shape 10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pic>
        <p:nvPicPr>
          <p:cNvPr id="114" name="leatherbook_line-long.tiff"/>
          <p:cNvPicPr>
            <a:picLocks noChangeAspect="1"/>
          </p:cNvPicPr>
          <p:nvPr/>
        </p:nvPicPr>
        <p:blipFill>
          <a:blip r:embed="rId2">
            <a:extLst/>
          </a:blip>
          <a:stretch>
            <a:fillRect/>
          </a:stretch>
        </p:blipFill>
        <p:spPr>
          <a:xfrm>
            <a:off x="3035300" y="1968500"/>
            <a:ext cx="6946900" cy="88900"/>
          </a:xfrm>
          <a:prstGeom prst="rect">
            <a:avLst/>
          </a:prstGeom>
          <a:ln w="12700">
            <a:miter lim="400000"/>
          </a:ln>
        </p:spPr>
      </p:pic>
      <p:sp>
        <p:nvSpPr>
          <p:cNvPr id="115" name="Shape 115"/>
          <p:cNvSpPr>
            <a:spLocks noGrp="1"/>
          </p:cNvSpPr>
          <p:nvPr>
            <p:ph type="title"/>
          </p:nvPr>
        </p:nvSpPr>
        <p:spPr>
          <a:xfrm>
            <a:off x="762000" y="381000"/>
            <a:ext cx="11480800" cy="1524000"/>
          </a:xfrm>
          <a:prstGeom prst="rect">
            <a:avLst/>
          </a:prstGeom>
        </p:spPr>
        <p:txBody>
          <a:bodyPr/>
          <a:lstStyle/>
          <a:p>
            <a:r>
              <a:t>Title Text</a:t>
            </a:r>
          </a:p>
        </p:txBody>
      </p:sp>
      <p:sp>
        <p:nvSpPr>
          <p:cNvPr id="116" name="Shape 116"/>
          <p:cNvSpPr>
            <a:spLocks noGrp="1"/>
          </p:cNvSpPr>
          <p:nvPr>
            <p:ph type="body" sz="half" idx="1"/>
          </p:nvPr>
        </p:nvSpPr>
        <p:spPr>
          <a:xfrm>
            <a:off x="7543800" y="2654300"/>
            <a:ext cx="4699000" cy="6146800"/>
          </a:xfrm>
          <a:prstGeom prst="rect">
            <a:avLst/>
          </a:prstGeom>
        </p:spPr>
        <p:txBody>
          <a:bodyPr/>
          <a:lstStyle>
            <a:lvl1pPr marL="698500" indent="-381000">
              <a:spcBef>
                <a:spcPts val="4800"/>
              </a:spcBef>
              <a:buBlip>
                <a:blip r:embed="rId3"/>
              </a:buBlip>
              <a:defRPr sz="3200">
                <a:latin typeface="+mn-lt"/>
                <a:ea typeface="+mn-ea"/>
                <a:cs typeface="+mn-cs"/>
                <a:sym typeface="Baskerville"/>
              </a:defRPr>
            </a:lvl1pPr>
            <a:lvl2pPr marL="1143000" indent="-381000">
              <a:spcBef>
                <a:spcPts val="4800"/>
              </a:spcBef>
              <a:buBlip>
                <a:blip r:embed="rId3"/>
              </a:buBlip>
              <a:defRPr sz="3200">
                <a:latin typeface="+mn-lt"/>
                <a:ea typeface="+mn-ea"/>
                <a:cs typeface="+mn-cs"/>
                <a:sym typeface="Baskerville"/>
              </a:defRPr>
            </a:lvl2pPr>
            <a:lvl3pPr marL="1587500" indent="-381000">
              <a:spcBef>
                <a:spcPts val="4800"/>
              </a:spcBef>
              <a:buBlip>
                <a:blip r:embed="rId3"/>
              </a:buBlip>
              <a:defRPr sz="3200">
                <a:latin typeface="+mn-lt"/>
                <a:ea typeface="+mn-ea"/>
                <a:cs typeface="+mn-cs"/>
                <a:sym typeface="Baskerville"/>
              </a:defRPr>
            </a:lvl3pPr>
            <a:lvl4pPr marL="2032000" indent="-381000">
              <a:spcBef>
                <a:spcPts val="4800"/>
              </a:spcBef>
              <a:buBlip>
                <a:blip r:embed="rId3"/>
              </a:buBlip>
              <a:defRPr sz="3200">
                <a:latin typeface="+mn-lt"/>
                <a:ea typeface="+mn-ea"/>
                <a:cs typeface="+mn-cs"/>
                <a:sym typeface="Baskerville"/>
              </a:defRPr>
            </a:lvl4pPr>
            <a:lvl5pPr marL="2476500" indent="-381000">
              <a:spcBef>
                <a:spcPts val="4800"/>
              </a:spcBef>
              <a:buBlip>
                <a:blip r:embed="rId3"/>
              </a:buBlip>
              <a:defRPr sz="3200">
                <a:latin typeface="+mn-lt"/>
                <a:ea typeface="+mn-ea"/>
                <a:cs typeface="+mn-cs"/>
                <a:sym typeface="Baskerville"/>
              </a:defRPr>
            </a:lvl5pPr>
          </a:lstStyle>
          <a:p>
            <a:r>
              <a:t>Body Level One</a:t>
            </a:r>
          </a:p>
          <a:p>
            <a:pPr lvl="1"/>
            <a:r>
              <a:t>Body Level Two</a:t>
            </a:r>
          </a:p>
          <a:p>
            <a:pPr lvl="2"/>
            <a:r>
              <a:t>Body Level Three</a:t>
            </a:r>
          </a:p>
          <a:p>
            <a:pPr lvl="3"/>
            <a:r>
              <a:t>Body Level Four</a:t>
            </a:r>
          </a:p>
          <a:p>
            <a:pPr lvl="4"/>
            <a:r>
              <a:t>Body Level Five</a:t>
            </a:r>
          </a:p>
        </p:txBody>
      </p:sp>
      <p:sp>
        <p:nvSpPr>
          <p:cNvPr id="117" name="Shape 1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pic>
        <p:nvPicPr>
          <p:cNvPr id="21" name="leatherbook_line-long.tiff"/>
          <p:cNvPicPr>
            <a:picLocks noChangeAspect="1"/>
          </p:cNvPicPr>
          <p:nvPr/>
        </p:nvPicPr>
        <p:blipFill>
          <a:blip r:embed="rId2">
            <a:extLst/>
          </a:blip>
          <a:stretch>
            <a:fillRect/>
          </a:stretch>
        </p:blipFill>
        <p:spPr>
          <a:xfrm>
            <a:off x="3035300" y="1968500"/>
            <a:ext cx="6946900" cy="88900"/>
          </a:xfrm>
          <a:prstGeom prst="rect">
            <a:avLst/>
          </a:prstGeom>
          <a:ln w="12700">
            <a:miter lim="400000"/>
          </a:ln>
        </p:spPr>
      </p:pic>
      <p:sp>
        <p:nvSpPr>
          <p:cNvPr id="22" name="Shape 22"/>
          <p:cNvSpPr>
            <a:spLocks noGrp="1"/>
          </p:cNvSpPr>
          <p:nvPr>
            <p:ph type="title"/>
          </p:nvPr>
        </p:nvSpPr>
        <p:spPr>
          <a:xfrm>
            <a:off x="762000" y="381000"/>
            <a:ext cx="11480800" cy="1524000"/>
          </a:xfrm>
          <a:prstGeom prst="rect">
            <a:avLst/>
          </a:prstGeom>
        </p:spPr>
        <p:txBody>
          <a:bodyPr/>
          <a:lstStyle/>
          <a:p>
            <a:r>
              <a:t>Title Text</a:t>
            </a:r>
          </a:p>
        </p:txBody>
      </p:sp>
      <p:sp>
        <p:nvSpPr>
          <p:cNvPr id="23" name="Shape 23"/>
          <p:cNvSpPr>
            <a:spLocks noGrp="1"/>
          </p:cNvSpPr>
          <p:nvPr>
            <p:ph type="body" idx="1"/>
          </p:nvPr>
        </p:nvSpPr>
        <p:spPr>
          <a:xfrm>
            <a:off x="762000" y="2768600"/>
            <a:ext cx="11480800" cy="5715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pic>
        <p:nvPicPr>
          <p:cNvPr id="31" name="leatherbook_line-long.tiff"/>
          <p:cNvPicPr>
            <a:picLocks noChangeAspect="1"/>
          </p:cNvPicPr>
          <p:nvPr/>
        </p:nvPicPr>
        <p:blipFill>
          <a:blip r:embed="rId2">
            <a:extLst/>
          </a:blip>
          <a:stretch>
            <a:fillRect/>
          </a:stretch>
        </p:blipFill>
        <p:spPr>
          <a:xfrm>
            <a:off x="3035300" y="1968500"/>
            <a:ext cx="6946900" cy="88900"/>
          </a:xfrm>
          <a:prstGeom prst="rect">
            <a:avLst/>
          </a:prstGeom>
          <a:ln w="12700">
            <a:miter lim="400000"/>
          </a:ln>
        </p:spPr>
      </p:pic>
      <p:sp>
        <p:nvSpPr>
          <p:cNvPr id="32" name="Shape 32"/>
          <p:cNvSpPr>
            <a:spLocks noGrp="1"/>
          </p:cNvSpPr>
          <p:nvPr>
            <p:ph type="title"/>
          </p:nvPr>
        </p:nvSpPr>
        <p:spPr>
          <a:xfrm>
            <a:off x="762000" y="381000"/>
            <a:ext cx="11480800" cy="1524000"/>
          </a:xfrm>
          <a:prstGeom prst="rect">
            <a:avLst/>
          </a:prstGeom>
        </p:spPr>
        <p:txBody>
          <a:bodyPr/>
          <a:lstStyle/>
          <a:p>
            <a:r>
              <a:t>Title Text</a:t>
            </a:r>
          </a:p>
        </p:txBody>
      </p:sp>
      <p:sp>
        <p:nvSpPr>
          <p:cNvPr id="33" name="Shape 33"/>
          <p:cNvSpPr>
            <a:spLocks noGrp="1"/>
          </p:cNvSpPr>
          <p:nvPr>
            <p:ph type="body" idx="1"/>
          </p:nvPr>
        </p:nvSpPr>
        <p:spPr>
          <a:xfrm>
            <a:off x="762000" y="2768600"/>
            <a:ext cx="11480800" cy="5715000"/>
          </a:xfrm>
          <a:prstGeom prst="rect">
            <a:avLst/>
          </a:prstGeom>
        </p:spPr>
        <p:txBody>
          <a:bodyPr numCol="2" spcCol="574040" anchor="t"/>
          <a:lstStyle>
            <a:lvl1pPr>
              <a:buBlip>
                <a:blip r:embed="rId3"/>
              </a:buBlip>
              <a:defRPr sz="3200">
                <a:latin typeface="+mn-lt"/>
                <a:ea typeface="+mn-ea"/>
                <a:cs typeface="+mn-cs"/>
                <a:sym typeface="Baskerville"/>
              </a:defRPr>
            </a:lvl1pPr>
            <a:lvl2pPr>
              <a:buBlip>
                <a:blip r:embed="rId3"/>
              </a:buBlip>
              <a:defRPr sz="3200">
                <a:latin typeface="+mn-lt"/>
                <a:ea typeface="+mn-ea"/>
                <a:cs typeface="+mn-cs"/>
                <a:sym typeface="Baskerville"/>
              </a:defRPr>
            </a:lvl2pPr>
            <a:lvl3pPr>
              <a:buBlip>
                <a:blip r:embed="rId3"/>
              </a:buBlip>
              <a:defRPr sz="3200">
                <a:latin typeface="+mn-lt"/>
                <a:ea typeface="+mn-ea"/>
                <a:cs typeface="+mn-cs"/>
                <a:sym typeface="Baskerville"/>
              </a:defRPr>
            </a:lvl3pPr>
            <a:lvl4pPr>
              <a:buBlip>
                <a:blip r:embed="rId3"/>
              </a:buBlip>
              <a:defRPr sz="3200">
                <a:latin typeface="+mn-lt"/>
                <a:ea typeface="+mn-ea"/>
                <a:cs typeface="+mn-cs"/>
                <a:sym typeface="Baskerville"/>
              </a:defRPr>
            </a:lvl4pPr>
            <a:lvl5pPr>
              <a:buBlip>
                <a:blip r:embed="rId3"/>
              </a:buBlip>
              <a:defRPr sz="3200">
                <a:latin typeface="+mn-lt"/>
                <a:ea typeface="+mn-ea"/>
                <a:cs typeface="+mn-cs"/>
                <a:sym typeface="Baskerville"/>
              </a:defRPr>
            </a:lvl5p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41" name="Shape 41"/>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pic>
        <p:nvPicPr>
          <p:cNvPr id="56" name="leatherbook_line-long.tiff"/>
          <p:cNvPicPr>
            <a:picLocks noChangeAspect="1"/>
          </p:cNvPicPr>
          <p:nvPr/>
        </p:nvPicPr>
        <p:blipFill>
          <a:blip r:embed="rId2">
            <a:extLst/>
          </a:blip>
          <a:stretch>
            <a:fillRect/>
          </a:stretch>
        </p:blipFill>
        <p:spPr>
          <a:xfrm>
            <a:off x="3035300" y="1968500"/>
            <a:ext cx="6946900" cy="88900"/>
          </a:xfrm>
          <a:prstGeom prst="rect">
            <a:avLst/>
          </a:prstGeom>
          <a:ln w="12700">
            <a:miter lim="400000"/>
          </a:ln>
        </p:spPr>
      </p:pic>
      <p:sp>
        <p:nvSpPr>
          <p:cNvPr id="57" name="Shape 57"/>
          <p:cNvSpPr>
            <a:spLocks noGrp="1"/>
          </p:cNvSpPr>
          <p:nvPr>
            <p:ph type="title"/>
          </p:nvPr>
        </p:nvSpPr>
        <p:spPr>
          <a:xfrm>
            <a:off x="762000" y="381000"/>
            <a:ext cx="11480800" cy="1524000"/>
          </a:xfrm>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5" name="Shape 65"/>
          <p:cNvSpPr>
            <a:spLocks noGrp="1"/>
          </p:cNvSpPr>
          <p:nvPr>
            <p:ph type="title"/>
          </p:nvPr>
        </p:nvSpPr>
        <p:spPr>
          <a:xfrm>
            <a:off x="762000" y="3606800"/>
            <a:ext cx="11480800" cy="2540000"/>
          </a:xfrm>
          <a:prstGeom prst="rect">
            <a:avLst/>
          </a:prstGeom>
        </p:spPr>
        <p:txBody>
          <a:bodyPr/>
          <a:lstStyle>
            <a:lvl1pPr>
              <a:defRPr sz="8400"/>
            </a:lvl1pPr>
          </a:lstStyle>
          <a:p>
            <a:r>
              <a:t>Title Text</a:t>
            </a:r>
          </a:p>
        </p:txBody>
      </p:sp>
      <p:sp>
        <p:nvSpPr>
          <p:cNvPr id="66" name="Shape 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73" name="Shape 73"/>
          <p:cNvSpPr>
            <a:spLocks noGrp="1"/>
          </p:cNvSpPr>
          <p:nvPr>
            <p:ph type="pic" sz="half" idx="13"/>
          </p:nvPr>
        </p:nvSpPr>
        <p:spPr>
          <a:xfrm>
            <a:off x="3505200" y="2362200"/>
            <a:ext cx="5994400" cy="4508500"/>
          </a:xfrm>
          <a:prstGeom prst="rect">
            <a:avLst/>
          </a:prstGeom>
          <a:ln w="9525">
            <a:round/>
          </a:ln>
          <a:effectLst/>
        </p:spPr>
        <p:txBody>
          <a:bodyPr lIns="91439" tIns="45719" rIns="91439" bIns="45719" anchor="t"/>
          <a:lstStyle/>
          <a:p>
            <a:endParaRPr/>
          </a:p>
        </p:txBody>
      </p:sp>
      <p:sp>
        <p:nvSpPr>
          <p:cNvPr id="74" name="Shape 74"/>
          <p:cNvSpPr>
            <a:spLocks noGrp="1"/>
          </p:cNvSpPr>
          <p:nvPr>
            <p:ph type="title"/>
          </p:nvPr>
        </p:nvSpPr>
        <p:spPr>
          <a:xfrm>
            <a:off x="762000" y="7340600"/>
            <a:ext cx="11480800" cy="1574800"/>
          </a:xfrm>
          <a:prstGeom prst="rect">
            <a:avLst/>
          </a:prstGeom>
        </p:spPr>
        <p:txBody>
          <a:bodyPr/>
          <a:lstStyle>
            <a:lvl1pPr>
              <a:defRPr sz="8400"/>
            </a:lvl1pPr>
          </a:lstStyle>
          <a:p>
            <a:r>
              <a:t>Title Text</a:t>
            </a: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pic>
        <p:nvPicPr>
          <p:cNvPr id="82" name="leatherbook_line-short.tiff"/>
          <p:cNvPicPr>
            <a:picLocks noChangeAspect="1"/>
          </p:cNvPicPr>
          <p:nvPr/>
        </p:nvPicPr>
        <p:blipFill>
          <a:blip r:embed="rId2">
            <a:extLst/>
          </a:blip>
          <a:stretch>
            <a:fillRect/>
          </a:stretch>
        </p:blipFill>
        <p:spPr>
          <a:xfrm>
            <a:off x="1384300" y="4876800"/>
            <a:ext cx="3848100" cy="88900"/>
          </a:xfrm>
          <a:prstGeom prst="rect">
            <a:avLst/>
          </a:prstGeom>
          <a:ln w="12700">
            <a:miter lim="400000"/>
          </a:ln>
        </p:spPr>
      </p:pic>
      <p:sp>
        <p:nvSpPr>
          <p:cNvPr id="83" name="Shape 83"/>
          <p:cNvSpPr>
            <a:spLocks noGrp="1"/>
          </p:cNvSpPr>
          <p:nvPr>
            <p:ph type="pic" sz="half" idx="13"/>
          </p:nvPr>
        </p:nvSpPr>
        <p:spPr>
          <a:xfrm>
            <a:off x="6616700" y="1854200"/>
            <a:ext cx="5359400" cy="6096000"/>
          </a:xfrm>
          <a:prstGeom prst="rect">
            <a:avLst/>
          </a:prstGeom>
          <a:ln w="9525">
            <a:round/>
          </a:ln>
          <a:effectLst/>
        </p:spPr>
        <p:txBody>
          <a:bodyPr lIns="91439" tIns="45719" rIns="91439" bIns="45719" anchor="t"/>
          <a:lstStyle/>
          <a:p>
            <a:endParaRPr/>
          </a:p>
        </p:txBody>
      </p:sp>
      <p:sp>
        <p:nvSpPr>
          <p:cNvPr id="84" name="Shape 84"/>
          <p:cNvSpPr>
            <a:spLocks noGrp="1"/>
          </p:cNvSpPr>
          <p:nvPr>
            <p:ph type="title"/>
          </p:nvPr>
        </p:nvSpPr>
        <p:spPr>
          <a:xfrm>
            <a:off x="635000" y="1384300"/>
            <a:ext cx="5359400" cy="3340100"/>
          </a:xfrm>
          <a:prstGeom prst="rect">
            <a:avLst/>
          </a:prstGeom>
        </p:spPr>
        <p:txBody>
          <a:bodyPr anchor="b"/>
          <a:lstStyle>
            <a:lvl1pPr>
              <a:defRPr sz="8400"/>
            </a:lvl1pPr>
          </a:lstStyle>
          <a:p>
            <a:r>
              <a:t>Title Text</a:t>
            </a:r>
          </a:p>
        </p:txBody>
      </p:sp>
      <p:sp>
        <p:nvSpPr>
          <p:cNvPr id="85" name="Shape 85"/>
          <p:cNvSpPr>
            <a:spLocks noGrp="1"/>
          </p:cNvSpPr>
          <p:nvPr>
            <p:ph type="body" sz="quarter" idx="1"/>
          </p:nvPr>
        </p:nvSpPr>
        <p:spPr>
          <a:xfrm>
            <a:off x="635000" y="5156200"/>
            <a:ext cx="5359400" cy="3327400"/>
          </a:xfrm>
          <a:prstGeom prst="rect">
            <a:avLst/>
          </a:prstGeom>
        </p:spPr>
        <p:txBody>
          <a:bodyPr anchor="t"/>
          <a:lstStyle>
            <a:lvl1pPr marL="0" indent="0" algn="ctr">
              <a:spcBef>
                <a:spcPts val="0"/>
              </a:spcBef>
              <a:buSzTx/>
              <a:buNone/>
              <a:defRPr sz="3600" i="1">
                <a:latin typeface="+mn-lt"/>
                <a:ea typeface="+mn-ea"/>
                <a:cs typeface="+mn-cs"/>
                <a:sym typeface="Baskerville"/>
              </a:defRPr>
            </a:lvl1pPr>
            <a:lvl2pPr marL="0" indent="0" algn="ctr">
              <a:spcBef>
                <a:spcPts val="0"/>
              </a:spcBef>
              <a:buSzTx/>
              <a:buNone/>
              <a:defRPr sz="3600" i="1">
                <a:latin typeface="+mn-lt"/>
                <a:ea typeface="+mn-ea"/>
                <a:cs typeface="+mn-cs"/>
                <a:sym typeface="Baskerville"/>
              </a:defRPr>
            </a:lvl2pPr>
            <a:lvl3pPr marL="0" indent="0" algn="ctr">
              <a:spcBef>
                <a:spcPts val="0"/>
              </a:spcBef>
              <a:buSzTx/>
              <a:buNone/>
              <a:defRPr sz="3600" i="1">
                <a:latin typeface="+mn-lt"/>
                <a:ea typeface="+mn-ea"/>
                <a:cs typeface="+mn-cs"/>
                <a:sym typeface="Baskerville"/>
              </a:defRPr>
            </a:lvl3pPr>
            <a:lvl4pPr marL="0" indent="0" algn="ctr">
              <a:spcBef>
                <a:spcPts val="0"/>
              </a:spcBef>
              <a:buSzTx/>
              <a:buNone/>
              <a:defRPr sz="3600" i="1">
                <a:latin typeface="+mn-lt"/>
                <a:ea typeface="+mn-ea"/>
                <a:cs typeface="+mn-cs"/>
                <a:sym typeface="Baskerville"/>
              </a:defRPr>
            </a:lvl4pPr>
            <a:lvl5pPr marL="0" indent="0" algn="ctr">
              <a:spcBef>
                <a:spcPts val="0"/>
              </a:spcBef>
              <a:buSzTx/>
              <a:buNone/>
              <a:defRPr sz="3600" i="1">
                <a:latin typeface="+mn-lt"/>
                <a:ea typeface="+mn-ea"/>
                <a:cs typeface="+mn-cs"/>
                <a:sym typeface="Baskerville"/>
              </a:defRPr>
            </a:lvl5pPr>
          </a:lstStyle>
          <a:p>
            <a:r>
              <a:t>Body Level One</a:t>
            </a:r>
          </a:p>
          <a:p>
            <a:pPr lvl="1"/>
            <a:r>
              <a:t>Body Level Two</a:t>
            </a:r>
          </a:p>
          <a:p>
            <a:pPr lvl="2"/>
            <a:r>
              <a:t>Body Level Three</a:t>
            </a:r>
          </a:p>
          <a:p>
            <a:pPr lvl="3"/>
            <a:r>
              <a:t>Body Level Four</a:t>
            </a:r>
          </a:p>
          <a:p>
            <a:pPr lvl="4"/>
            <a:r>
              <a:t>Body Level Five</a:t>
            </a: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762000" y="723900"/>
            <a:ext cx="11480800" cy="8293100"/>
          </a:xfrm>
          <a:prstGeom prst="rect">
            <a:avLst/>
          </a:prstGeom>
          <a:ln w="12700">
            <a:miter lim="400000"/>
          </a:ln>
          <a:effectLst>
            <a:outerShdw blurRad="12700" dist="38100" dir="2700000" rotWithShape="0">
              <a:srgbClr val="FFFFFF">
                <a:alpha val="90000"/>
              </a:srgbClr>
            </a:outerShdw>
          </a:effectLst>
          <a:extLst>
            <a:ext uri="{C572A759-6A51-4108-AA02-DFA0A04FC94B}">
              <ma14:wrappingTextBoxFlag xmlns:ma14="http://schemas.microsoft.com/office/mac/drawingml/2011/main" val="1"/>
            </a:ext>
          </a:extLst>
        </p:spPr>
        <p:txBody>
          <a:bodyPr lIns="50800" tIns="50800" rIns="50800" bIns="50800" anchor="ct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sldNum" sz="quarter" idx="2"/>
          </p:nvPr>
        </p:nvSpPr>
        <p:spPr>
          <a:xfrm>
            <a:off x="6324600" y="9017000"/>
            <a:ext cx="342900" cy="355600"/>
          </a:xfrm>
          <a:prstGeom prst="rect">
            <a:avLst/>
          </a:prstGeom>
          <a:ln w="12700">
            <a:miter lim="400000"/>
          </a:ln>
          <a:effectLst>
            <a:outerShdw blurRad="12700" dist="38100" dir="2700000" rotWithShape="0">
              <a:srgbClr val="FFFFFF">
                <a:alpha val="90000"/>
              </a:srgbClr>
            </a:outerShdw>
          </a:effectLst>
        </p:spPr>
        <p:txBody>
          <a:bodyPr wrap="none" lIns="50800" tIns="50800" rIns="50800" bIns="50800">
            <a:spAutoFit/>
          </a:bodyPr>
          <a:lstStyle>
            <a:lvl1pPr>
              <a:defRPr sz="1800"/>
            </a:lvl1pPr>
          </a:lstStyle>
          <a:p>
            <a:fld id="{86CB4B4D-7CA3-9044-876B-883B54F8677D}" type="slidenum">
              <a:t>‹#›</a:t>
            </a:fld>
            <a:endParaRPr/>
          </a:p>
        </p:txBody>
      </p:sp>
      <p:sp>
        <p:nvSpPr>
          <p:cNvPr id="4" name="Shape 4"/>
          <p:cNvSpPr>
            <a:spLocks noGrp="1"/>
          </p:cNvSpPr>
          <p:nvPr>
            <p:ph type="title"/>
          </p:nvPr>
        </p:nvSpPr>
        <p:spPr>
          <a:xfrm>
            <a:off x="1270000" y="254000"/>
            <a:ext cx="10464800" cy="2438400"/>
          </a:xfrm>
          <a:prstGeom prst="rect">
            <a:avLst/>
          </a:prstGeom>
          <a:ln w="12700">
            <a:miter lim="400000"/>
          </a:ln>
          <a:effectLst>
            <a:outerShdw blurRad="25400" dist="38100" dir="2700000" rotWithShape="0">
              <a:srgbClr val="FFFFFF">
                <a:alpha val="90000"/>
              </a:srgbClr>
            </a:outerShdw>
          </a:effectLst>
          <a:extLst>
            <a:ext uri="{C572A759-6A51-4108-AA02-DFA0A04FC94B}">
              <ma14:wrappingTextBoxFlag xmlns:ma14="http://schemas.microsoft.com/office/mac/drawingml/2011/main" val="1"/>
            </a:ext>
          </a:extLst>
        </p:spPr>
        <p:txBody>
          <a:bodyPr lIns="50800" tIns="50800" rIns="50800" bIns="50800" anchor="ctr"/>
          <a:lstStyle/>
          <a:p>
            <a:r>
              <a:t>Title Text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6400" b="0" i="0" u="none" strike="noStrike" cap="none" spc="0" baseline="0">
          <a:ln>
            <a:noFill/>
          </a:ln>
          <a:solidFill>
            <a:srgbClr val="000000"/>
          </a:solidFill>
          <a:effectLst>
            <a:outerShdw blurRad="25400" dist="25400" dir="15900000" rotWithShape="0">
              <a:srgbClr val="595650">
                <a:alpha val="33000"/>
              </a:srgbClr>
            </a:outerShdw>
          </a:effectLst>
          <a:uFillTx/>
          <a:latin typeface="+mj-lt"/>
          <a:ea typeface="+mj-ea"/>
          <a:cs typeface="+mj-cs"/>
          <a:sym typeface="Baskerville SemiBold"/>
        </a:defRPr>
      </a:lvl1pPr>
      <a:lvl2pPr marL="0" marR="0" indent="228600" algn="ctr" defTabSz="584200" rtl="0" latinLnBrk="0">
        <a:lnSpc>
          <a:spcPct val="100000"/>
        </a:lnSpc>
        <a:spcBef>
          <a:spcPts val="0"/>
        </a:spcBef>
        <a:spcAft>
          <a:spcPts val="0"/>
        </a:spcAft>
        <a:buClrTx/>
        <a:buSzTx/>
        <a:buFontTx/>
        <a:buNone/>
        <a:tabLst/>
        <a:defRPr sz="6400" b="0" i="0" u="none" strike="noStrike" cap="none" spc="0" baseline="0">
          <a:ln>
            <a:noFill/>
          </a:ln>
          <a:solidFill>
            <a:srgbClr val="000000"/>
          </a:solidFill>
          <a:effectLst>
            <a:outerShdw blurRad="25400" dist="25400" dir="15900000" rotWithShape="0">
              <a:srgbClr val="595650">
                <a:alpha val="33000"/>
              </a:srgbClr>
            </a:outerShdw>
          </a:effectLst>
          <a:uFillTx/>
          <a:latin typeface="+mj-lt"/>
          <a:ea typeface="+mj-ea"/>
          <a:cs typeface="+mj-cs"/>
          <a:sym typeface="Baskerville SemiBold"/>
        </a:defRPr>
      </a:lvl2pPr>
      <a:lvl3pPr marL="0" marR="0" indent="457200" algn="ctr" defTabSz="584200" rtl="0" latinLnBrk="0">
        <a:lnSpc>
          <a:spcPct val="100000"/>
        </a:lnSpc>
        <a:spcBef>
          <a:spcPts val="0"/>
        </a:spcBef>
        <a:spcAft>
          <a:spcPts val="0"/>
        </a:spcAft>
        <a:buClrTx/>
        <a:buSzTx/>
        <a:buFontTx/>
        <a:buNone/>
        <a:tabLst/>
        <a:defRPr sz="6400" b="0" i="0" u="none" strike="noStrike" cap="none" spc="0" baseline="0">
          <a:ln>
            <a:noFill/>
          </a:ln>
          <a:solidFill>
            <a:srgbClr val="000000"/>
          </a:solidFill>
          <a:effectLst>
            <a:outerShdw blurRad="25400" dist="25400" dir="15900000" rotWithShape="0">
              <a:srgbClr val="595650">
                <a:alpha val="33000"/>
              </a:srgbClr>
            </a:outerShdw>
          </a:effectLst>
          <a:uFillTx/>
          <a:latin typeface="+mj-lt"/>
          <a:ea typeface="+mj-ea"/>
          <a:cs typeface="+mj-cs"/>
          <a:sym typeface="Baskerville SemiBold"/>
        </a:defRPr>
      </a:lvl3pPr>
      <a:lvl4pPr marL="0" marR="0" indent="685800" algn="ctr" defTabSz="584200" rtl="0" latinLnBrk="0">
        <a:lnSpc>
          <a:spcPct val="100000"/>
        </a:lnSpc>
        <a:spcBef>
          <a:spcPts val="0"/>
        </a:spcBef>
        <a:spcAft>
          <a:spcPts val="0"/>
        </a:spcAft>
        <a:buClrTx/>
        <a:buSzTx/>
        <a:buFontTx/>
        <a:buNone/>
        <a:tabLst/>
        <a:defRPr sz="6400" b="0" i="0" u="none" strike="noStrike" cap="none" spc="0" baseline="0">
          <a:ln>
            <a:noFill/>
          </a:ln>
          <a:solidFill>
            <a:srgbClr val="000000"/>
          </a:solidFill>
          <a:effectLst>
            <a:outerShdw blurRad="25400" dist="25400" dir="15900000" rotWithShape="0">
              <a:srgbClr val="595650">
                <a:alpha val="33000"/>
              </a:srgbClr>
            </a:outerShdw>
          </a:effectLst>
          <a:uFillTx/>
          <a:latin typeface="+mj-lt"/>
          <a:ea typeface="+mj-ea"/>
          <a:cs typeface="+mj-cs"/>
          <a:sym typeface="Baskerville SemiBold"/>
        </a:defRPr>
      </a:lvl4pPr>
      <a:lvl5pPr marL="0" marR="0" indent="914400" algn="ctr" defTabSz="584200" rtl="0" latinLnBrk="0">
        <a:lnSpc>
          <a:spcPct val="100000"/>
        </a:lnSpc>
        <a:spcBef>
          <a:spcPts val="0"/>
        </a:spcBef>
        <a:spcAft>
          <a:spcPts val="0"/>
        </a:spcAft>
        <a:buClrTx/>
        <a:buSzTx/>
        <a:buFontTx/>
        <a:buNone/>
        <a:tabLst/>
        <a:defRPr sz="6400" b="0" i="0" u="none" strike="noStrike" cap="none" spc="0" baseline="0">
          <a:ln>
            <a:noFill/>
          </a:ln>
          <a:solidFill>
            <a:srgbClr val="000000"/>
          </a:solidFill>
          <a:effectLst>
            <a:outerShdw blurRad="25400" dist="25400" dir="15900000" rotWithShape="0">
              <a:srgbClr val="595650">
                <a:alpha val="33000"/>
              </a:srgbClr>
            </a:outerShdw>
          </a:effectLst>
          <a:uFillTx/>
          <a:latin typeface="+mj-lt"/>
          <a:ea typeface="+mj-ea"/>
          <a:cs typeface="+mj-cs"/>
          <a:sym typeface="Baskerville SemiBold"/>
        </a:defRPr>
      </a:lvl5pPr>
      <a:lvl6pPr marL="0" marR="0" indent="1143000" algn="ctr" defTabSz="584200" rtl="0" latinLnBrk="0">
        <a:lnSpc>
          <a:spcPct val="100000"/>
        </a:lnSpc>
        <a:spcBef>
          <a:spcPts val="0"/>
        </a:spcBef>
        <a:spcAft>
          <a:spcPts val="0"/>
        </a:spcAft>
        <a:buClrTx/>
        <a:buSzTx/>
        <a:buFontTx/>
        <a:buNone/>
        <a:tabLst/>
        <a:defRPr sz="6400" b="0" i="0" u="none" strike="noStrike" cap="none" spc="0" baseline="0">
          <a:ln>
            <a:noFill/>
          </a:ln>
          <a:solidFill>
            <a:srgbClr val="000000"/>
          </a:solidFill>
          <a:effectLst>
            <a:outerShdw blurRad="25400" dist="25400" dir="15900000" rotWithShape="0">
              <a:srgbClr val="595650">
                <a:alpha val="33000"/>
              </a:srgbClr>
            </a:outerShdw>
          </a:effectLst>
          <a:uFillTx/>
          <a:latin typeface="+mj-lt"/>
          <a:ea typeface="+mj-ea"/>
          <a:cs typeface="+mj-cs"/>
          <a:sym typeface="Baskerville SemiBold"/>
        </a:defRPr>
      </a:lvl6pPr>
      <a:lvl7pPr marL="0" marR="0" indent="1371600" algn="ctr" defTabSz="584200" rtl="0" latinLnBrk="0">
        <a:lnSpc>
          <a:spcPct val="100000"/>
        </a:lnSpc>
        <a:spcBef>
          <a:spcPts val="0"/>
        </a:spcBef>
        <a:spcAft>
          <a:spcPts val="0"/>
        </a:spcAft>
        <a:buClrTx/>
        <a:buSzTx/>
        <a:buFontTx/>
        <a:buNone/>
        <a:tabLst/>
        <a:defRPr sz="6400" b="0" i="0" u="none" strike="noStrike" cap="none" spc="0" baseline="0">
          <a:ln>
            <a:noFill/>
          </a:ln>
          <a:solidFill>
            <a:srgbClr val="000000"/>
          </a:solidFill>
          <a:effectLst>
            <a:outerShdw blurRad="25400" dist="25400" dir="15900000" rotWithShape="0">
              <a:srgbClr val="595650">
                <a:alpha val="33000"/>
              </a:srgbClr>
            </a:outerShdw>
          </a:effectLst>
          <a:uFillTx/>
          <a:latin typeface="+mj-lt"/>
          <a:ea typeface="+mj-ea"/>
          <a:cs typeface="+mj-cs"/>
          <a:sym typeface="Baskerville SemiBold"/>
        </a:defRPr>
      </a:lvl7pPr>
      <a:lvl8pPr marL="0" marR="0" indent="1600200" algn="ctr" defTabSz="584200" rtl="0" latinLnBrk="0">
        <a:lnSpc>
          <a:spcPct val="100000"/>
        </a:lnSpc>
        <a:spcBef>
          <a:spcPts val="0"/>
        </a:spcBef>
        <a:spcAft>
          <a:spcPts val="0"/>
        </a:spcAft>
        <a:buClrTx/>
        <a:buSzTx/>
        <a:buFontTx/>
        <a:buNone/>
        <a:tabLst/>
        <a:defRPr sz="6400" b="0" i="0" u="none" strike="noStrike" cap="none" spc="0" baseline="0">
          <a:ln>
            <a:noFill/>
          </a:ln>
          <a:solidFill>
            <a:srgbClr val="000000"/>
          </a:solidFill>
          <a:effectLst>
            <a:outerShdw blurRad="25400" dist="25400" dir="15900000" rotWithShape="0">
              <a:srgbClr val="595650">
                <a:alpha val="33000"/>
              </a:srgbClr>
            </a:outerShdw>
          </a:effectLst>
          <a:uFillTx/>
          <a:latin typeface="+mj-lt"/>
          <a:ea typeface="+mj-ea"/>
          <a:cs typeface="+mj-cs"/>
          <a:sym typeface="Baskerville SemiBold"/>
        </a:defRPr>
      </a:lvl8pPr>
      <a:lvl9pPr marL="0" marR="0" indent="1828800" algn="ctr" defTabSz="584200" rtl="0" latinLnBrk="0">
        <a:lnSpc>
          <a:spcPct val="100000"/>
        </a:lnSpc>
        <a:spcBef>
          <a:spcPts val="0"/>
        </a:spcBef>
        <a:spcAft>
          <a:spcPts val="0"/>
        </a:spcAft>
        <a:buClrTx/>
        <a:buSzTx/>
        <a:buFontTx/>
        <a:buNone/>
        <a:tabLst/>
        <a:defRPr sz="6400" b="0" i="0" u="none" strike="noStrike" cap="none" spc="0" baseline="0">
          <a:ln>
            <a:noFill/>
          </a:ln>
          <a:solidFill>
            <a:srgbClr val="000000"/>
          </a:solidFill>
          <a:effectLst>
            <a:outerShdw blurRad="25400" dist="25400" dir="15900000" rotWithShape="0">
              <a:srgbClr val="595650">
                <a:alpha val="33000"/>
              </a:srgbClr>
            </a:outerShdw>
          </a:effectLst>
          <a:uFillTx/>
          <a:latin typeface="+mj-lt"/>
          <a:ea typeface="+mj-ea"/>
          <a:cs typeface="+mj-cs"/>
          <a:sym typeface="Baskerville SemiBold"/>
        </a:defRPr>
      </a:lvl9pPr>
    </p:titleStyle>
    <p:bodyStyle>
      <a:lvl1pPr marL="889000" marR="0" indent="-571500" algn="l" defTabSz="584200" rtl="0" latinLnBrk="0">
        <a:lnSpc>
          <a:spcPct val="100000"/>
        </a:lnSpc>
        <a:spcBef>
          <a:spcPts val="2600"/>
        </a:spcBef>
        <a:spcAft>
          <a:spcPts val="0"/>
        </a:spcAft>
        <a:buClrTx/>
        <a:buSzPct val="35000"/>
        <a:buFont typeface="Zapf Dingbats"/>
        <a:buBlip>
          <a:blip r:embed="rId15"/>
        </a:buBlip>
        <a:tabLst/>
        <a:defRPr sz="4200" b="0" i="0" u="none" strike="noStrike" cap="none" spc="0" baseline="0">
          <a:ln>
            <a:noFill/>
          </a:ln>
          <a:solidFill>
            <a:srgbClr val="6C6963"/>
          </a:solidFill>
          <a:uFillTx/>
          <a:latin typeface="+mj-lt"/>
          <a:ea typeface="+mj-ea"/>
          <a:cs typeface="+mj-cs"/>
          <a:sym typeface="Baskerville SemiBold"/>
        </a:defRPr>
      </a:lvl1pPr>
      <a:lvl2pPr marL="1333500" marR="0" indent="-571500" algn="l" defTabSz="584200" rtl="0" latinLnBrk="0">
        <a:lnSpc>
          <a:spcPct val="100000"/>
        </a:lnSpc>
        <a:spcBef>
          <a:spcPts val="2600"/>
        </a:spcBef>
        <a:spcAft>
          <a:spcPts val="0"/>
        </a:spcAft>
        <a:buClrTx/>
        <a:buSzPct val="35000"/>
        <a:buFont typeface="Zapf Dingbats"/>
        <a:buBlip>
          <a:blip r:embed="rId15"/>
        </a:buBlip>
        <a:tabLst/>
        <a:defRPr sz="4200" b="0" i="0" u="none" strike="noStrike" cap="none" spc="0" baseline="0">
          <a:ln>
            <a:noFill/>
          </a:ln>
          <a:solidFill>
            <a:srgbClr val="6C6963"/>
          </a:solidFill>
          <a:uFillTx/>
          <a:latin typeface="+mj-lt"/>
          <a:ea typeface="+mj-ea"/>
          <a:cs typeface="+mj-cs"/>
          <a:sym typeface="Baskerville SemiBold"/>
        </a:defRPr>
      </a:lvl2pPr>
      <a:lvl3pPr marL="1778000" marR="0" indent="-571500" algn="l" defTabSz="584200" rtl="0" latinLnBrk="0">
        <a:lnSpc>
          <a:spcPct val="100000"/>
        </a:lnSpc>
        <a:spcBef>
          <a:spcPts val="2600"/>
        </a:spcBef>
        <a:spcAft>
          <a:spcPts val="0"/>
        </a:spcAft>
        <a:buClrTx/>
        <a:buSzPct val="35000"/>
        <a:buFont typeface="Zapf Dingbats"/>
        <a:buBlip>
          <a:blip r:embed="rId15"/>
        </a:buBlip>
        <a:tabLst/>
        <a:defRPr sz="4200" b="0" i="0" u="none" strike="noStrike" cap="none" spc="0" baseline="0">
          <a:ln>
            <a:noFill/>
          </a:ln>
          <a:solidFill>
            <a:srgbClr val="6C6963"/>
          </a:solidFill>
          <a:uFillTx/>
          <a:latin typeface="+mj-lt"/>
          <a:ea typeface="+mj-ea"/>
          <a:cs typeface="+mj-cs"/>
          <a:sym typeface="Baskerville SemiBold"/>
        </a:defRPr>
      </a:lvl3pPr>
      <a:lvl4pPr marL="2222500" marR="0" indent="-571500" algn="l" defTabSz="584200" rtl="0" latinLnBrk="0">
        <a:lnSpc>
          <a:spcPct val="100000"/>
        </a:lnSpc>
        <a:spcBef>
          <a:spcPts val="2600"/>
        </a:spcBef>
        <a:spcAft>
          <a:spcPts val="0"/>
        </a:spcAft>
        <a:buClrTx/>
        <a:buSzPct val="35000"/>
        <a:buFont typeface="Zapf Dingbats"/>
        <a:buBlip>
          <a:blip r:embed="rId15"/>
        </a:buBlip>
        <a:tabLst/>
        <a:defRPr sz="4200" b="0" i="0" u="none" strike="noStrike" cap="none" spc="0" baseline="0">
          <a:ln>
            <a:noFill/>
          </a:ln>
          <a:solidFill>
            <a:srgbClr val="6C6963"/>
          </a:solidFill>
          <a:uFillTx/>
          <a:latin typeface="+mj-lt"/>
          <a:ea typeface="+mj-ea"/>
          <a:cs typeface="+mj-cs"/>
          <a:sym typeface="Baskerville SemiBold"/>
        </a:defRPr>
      </a:lvl4pPr>
      <a:lvl5pPr marL="2667000" marR="0" indent="-571500" algn="l" defTabSz="584200" rtl="0" latinLnBrk="0">
        <a:lnSpc>
          <a:spcPct val="100000"/>
        </a:lnSpc>
        <a:spcBef>
          <a:spcPts val="2600"/>
        </a:spcBef>
        <a:spcAft>
          <a:spcPts val="0"/>
        </a:spcAft>
        <a:buClrTx/>
        <a:buSzPct val="35000"/>
        <a:buFont typeface="Zapf Dingbats"/>
        <a:buBlip>
          <a:blip r:embed="rId15"/>
        </a:buBlip>
        <a:tabLst/>
        <a:defRPr sz="4200" b="0" i="0" u="none" strike="noStrike" cap="none" spc="0" baseline="0">
          <a:ln>
            <a:noFill/>
          </a:ln>
          <a:solidFill>
            <a:srgbClr val="6C6963"/>
          </a:solidFill>
          <a:uFillTx/>
          <a:latin typeface="+mj-lt"/>
          <a:ea typeface="+mj-ea"/>
          <a:cs typeface="+mj-cs"/>
          <a:sym typeface="Baskerville SemiBold"/>
        </a:defRPr>
      </a:lvl5pPr>
      <a:lvl6pPr marL="3022600" marR="0" indent="-571500" algn="l" defTabSz="584200" rtl="0" latinLnBrk="0">
        <a:lnSpc>
          <a:spcPct val="100000"/>
        </a:lnSpc>
        <a:spcBef>
          <a:spcPts val="2600"/>
        </a:spcBef>
        <a:spcAft>
          <a:spcPts val="0"/>
        </a:spcAft>
        <a:buClrTx/>
        <a:buSzPct val="35000"/>
        <a:buFont typeface="Zapf Dingbats"/>
        <a:buBlip>
          <a:blip r:embed="rId15"/>
        </a:buBlip>
        <a:tabLst/>
        <a:defRPr sz="4200" b="0" i="0" u="none" strike="noStrike" cap="none" spc="0" baseline="0">
          <a:ln>
            <a:noFill/>
          </a:ln>
          <a:solidFill>
            <a:srgbClr val="6C6963"/>
          </a:solidFill>
          <a:uFillTx/>
          <a:latin typeface="+mj-lt"/>
          <a:ea typeface="+mj-ea"/>
          <a:cs typeface="+mj-cs"/>
          <a:sym typeface="Baskerville SemiBold"/>
        </a:defRPr>
      </a:lvl6pPr>
      <a:lvl7pPr marL="3378200" marR="0" indent="-571500" algn="l" defTabSz="584200" rtl="0" latinLnBrk="0">
        <a:lnSpc>
          <a:spcPct val="100000"/>
        </a:lnSpc>
        <a:spcBef>
          <a:spcPts val="2600"/>
        </a:spcBef>
        <a:spcAft>
          <a:spcPts val="0"/>
        </a:spcAft>
        <a:buClrTx/>
        <a:buSzPct val="35000"/>
        <a:buFont typeface="Zapf Dingbats"/>
        <a:buBlip>
          <a:blip r:embed="rId15"/>
        </a:buBlip>
        <a:tabLst/>
        <a:defRPr sz="4200" b="0" i="0" u="none" strike="noStrike" cap="none" spc="0" baseline="0">
          <a:ln>
            <a:noFill/>
          </a:ln>
          <a:solidFill>
            <a:srgbClr val="6C6963"/>
          </a:solidFill>
          <a:uFillTx/>
          <a:latin typeface="+mj-lt"/>
          <a:ea typeface="+mj-ea"/>
          <a:cs typeface="+mj-cs"/>
          <a:sym typeface="Baskerville SemiBold"/>
        </a:defRPr>
      </a:lvl7pPr>
      <a:lvl8pPr marL="3733800" marR="0" indent="-571500" algn="l" defTabSz="584200" rtl="0" latinLnBrk="0">
        <a:lnSpc>
          <a:spcPct val="100000"/>
        </a:lnSpc>
        <a:spcBef>
          <a:spcPts val="2600"/>
        </a:spcBef>
        <a:spcAft>
          <a:spcPts val="0"/>
        </a:spcAft>
        <a:buClrTx/>
        <a:buSzPct val="35000"/>
        <a:buFont typeface="Zapf Dingbats"/>
        <a:buBlip>
          <a:blip r:embed="rId15"/>
        </a:buBlip>
        <a:tabLst/>
        <a:defRPr sz="4200" b="0" i="0" u="none" strike="noStrike" cap="none" spc="0" baseline="0">
          <a:ln>
            <a:noFill/>
          </a:ln>
          <a:solidFill>
            <a:srgbClr val="6C6963"/>
          </a:solidFill>
          <a:uFillTx/>
          <a:latin typeface="+mj-lt"/>
          <a:ea typeface="+mj-ea"/>
          <a:cs typeface="+mj-cs"/>
          <a:sym typeface="Baskerville SemiBold"/>
        </a:defRPr>
      </a:lvl8pPr>
      <a:lvl9pPr marL="4089400" marR="0" indent="-571500" algn="l" defTabSz="584200" rtl="0" latinLnBrk="0">
        <a:lnSpc>
          <a:spcPct val="100000"/>
        </a:lnSpc>
        <a:spcBef>
          <a:spcPts val="2600"/>
        </a:spcBef>
        <a:spcAft>
          <a:spcPts val="0"/>
        </a:spcAft>
        <a:buClrTx/>
        <a:buSzPct val="35000"/>
        <a:buFont typeface="Zapf Dingbats"/>
        <a:buBlip>
          <a:blip r:embed="rId15"/>
        </a:buBlip>
        <a:tabLst/>
        <a:defRPr sz="4200" b="0" i="0" u="none" strike="noStrike" cap="none" spc="0" baseline="0">
          <a:ln>
            <a:noFill/>
          </a:ln>
          <a:solidFill>
            <a:srgbClr val="6C6963"/>
          </a:solidFill>
          <a:uFillTx/>
          <a:latin typeface="+mj-lt"/>
          <a:ea typeface="+mj-ea"/>
          <a:cs typeface="+mj-cs"/>
          <a:sym typeface="Baskerville SemiBold"/>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7.gi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9.jpeg"/><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9.jpeg"/><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file://localhost/Users/patrickstouffer/Desktop/Unknown" TargetMode="External"/><Relationship Id="rId4" Type="http://schemas.openxmlformats.org/officeDocument/2006/relationships/image" Target="../media/image3.pn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jpeg"/><Relationship Id="rId9" Type="http://schemas.openxmlformats.org/officeDocument/2006/relationships/image" Target="../media/image24.ti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file://localhost/Users/patrickstouffer/Desktop/Unknown" TargetMode="External"/><Relationship Id="rId4" Type="http://schemas.openxmlformats.org/officeDocument/2006/relationships/image" Target="../media/image3.pn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jpeg"/><Relationship Id="rId9" Type="http://schemas.openxmlformats.org/officeDocument/2006/relationships/image" Target="../media/image29.jpeg"/><Relationship Id="rId10" Type="http://schemas.openxmlformats.org/officeDocument/2006/relationships/image" Target="../media/image30.jpeg"/><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t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2.ti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tif"/></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1.tif"/><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jpe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ctrTitle"/>
          </p:nvPr>
        </p:nvSpPr>
        <p:spPr>
          <a:xfrm>
            <a:off x="1631740" y="869507"/>
            <a:ext cx="10464801" cy="1955801"/>
          </a:xfrm>
          <a:prstGeom prst="rect">
            <a:avLst/>
          </a:prstGeom>
        </p:spPr>
        <p:txBody>
          <a:bodyPr/>
          <a:lstStyle/>
          <a:p>
            <a:pPr>
              <a:defRPr sz="6200">
                <a:solidFill>
                  <a:srgbClr val="785700"/>
                </a:solidFill>
                <a:latin typeface="+mj-lt"/>
                <a:ea typeface="+mj-ea"/>
                <a:cs typeface="+mj-cs"/>
                <a:sym typeface="Baskerville SemiBold"/>
              </a:defRPr>
            </a:pPr>
            <a:r>
              <a:rPr dirty="0">
                <a:solidFill>
                  <a:srgbClr val="D29D00"/>
                </a:solidFill>
              </a:rPr>
              <a:t>The First Amendment</a:t>
            </a:r>
          </a:p>
          <a:p>
            <a:pPr>
              <a:defRPr sz="6200">
                <a:solidFill>
                  <a:srgbClr val="785700"/>
                </a:solidFill>
                <a:latin typeface="+mj-lt"/>
                <a:ea typeface="+mj-ea"/>
                <a:cs typeface="+mj-cs"/>
                <a:sym typeface="Baskerville SemiBold"/>
              </a:defRPr>
            </a:pPr>
            <a:r>
              <a:rPr dirty="0">
                <a:solidFill>
                  <a:srgbClr val="D29D00"/>
                </a:solidFill>
              </a:rPr>
              <a:t>Free Exercise of </a:t>
            </a:r>
            <a:r>
              <a:rPr dirty="0" smtClean="0">
                <a:solidFill>
                  <a:srgbClr val="D29D00"/>
                </a:solidFill>
              </a:rPr>
              <a:t>Religion</a:t>
            </a:r>
            <a:endParaRPr dirty="0">
              <a:solidFill>
                <a:srgbClr val="D29D00"/>
              </a:solidFill>
            </a:endParaRPr>
          </a:p>
        </p:txBody>
      </p:sp>
      <p:sp>
        <p:nvSpPr>
          <p:cNvPr id="127" name="Shape 127"/>
          <p:cNvSpPr>
            <a:spLocks noGrp="1"/>
          </p:cNvSpPr>
          <p:nvPr>
            <p:ph type="subTitle" sz="half" idx="1"/>
          </p:nvPr>
        </p:nvSpPr>
        <p:spPr>
          <a:xfrm>
            <a:off x="1270000" y="5207000"/>
            <a:ext cx="10464800" cy="2755900"/>
          </a:xfrm>
          <a:prstGeom prst="rect">
            <a:avLst/>
          </a:prstGeom>
        </p:spPr>
        <p:txBody>
          <a:bodyPr/>
          <a:lstStyle/>
          <a:p>
            <a:endParaRPr/>
          </a:p>
          <a:p>
            <a:r>
              <a:t> A Case in Point</a:t>
            </a:r>
          </a:p>
          <a:p>
            <a:pPr>
              <a:defRPr sz="2400"/>
            </a:pPr>
            <a:endParaRPr/>
          </a:p>
          <a:p>
            <a:pPr>
              <a:defRPr sz="2400"/>
            </a:pPr>
            <a:endParaRPr/>
          </a:p>
        </p:txBody>
      </p:sp>
      <p:sp>
        <p:nvSpPr>
          <p:cNvPr id="128" name="Shape 12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a:t>
            </a:fld>
            <a:endParaRP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prstGeom prst="rect">
            <a:avLst/>
          </a:prstGeom>
        </p:spPr>
        <p:txBody>
          <a:bodyPr/>
          <a:lstStyle/>
          <a:p>
            <a:endParaRPr/>
          </a:p>
        </p:txBody>
      </p:sp>
      <p:sp>
        <p:nvSpPr>
          <p:cNvPr id="187" name="Shape 187"/>
          <p:cNvSpPr>
            <a:spLocks noGrp="1"/>
          </p:cNvSpPr>
          <p:nvPr>
            <p:ph type="body" sz="half" idx="1"/>
          </p:nvPr>
        </p:nvSpPr>
        <p:spPr>
          <a:xfrm>
            <a:off x="1066800" y="2882900"/>
            <a:ext cx="10858500" cy="4305300"/>
          </a:xfrm>
          <a:prstGeom prst="rect">
            <a:avLst/>
          </a:prstGeom>
          <a:solidFill>
            <a:srgbClr val="EBEBEB"/>
          </a:solidFill>
          <a:ln>
            <a:solidFill>
              <a:srgbClr val="000000"/>
            </a:solidFill>
          </a:ln>
        </p:spPr>
        <p:txBody>
          <a:bodyPr/>
          <a:lstStyle>
            <a:lvl1pPr marL="807357" indent="-489857">
              <a:buBlip>
                <a:blip r:embed="rId3"/>
              </a:buBlip>
              <a:defRPr sz="3600"/>
            </a:lvl1pPr>
          </a:lstStyle>
          <a:p>
            <a:r>
              <a:t>“Conflict and debate are inevitable in a democracy.  If respect and First Amendment principles are to be maintained, then how we debate is as important as what we debate.”</a:t>
            </a:r>
          </a:p>
        </p:txBody>
      </p:sp>
      <p:grpSp>
        <p:nvGrpSpPr>
          <p:cNvPr id="190" name="Group 190"/>
          <p:cNvGrpSpPr/>
          <p:nvPr/>
        </p:nvGrpSpPr>
        <p:grpSpPr>
          <a:xfrm>
            <a:off x="637195" y="806450"/>
            <a:ext cx="11734801" cy="939800"/>
            <a:chOff x="0" y="0"/>
            <a:chExt cx="11734800" cy="939800"/>
          </a:xfrm>
        </p:grpSpPr>
        <p:sp>
          <p:nvSpPr>
            <p:cNvPr id="189" name="Shape 189"/>
            <p:cNvSpPr/>
            <p:nvPr/>
          </p:nvSpPr>
          <p:spPr>
            <a:xfrm>
              <a:off x="25400" y="25400"/>
              <a:ext cx="11671300" cy="825500"/>
            </a:xfrm>
            <a:prstGeom prst="rect">
              <a:avLst/>
            </a:prstGeom>
            <a:solidFill>
              <a:srgbClr val="FEC700"/>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800">
                  <a:latin typeface="+mj-lt"/>
                  <a:ea typeface="+mj-ea"/>
                  <a:cs typeface="+mj-cs"/>
                  <a:sym typeface="Baskerville SemiBold"/>
                </a:defRPr>
              </a:lvl1pPr>
            </a:lstStyle>
            <a:p>
              <a:r>
                <a:t>The Golden Rule of Civic Life: Respect</a:t>
              </a:r>
            </a:p>
          </p:txBody>
        </p:sp>
        <p:pic>
          <p:nvPicPr>
            <p:cNvPr id="188" name="Picture 187"/>
            <p:cNvPicPr>
              <a:picLocks/>
            </p:cNvPicPr>
            <p:nvPr/>
          </p:nvPicPr>
          <p:blipFill>
            <a:blip r:embed="rId4">
              <a:extLst/>
            </a:blip>
            <a:stretch>
              <a:fillRect/>
            </a:stretch>
          </p:blipFill>
          <p:spPr>
            <a:xfrm>
              <a:off x="0" y="0"/>
              <a:ext cx="11734800" cy="939800"/>
            </a:xfrm>
            <a:prstGeom prst="rect">
              <a:avLst/>
            </a:prstGeom>
            <a:effectLst/>
          </p:spPr>
        </p:pic>
      </p:grpSp>
      <p:sp>
        <p:nvSpPr>
          <p:cNvPr id="191" name="Shape 19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title"/>
          </p:nvPr>
        </p:nvSpPr>
        <p:spPr>
          <a:prstGeom prst="rect">
            <a:avLst/>
          </a:prstGeom>
        </p:spPr>
        <p:txBody>
          <a:bodyPr/>
          <a:lstStyle/>
          <a:p>
            <a:r>
              <a:rPr sz="4000"/>
              <a:t>What do we mean by </a:t>
            </a:r>
          </a:p>
          <a:p>
            <a:r>
              <a:rPr sz="4000"/>
              <a:t>“</a:t>
            </a:r>
            <a:r>
              <a:rPr sz="4000">
                <a:solidFill>
                  <a:srgbClr val="941100"/>
                </a:solidFill>
              </a:rPr>
              <a:t>Interpretation of the</a:t>
            </a:r>
            <a:r>
              <a:rPr sz="3800">
                <a:solidFill>
                  <a:srgbClr val="941100"/>
                </a:solidFill>
              </a:rPr>
              <a:t> Law</a:t>
            </a:r>
            <a:r>
              <a:rPr sz="3800"/>
              <a:t>”</a:t>
            </a:r>
            <a:r>
              <a:rPr sz="4200"/>
              <a:t>?</a:t>
            </a:r>
          </a:p>
        </p:txBody>
      </p:sp>
      <p:sp>
        <p:nvSpPr>
          <p:cNvPr id="196" name="Shape 196"/>
          <p:cNvSpPr>
            <a:spLocks noGrp="1"/>
          </p:cNvSpPr>
          <p:nvPr>
            <p:ph type="body" idx="1"/>
          </p:nvPr>
        </p:nvSpPr>
        <p:spPr>
          <a:prstGeom prst="rect">
            <a:avLst/>
          </a:prstGeom>
        </p:spPr>
        <p:txBody>
          <a:bodyPr/>
          <a:lstStyle>
            <a:lvl1pPr>
              <a:buBlip>
                <a:blip r:embed="rId3"/>
              </a:buBlip>
            </a:lvl1pPr>
          </a:lstStyle>
          <a:p>
            <a:r>
              <a:t>Hint:  </a:t>
            </a:r>
          </a:p>
        </p:txBody>
      </p:sp>
      <p:pic>
        <p:nvPicPr>
          <p:cNvPr id="197" name="constitution.gif"/>
          <p:cNvPicPr>
            <a:picLocks noChangeAspect="1"/>
          </p:cNvPicPr>
          <p:nvPr/>
        </p:nvPicPr>
        <p:blipFill>
          <a:blip r:embed="rId4">
            <a:extLst/>
          </a:blip>
          <a:stretch>
            <a:fillRect/>
          </a:stretch>
        </p:blipFill>
        <p:spPr>
          <a:xfrm>
            <a:off x="3796655" y="3352763"/>
            <a:ext cx="5611703" cy="4208778"/>
          </a:xfrm>
          <a:prstGeom prst="rect">
            <a:avLst/>
          </a:prstGeom>
          <a:ln w="12700">
            <a:miter lim="400000"/>
          </a:ln>
        </p:spPr>
      </p:pic>
      <p:sp>
        <p:nvSpPr>
          <p:cNvPr id="198" name="Shape 198"/>
          <p:cNvSpPr>
            <a:spLocks noGrp="1"/>
          </p:cNvSpPr>
          <p:nvPr>
            <p:ph type="sldNum" sz="quarter" idx="2"/>
          </p:nvPr>
        </p:nvSpPr>
        <p:spPr>
          <a:xfrm>
            <a:off x="6324599" y="9017000"/>
            <a:ext cx="342901" cy="3556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p:nvPr/>
        </p:nvSpPr>
        <p:spPr>
          <a:xfrm>
            <a:off x="775328" y="1900447"/>
            <a:ext cx="11454145" cy="65658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mj-lt"/>
                <a:ea typeface="+mj-ea"/>
                <a:cs typeface="+mj-cs"/>
                <a:sym typeface="Baskerville SemiBold"/>
              </a:defRPr>
            </a:pPr>
            <a:r>
              <a:rPr dirty="0">
                <a:solidFill>
                  <a:srgbClr val="0433FF"/>
                </a:solidFill>
              </a:rPr>
              <a:t>Is it Constitutional?</a:t>
            </a:r>
            <a:r>
              <a:rPr dirty="0"/>
              <a:t>  ….</a:t>
            </a:r>
          </a:p>
          <a:p>
            <a:pPr>
              <a:defRPr>
                <a:latin typeface="+mj-lt"/>
                <a:ea typeface="+mj-ea"/>
                <a:cs typeface="+mj-cs"/>
                <a:sym typeface="Baskerville SemiBold"/>
              </a:defRPr>
            </a:pPr>
            <a:endParaRPr dirty="0"/>
          </a:p>
          <a:p>
            <a:pPr>
              <a:defRPr>
                <a:latin typeface="+mj-lt"/>
                <a:ea typeface="+mj-ea"/>
                <a:cs typeface="+mj-cs"/>
                <a:sym typeface="Baskerville SemiBold"/>
              </a:defRPr>
            </a:pPr>
            <a:r>
              <a:rPr dirty="0"/>
              <a:t>Which means….</a:t>
            </a:r>
          </a:p>
          <a:p>
            <a:pPr>
              <a:defRPr>
                <a:latin typeface="+mj-lt"/>
                <a:ea typeface="+mj-ea"/>
                <a:cs typeface="+mj-cs"/>
                <a:sym typeface="Baskerville SemiBold"/>
              </a:defRPr>
            </a:pPr>
            <a:endParaRPr dirty="0"/>
          </a:p>
          <a:p>
            <a:pPr>
              <a:defRPr>
                <a:latin typeface="+mj-lt"/>
                <a:ea typeface="+mj-ea"/>
                <a:cs typeface="+mj-cs"/>
                <a:sym typeface="Baskerville SemiBold"/>
              </a:defRPr>
            </a:pPr>
            <a:r>
              <a:rPr dirty="0"/>
              <a:t>Is there a law written in our Constitution </a:t>
            </a:r>
            <a:r>
              <a:rPr dirty="0" smtClean="0"/>
              <a:t>that</a:t>
            </a:r>
            <a:r>
              <a:rPr lang="en-US" dirty="0" smtClean="0"/>
              <a:t/>
            </a:r>
            <a:br>
              <a:rPr lang="en-US" dirty="0" smtClean="0"/>
            </a:br>
            <a:r>
              <a:rPr dirty="0" smtClean="0"/>
              <a:t>guides </a:t>
            </a:r>
            <a:r>
              <a:rPr dirty="0"/>
              <a:t>us when conflicts happen?</a:t>
            </a:r>
          </a:p>
          <a:p>
            <a:pPr>
              <a:defRPr>
                <a:latin typeface="+mj-lt"/>
                <a:ea typeface="+mj-ea"/>
                <a:cs typeface="+mj-cs"/>
                <a:sym typeface="Baskerville SemiBold"/>
              </a:defRPr>
            </a:pPr>
            <a:endParaRPr dirty="0"/>
          </a:p>
          <a:p>
            <a:pPr>
              <a:defRPr>
                <a:solidFill>
                  <a:srgbClr val="0433FF"/>
                </a:solidFill>
                <a:latin typeface="+mj-lt"/>
                <a:ea typeface="+mj-ea"/>
                <a:cs typeface="+mj-cs"/>
                <a:sym typeface="Baskerville SemiBold"/>
              </a:defRPr>
            </a:pPr>
            <a:r>
              <a:rPr dirty="0"/>
              <a:t>“Constitutional”</a:t>
            </a:r>
          </a:p>
          <a:p>
            <a:pPr>
              <a:defRPr>
                <a:solidFill>
                  <a:srgbClr val="FF2600"/>
                </a:solidFill>
                <a:latin typeface="+mj-lt"/>
                <a:ea typeface="+mj-ea"/>
                <a:cs typeface="+mj-cs"/>
                <a:sym typeface="Baskerville SemiBold"/>
              </a:defRPr>
            </a:pPr>
            <a:r>
              <a:rPr dirty="0"/>
              <a:t>“Unconstitutional”</a:t>
            </a:r>
          </a:p>
          <a:p>
            <a:pPr>
              <a:defRPr>
                <a:latin typeface="+mj-lt"/>
                <a:ea typeface="+mj-ea"/>
                <a:cs typeface="+mj-cs"/>
                <a:sym typeface="Baskerville SemiBold"/>
              </a:defRPr>
            </a:pPr>
            <a:endParaRPr dirty="0"/>
          </a:p>
        </p:txBody>
      </p:sp>
      <p:pic>
        <p:nvPicPr>
          <p:cNvPr id="203" name="constitution.gif"/>
          <p:cNvPicPr>
            <a:picLocks noChangeAspect="1"/>
          </p:cNvPicPr>
          <p:nvPr/>
        </p:nvPicPr>
        <p:blipFill>
          <a:blip r:embed="rId3">
            <a:extLst/>
          </a:blip>
          <a:stretch>
            <a:fillRect/>
          </a:stretch>
        </p:blipFill>
        <p:spPr>
          <a:xfrm>
            <a:off x="9979828" y="2214889"/>
            <a:ext cx="2193310" cy="1644983"/>
          </a:xfrm>
          <a:prstGeom prst="rect">
            <a:avLst/>
          </a:prstGeom>
          <a:ln w="12700">
            <a:miter lim="400000"/>
          </a:ln>
        </p:spPr>
      </p:pic>
      <p:sp>
        <p:nvSpPr>
          <p:cNvPr id="204" name="Shape 204"/>
          <p:cNvSpPr>
            <a:spLocks noGrp="1"/>
          </p:cNvSpPr>
          <p:nvPr>
            <p:ph type="sldNum" sz="quarter" idx="2"/>
          </p:nvPr>
        </p:nvSpPr>
        <p:spPr>
          <a:xfrm>
            <a:off x="6324599" y="9017000"/>
            <a:ext cx="342901" cy="3556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202"/>
                                        </p:tgtEl>
                                        <p:attrNameLst>
                                          <p:attrName>style.visibility</p:attrName>
                                        </p:attrNameLst>
                                      </p:cBhvr>
                                      <p:to>
                                        <p:strVal val="visible"/>
                                      </p:to>
                                    </p:set>
                                    <p:animEffect transition="in" filter="fade">
                                      <p:cBhvr>
                                        <p:cTn id="7"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first-amendment 2.jpg"/>
          <p:cNvPicPr>
            <a:picLocks noChangeAspect="1"/>
          </p:cNvPicPr>
          <p:nvPr/>
        </p:nvPicPr>
        <p:blipFill>
          <a:blip r:embed="rId3">
            <a:extLst/>
          </a:blip>
          <a:stretch>
            <a:fillRect/>
          </a:stretch>
        </p:blipFill>
        <p:spPr>
          <a:xfrm>
            <a:off x="3634370" y="12141200"/>
            <a:ext cx="9245601" cy="4536661"/>
          </a:xfrm>
          <a:prstGeom prst="rect">
            <a:avLst/>
          </a:prstGeom>
          <a:ln w="12700">
            <a:miter lim="400000"/>
          </a:ln>
        </p:spPr>
      </p:pic>
      <p:pic>
        <p:nvPicPr>
          <p:cNvPr id="209" name="first-amendment 2.jpg"/>
          <p:cNvPicPr>
            <a:picLocks noChangeAspect="1"/>
          </p:cNvPicPr>
          <p:nvPr/>
        </p:nvPicPr>
        <p:blipFill>
          <a:blip r:embed="rId3">
            <a:extLst/>
          </a:blip>
          <a:stretch>
            <a:fillRect/>
          </a:stretch>
        </p:blipFill>
        <p:spPr>
          <a:xfrm>
            <a:off x="1752600" y="1536700"/>
            <a:ext cx="9817100" cy="4817087"/>
          </a:xfrm>
          <a:prstGeom prst="rect">
            <a:avLst/>
          </a:prstGeom>
          <a:ln w="12700">
            <a:miter lim="400000"/>
          </a:ln>
        </p:spPr>
      </p:pic>
      <p:sp>
        <p:nvSpPr>
          <p:cNvPr id="210" name="Shape 21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spTree>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xfrm>
            <a:off x="762000" y="660400"/>
            <a:ext cx="11480800" cy="1676400"/>
          </a:xfrm>
          <a:prstGeom prst="rect">
            <a:avLst/>
          </a:prstGeom>
          <a:solidFill>
            <a:srgbClr val="0061FF"/>
          </a:solidFill>
          <a:ln w="50800">
            <a:solidFill>
              <a:srgbClr val="000000"/>
            </a:solidFill>
          </a:ln>
        </p:spPr>
        <p:txBody>
          <a:bodyPr/>
          <a:lstStyle/>
          <a:p>
            <a:r>
              <a:rPr sz="4800" dirty="0"/>
              <a:t>What happens when religious</a:t>
            </a:r>
            <a:r>
              <a:rPr dirty="0"/>
              <a:t> </a:t>
            </a:r>
            <a:r>
              <a:rPr sz="4800" dirty="0"/>
              <a:t>liberty</a:t>
            </a:r>
          </a:p>
          <a:p>
            <a:r>
              <a:rPr sz="4800" dirty="0"/>
              <a:t>is at stake</a:t>
            </a:r>
            <a:r>
              <a:rPr sz="4800" dirty="0" smtClean="0"/>
              <a:t>?</a:t>
            </a:r>
            <a:endParaRPr dirty="0"/>
          </a:p>
        </p:txBody>
      </p:sp>
      <p:sp>
        <p:nvSpPr>
          <p:cNvPr id="215" name="Shape 215"/>
          <p:cNvSpPr>
            <a:spLocks noGrp="1"/>
          </p:cNvSpPr>
          <p:nvPr>
            <p:ph type="body" sz="half" idx="1"/>
          </p:nvPr>
        </p:nvSpPr>
        <p:spPr>
          <a:xfrm>
            <a:off x="456575" y="2590800"/>
            <a:ext cx="5334001" cy="6273800"/>
          </a:xfrm>
          <a:prstGeom prst="rect">
            <a:avLst/>
          </a:prstGeom>
        </p:spPr>
        <p:txBody>
          <a:bodyPr/>
          <a:lstStyle>
            <a:lvl1pPr>
              <a:buBlip>
                <a:blip r:embed="rId3"/>
              </a:buBlip>
              <a:defRPr>
                <a:solidFill>
                  <a:srgbClr val="000000"/>
                </a:solidFill>
                <a:latin typeface="+mj-lt"/>
                <a:ea typeface="+mj-ea"/>
                <a:cs typeface="+mj-cs"/>
                <a:sym typeface="Baskerville SemiBold"/>
              </a:defRPr>
            </a:lvl1pPr>
            <a:lvl2pPr>
              <a:buBlip>
                <a:blip r:embed="rId3"/>
              </a:buBlip>
              <a:defRPr>
                <a:solidFill>
                  <a:srgbClr val="606060"/>
                </a:solidFill>
                <a:latin typeface="+mj-lt"/>
                <a:ea typeface="+mj-ea"/>
                <a:cs typeface="+mj-cs"/>
                <a:sym typeface="Baskerville SemiBold"/>
              </a:defRPr>
            </a:lvl2pPr>
          </a:lstStyle>
          <a:p>
            <a:r>
              <a:t>Free Exercise Clause</a:t>
            </a:r>
          </a:p>
          <a:p>
            <a:pPr lvl="1"/>
            <a:r>
              <a:t>Make no law prohibiting free exercise of religion</a:t>
            </a:r>
          </a:p>
        </p:txBody>
      </p:sp>
      <p:pic>
        <p:nvPicPr>
          <p:cNvPr id="216" name="slide1.jpg"/>
          <p:cNvPicPr>
            <a:picLocks noChangeAspect="1"/>
          </p:cNvPicPr>
          <p:nvPr/>
        </p:nvPicPr>
        <p:blipFill>
          <a:blip r:embed="rId4">
            <a:extLst/>
          </a:blip>
          <a:stretch>
            <a:fillRect/>
          </a:stretch>
        </p:blipFill>
        <p:spPr>
          <a:xfrm>
            <a:off x="6079066" y="2930525"/>
            <a:ext cx="6620934" cy="4965700"/>
          </a:xfrm>
          <a:prstGeom prst="rect">
            <a:avLst/>
          </a:prstGeom>
          <a:ln w="12700">
            <a:miter lim="400000"/>
          </a:ln>
        </p:spPr>
      </p:pic>
      <p:sp>
        <p:nvSpPr>
          <p:cNvPr id="217" name="Shape 21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14</a:t>
            </a:fld>
            <a:endParaRPr/>
          </a:p>
        </p:txBody>
      </p:sp>
    </p:spTree>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title"/>
          </p:nvPr>
        </p:nvSpPr>
        <p:spPr>
          <a:xfrm>
            <a:off x="368300" y="431800"/>
            <a:ext cx="12255500" cy="1803400"/>
          </a:xfrm>
          <a:prstGeom prst="rect">
            <a:avLst/>
          </a:prstGeom>
          <a:solidFill>
            <a:srgbClr val="0061FF"/>
          </a:solidFill>
          <a:ln w="50800">
            <a:solidFill>
              <a:srgbClr val="000000"/>
            </a:solidFill>
          </a:ln>
        </p:spPr>
        <p:txBody>
          <a:bodyPr/>
          <a:lstStyle/>
          <a:p>
            <a:r>
              <a:rPr sz="4800" dirty="0"/>
              <a:t>What happens when religious </a:t>
            </a:r>
            <a:r>
              <a:rPr sz="4800" dirty="0" smtClean="0"/>
              <a:t>liberty</a:t>
            </a:r>
            <a:r>
              <a:rPr lang="en-US" sz="4800" dirty="0" smtClean="0"/>
              <a:t/>
            </a:r>
            <a:br>
              <a:rPr lang="en-US" sz="4800" dirty="0" smtClean="0"/>
            </a:br>
            <a:r>
              <a:rPr sz="4800" dirty="0" smtClean="0"/>
              <a:t>is </a:t>
            </a:r>
            <a:r>
              <a:rPr sz="4800" dirty="0"/>
              <a:t>at stake</a:t>
            </a:r>
            <a:r>
              <a:rPr sz="4800" dirty="0" smtClean="0"/>
              <a:t>?</a:t>
            </a:r>
            <a:endParaRPr sz="4800" dirty="0"/>
          </a:p>
        </p:txBody>
      </p:sp>
      <p:sp>
        <p:nvSpPr>
          <p:cNvPr id="222" name="Shape 222"/>
          <p:cNvSpPr>
            <a:spLocks noGrp="1"/>
          </p:cNvSpPr>
          <p:nvPr>
            <p:ph type="body" sz="half" idx="1"/>
          </p:nvPr>
        </p:nvSpPr>
        <p:spPr>
          <a:xfrm>
            <a:off x="622300" y="2349500"/>
            <a:ext cx="5334000" cy="6438900"/>
          </a:xfrm>
          <a:prstGeom prst="rect">
            <a:avLst/>
          </a:prstGeom>
        </p:spPr>
        <p:txBody>
          <a:bodyPr/>
          <a:lstStyle/>
          <a:p>
            <a:pPr>
              <a:buBlip>
                <a:blip r:embed="rId3"/>
              </a:buBlip>
              <a:defRPr>
                <a:solidFill>
                  <a:srgbClr val="232323"/>
                </a:solidFill>
                <a:latin typeface="+mj-lt"/>
                <a:ea typeface="+mj-ea"/>
                <a:cs typeface="+mj-cs"/>
                <a:sym typeface="Baskerville SemiBold"/>
              </a:defRPr>
            </a:pPr>
            <a:r>
              <a:t>Establishment Clause</a:t>
            </a:r>
          </a:p>
          <a:p>
            <a:pPr lvl="1">
              <a:buBlip>
                <a:blip r:embed="rId3"/>
              </a:buBlip>
              <a:defRPr>
                <a:latin typeface="+mj-lt"/>
                <a:ea typeface="+mj-ea"/>
                <a:cs typeface="+mj-cs"/>
                <a:sym typeface="Baskerville SemiBold"/>
              </a:defRPr>
            </a:pPr>
            <a:r>
              <a:t>absolute, </a:t>
            </a:r>
            <a:r>
              <a:rPr i="1"/>
              <a:t>no </a:t>
            </a:r>
            <a:r>
              <a:t>law</a:t>
            </a:r>
          </a:p>
          <a:p>
            <a:pPr lvl="1">
              <a:buBlip>
                <a:blip r:embed="rId3"/>
              </a:buBlip>
              <a:defRPr>
                <a:latin typeface="+mj-lt"/>
                <a:ea typeface="+mj-ea"/>
                <a:cs typeface="+mj-cs"/>
                <a:sym typeface="Baskerville SemiBold"/>
              </a:defRPr>
            </a:pPr>
            <a:r>
              <a:t>not even laws </a:t>
            </a:r>
            <a:r>
              <a:rPr i="1"/>
              <a:t>respecting or about </a:t>
            </a:r>
            <a:r>
              <a:t>an establishment of religion</a:t>
            </a:r>
          </a:p>
        </p:txBody>
      </p:sp>
      <p:pic>
        <p:nvPicPr>
          <p:cNvPr id="223" name="slide1.jpg"/>
          <p:cNvPicPr>
            <a:picLocks noChangeAspect="1"/>
          </p:cNvPicPr>
          <p:nvPr/>
        </p:nvPicPr>
        <p:blipFill>
          <a:blip r:embed="rId4">
            <a:extLst/>
          </a:blip>
          <a:stretch>
            <a:fillRect/>
          </a:stretch>
        </p:blipFill>
        <p:spPr>
          <a:xfrm>
            <a:off x="2783416" y="12652375"/>
            <a:ext cx="6083301" cy="4562475"/>
          </a:xfrm>
          <a:prstGeom prst="rect">
            <a:avLst/>
          </a:prstGeom>
          <a:ln w="12700">
            <a:miter lim="400000"/>
          </a:ln>
        </p:spPr>
      </p:pic>
      <p:pic>
        <p:nvPicPr>
          <p:cNvPr id="224" name="slide1.jpg"/>
          <p:cNvPicPr>
            <a:picLocks noChangeAspect="1"/>
          </p:cNvPicPr>
          <p:nvPr/>
        </p:nvPicPr>
        <p:blipFill>
          <a:blip r:embed="rId4">
            <a:extLst/>
          </a:blip>
          <a:stretch>
            <a:fillRect/>
          </a:stretch>
        </p:blipFill>
        <p:spPr>
          <a:xfrm>
            <a:off x="6121397" y="2816225"/>
            <a:ext cx="6519336" cy="4889500"/>
          </a:xfrm>
          <a:prstGeom prst="rect">
            <a:avLst/>
          </a:prstGeom>
          <a:ln w="12700">
            <a:miter lim="400000"/>
          </a:ln>
        </p:spPr>
      </p:pic>
      <p:sp>
        <p:nvSpPr>
          <p:cNvPr id="225" name="Shape 22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15</a:t>
            </a:fld>
            <a:endParaRPr/>
          </a:p>
        </p:txBody>
      </p:sp>
    </p:spTree>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p:cNvSpPr>
          <p:nvPr>
            <p:ph type="title"/>
          </p:nvPr>
        </p:nvSpPr>
        <p:spPr>
          <a:prstGeom prst="rect">
            <a:avLst/>
          </a:prstGeom>
        </p:spPr>
        <p:txBody>
          <a:bodyPr/>
          <a:lstStyle>
            <a:lvl1pPr>
              <a:defRPr sz="4800"/>
            </a:lvl1pPr>
          </a:lstStyle>
          <a:p>
            <a:r>
              <a:t>Establishment and Free Exercise Clauses</a:t>
            </a:r>
          </a:p>
        </p:txBody>
      </p:sp>
      <p:sp>
        <p:nvSpPr>
          <p:cNvPr id="230" name="Shape 230"/>
          <p:cNvSpPr>
            <a:spLocks noGrp="1"/>
          </p:cNvSpPr>
          <p:nvPr>
            <p:ph type="body" idx="1"/>
          </p:nvPr>
        </p:nvSpPr>
        <p:spPr>
          <a:xfrm>
            <a:off x="762000" y="2400300"/>
            <a:ext cx="11480800" cy="5715000"/>
          </a:xfrm>
          <a:prstGeom prst="rect">
            <a:avLst/>
          </a:prstGeom>
          <a:ln w="50800">
            <a:solidFill>
              <a:srgbClr val="000000"/>
            </a:solidFill>
          </a:ln>
        </p:spPr>
        <p:txBody>
          <a:bodyPr/>
          <a:lstStyle/>
          <a:p>
            <a:pPr>
              <a:buBlip>
                <a:blip r:embed="rId3"/>
              </a:buBlip>
            </a:pPr>
            <a:r>
              <a:t>Provide the legal basis (laws) for religious freedom in the United States,</a:t>
            </a:r>
          </a:p>
          <a:p>
            <a:pPr>
              <a:buBlip>
                <a:blip r:embed="rId3"/>
              </a:buBlip>
            </a:pPr>
            <a:r>
              <a:t>Together, the two clauses are intended to ensure fairness and neutrality in the schools with respect to religion,</a:t>
            </a:r>
          </a:p>
          <a:p>
            <a:pPr>
              <a:buBlip>
                <a:blip r:embed="rId3"/>
              </a:buBlip>
            </a:pPr>
            <a:r>
              <a:rPr>
                <a:solidFill>
                  <a:srgbClr val="000000"/>
                </a:solidFill>
              </a:rPr>
              <a:t>Bottom Line</a:t>
            </a:r>
            <a:r>
              <a:t>:  Schools cannot advance nor inhibit (prevent) religious faith.  </a:t>
            </a:r>
          </a:p>
        </p:txBody>
      </p:sp>
      <p:sp>
        <p:nvSpPr>
          <p:cNvPr id="231" name="Shape 23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16</a:t>
            </a:fld>
            <a:endParaRPr/>
          </a:p>
        </p:txBody>
      </p:sp>
    </p:spTree>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p:cNvSpPr>
          <p:nvPr>
            <p:ph type="title"/>
          </p:nvPr>
        </p:nvSpPr>
        <p:spPr>
          <a:xfrm>
            <a:off x="534237" y="267412"/>
            <a:ext cx="11480801" cy="1805355"/>
          </a:xfrm>
          <a:prstGeom prst="rect">
            <a:avLst/>
          </a:prstGeom>
        </p:spPr>
        <p:txBody>
          <a:bodyPr/>
          <a:lstStyle/>
          <a:p>
            <a:pPr>
              <a:defRPr sz="4200"/>
            </a:pPr>
            <a:r>
              <a:rPr dirty="0"/>
              <a:t>First, let’s take a look at different religions, and some of their traditions and dress. </a:t>
            </a:r>
          </a:p>
        </p:txBody>
      </p:sp>
      <p:sp>
        <p:nvSpPr>
          <p:cNvPr id="236" name="Shape 236">
            <a:hlinkClick r:id="rId3"/>
          </p:cNvPr>
          <p:cNvSpPr>
            <a:spLocks noGrp="1"/>
          </p:cNvSpPr>
          <p:nvPr>
            <p:ph type="body" idx="1"/>
          </p:nvPr>
        </p:nvSpPr>
        <p:spPr>
          <a:xfrm>
            <a:off x="876300" y="2590800"/>
            <a:ext cx="11480800" cy="5715000"/>
          </a:xfrm>
          <a:prstGeom prst="rect">
            <a:avLst/>
          </a:prstGeom>
        </p:spPr>
        <p:txBody>
          <a:bodyPr/>
          <a:lstStyle/>
          <a:p>
            <a:pPr>
              <a:buBlip>
                <a:blip r:embed="rId4"/>
              </a:buBlip>
            </a:pPr>
            <a:endParaRPr/>
          </a:p>
        </p:txBody>
      </p:sp>
      <p:pic>
        <p:nvPicPr>
          <p:cNvPr id="237" name="yarmulke.jpg.html.jpg"/>
          <p:cNvPicPr>
            <a:picLocks noChangeAspect="1"/>
          </p:cNvPicPr>
          <p:nvPr/>
        </p:nvPicPr>
        <p:blipFill>
          <a:blip r:embed="rId5">
            <a:extLst/>
          </a:blip>
          <a:stretch>
            <a:fillRect/>
          </a:stretch>
        </p:blipFill>
        <p:spPr>
          <a:xfrm>
            <a:off x="1745572" y="2579659"/>
            <a:ext cx="5428236" cy="3822701"/>
          </a:xfrm>
          <a:prstGeom prst="rect">
            <a:avLst/>
          </a:prstGeom>
          <a:ln w="12700">
            <a:miter lim="400000"/>
          </a:ln>
        </p:spPr>
      </p:pic>
      <p:pic>
        <p:nvPicPr>
          <p:cNvPr id="238" name="images-1.jpg"/>
          <p:cNvPicPr>
            <a:picLocks noChangeAspect="1"/>
          </p:cNvPicPr>
          <p:nvPr/>
        </p:nvPicPr>
        <p:blipFill>
          <a:blip r:embed="rId6">
            <a:extLst/>
          </a:blip>
          <a:stretch>
            <a:fillRect/>
          </a:stretch>
        </p:blipFill>
        <p:spPr>
          <a:xfrm>
            <a:off x="7584691" y="3031781"/>
            <a:ext cx="3947995" cy="2694663"/>
          </a:xfrm>
          <a:prstGeom prst="rect">
            <a:avLst/>
          </a:prstGeom>
          <a:ln w="12700">
            <a:miter lim="400000"/>
          </a:ln>
        </p:spPr>
      </p:pic>
      <p:pic>
        <p:nvPicPr>
          <p:cNvPr id="239" name="images-3.jpg"/>
          <p:cNvPicPr>
            <a:picLocks noChangeAspect="1"/>
          </p:cNvPicPr>
          <p:nvPr/>
        </p:nvPicPr>
        <p:blipFill>
          <a:blip r:embed="rId7">
            <a:extLst/>
          </a:blip>
          <a:stretch>
            <a:fillRect/>
          </a:stretch>
        </p:blipFill>
        <p:spPr>
          <a:xfrm>
            <a:off x="2293279" y="6152570"/>
            <a:ext cx="4466801" cy="3332922"/>
          </a:xfrm>
          <a:prstGeom prst="rect">
            <a:avLst/>
          </a:prstGeom>
          <a:ln w="12700">
            <a:miter lim="400000"/>
          </a:ln>
        </p:spPr>
      </p:pic>
      <p:pic>
        <p:nvPicPr>
          <p:cNvPr id="240" name="plain_quaker.jpg"/>
          <p:cNvPicPr>
            <a:picLocks noChangeAspect="1"/>
          </p:cNvPicPr>
          <p:nvPr/>
        </p:nvPicPr>
        <p:blipFill>
          <a:blip r:embed="rId8">
            <a:extLst/>
          </a:blip>
          <a:stretch>
            <a:fillRect/>
          </a:stretch>
        </p:blipFill>
        <p:spPr>
          <a:xfrm>
            <a:off x="7364080" y="6320064"/>
            <a:ext cx="2093795" cy="2997933"/>
          </a:xfrm>
          <a:prstGeom prst="rect">
            <a:avLst/>
          </a:prstGeom>
          <a:ln w="12700">
            <a:miter lim="400000"/>
          </a:ln>
        </p:spPr>
      </p:pic>
      <p:pic>
        <p:nvPicPr>
          <p:cNvPr id="241" name="pasted-image.tif"/>
          <p:cNvPicPr>
            <a:picLocks noChangeAspect="1"/>
          </p:cNvPicPr>
          <p:nvPr/>
        </p:nvPicPr>
        <p:blipFill>
          <a:blip r:embed="rId9">
            <a:extLst/>
          </a:blip>
          <a:stretch>
            <a:fillRect/>
          </a:stretch>
        </p:blipFill>
        <p:spPr>
          <a:xfrm>
            <a:off x="9648149" y="6123669"/>
            <a:ext cx="2877517" cy="2877518"/>
          </a:xfrm>
          <a:prstGeom prst="rect">
            <a:avLst/>
          </a:prstGeom>
          <a:ln w="12700">
            <a:miter lim="400000"/>
          </a:ln>
        </p:spPr>
      </p:pic>
      <p:sp>
        <p:nvSpPr>
          <p:cNvPr id="242" name="Shape 24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17</a:t>
            </a:fld>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type="title"/>
          </p:nvPr>
        </p:nvSpPr>
        <p:spPr>
          <a:prstGeom prst="rect">
            <a:avLst/>
          </a:prstGeom>
        </p:spPr>
        <p:txBody>
          <a:bodyPr/>
          <a:lstStyle/>
          <a:p>
            <a:r>
              <a:t>Sikhs: Five Articles of Faith</a:t>
            </a:r>
          </a:p>
        </p:txBody>
      </p:sp>
      <p:sp>
        <p:nvSpPr>
          <p:cNvPr id="247" name="Shape 247">
            <a:hlinkClick r:id="rId3"/>
          </p:cNvPr>
          <p:cNvSpPr>
            <a:spLocks noGrp="1"/>
          </p:cNvSpPr>
          <p:nvPr>
            <p:ph type="body" idx="1"/>
          </p:nvPr>
        </p:nvSpPr>
        <p:spPr>
          <a:xfrm>
            <a:off x="533400" y="2006600"/>
            <a:ext cx="11480800" cy="6286500"/>
          </a:xfrm>
          <a:prstGeom prst="rect">
            <a:avLst/>
          </a:prstGeom>
        </p:spPr>
        <p:txBody>
          <a:bodyPr/>
          <a:lstStyle/>
          <a:p>
            <a:pPr>
              <a:buBlip>
                <a:blip r:embed="rId4"/>
              </a:buBlip>
            </a:pPr>
            <a:r>
              <a:t>Kesh: hair  </a:t>
            </a:r>
          </a:p>
          <a:p>
            <a:pPr>
              <a:buBlip>
                <a:blip r:embed="rId4"/>
              </a:buBlip>
            </a:pPr>
            <a:r>
              <a:t>Kanga: comb</a:t>
            </a:r>
          </a:p>
          <a:p>
            <a:pPr>
              <a:buBlip>
                <a:blip r:embed="rId4"/>
              </a:buBlip>
            </a:pPr>
            <a:r>
              <a:t>Kara: bracelet</a:t>
            </a:r>
          </a:p>
          <a:p>
            <a:pPr>
              <a:buBlip>
                <a:blip r:embed="rId4"/>
              </a:buBlip>
            </a:pPr>
            <a:r>
              <a:t>Kirpan: sword </a:t>
            </a:r>
          </a:p>
          <a:p>
            <a:pPr>
              <a:buBlip>
                <a:blip r:embed="rId4"/>
              </a:buBlip>
            </a:pPr>
            <a:r>
              <a:t>Kachera: undershorts</a:t>
            </a:r>
          </a:p>
        </p:txBody>
      </p:sp>
      <p:pic>
        <p:nvPicPr>
          <p:cNvPr id="248" name="article-new_ehow_images_a07_rj_tb_make-yamaka-out-paper-800x800.jpg"/>
          <p:cNvPicPr>
            <a:picLocks noChangeAspect="1"/>
          </p:cNvPicPr>
          <p:nvPr/>
        </p:nvPicPr>
        <p:blipFill>
          <a:blip r:embed="rId5">
            <a:extLst/>
          </a:blip>
          <a:stretch>
            <a:fillRect/>
          </a:stretch>
        </p:blipFill>
        <p:spPr>
          <a:xfrm>
            <a:off x="-431800" y="-5207000"/>
            <a:ext cx="3810000" cy="3810000"/>
          </a:xfrm>
          <a:prstGeom prst="rect">
            <a:avLst/>
          </a:prstGeom>
          <a:ln w="12700">
            <a:miter lim="400000"/>
          </a:ln>
        </p:spPr>
      </p:pic>
      <p:pic>
        <p:nvPicPr>
          <p:cNvPr id="249" name="article-new_ehow_images_a07_rj_tb_make-yamaka-out-paper-800x800.jpg"/>
          <p:cNvPicPr>
            <a:picLocks noChangeAspect="1"/>
          </p:cNvPicPr>
          <p:nvPr/>
        </p:nvPicPr>
        <p:blipFill>
          <a:blip r:embed="rId5">
            <a:extLst/>
          </a:blip>
          <a:stretch>
            <a:fillRect/>
          </a:stretch>
        </p:blipFill>
        <p:spPr>
          <a:xfrm>
            <a:off x="15443200" y="2971800"/>
            <a:ext cx="3810000" cy="3810000"/>
          </a:xfrm>
          <a:prstGeom prst="rect">
            <a:avLst/>
          </a:prstGeom>
          <a:ln w="12700">
            <a:miter lim="400000"/>
          </a:ln>
        </p:spPr>
      </p:pic>
      <p:pic>
        <p:nvPicPr>
          <p:cNvPr id="250" name="Christian Cross.jpg"/>
          <p:cNvPicPr>
            <a:picLocks noChangeAspect="1"/>
          </p:cNvPicPr>
          <p:nvPr/>
        </p:nvPicPr>
        <p:blipFill>
          <a:blip r:embed="rId6">
            <a:extLst/>
          </a:blip>
          <a:stretch>
            <a:fillRect/>
          </a:stretch>
        </p:blipFill>
        <p:spPr>
          <a:xfrm>
            <a:off x="13690600" y="1689100"/>
            <a:ext cx="5727700" cy="7620000"/>
          </a:xfrm>
          <a:prstGeom prst="rect">
            <a:avLst/>
          </a:prstGeom>
          <a:ln w="12700">
            <a:miter lim="400000"/>
          </a:ln>
        </p:spPr>
      </p:pic>
      <p:pic>
        <p:nvPicPr>
          <p:cNvPr id="251" name="images.jpg"/>
          <p:cNvPicPr>
            <a:picLocks noChangeAspect="1"/>
          </p:cNvPicPr>
          <p:nvPr/>
        </p:nvPicPr>
        <p:blipFill>
          <a:blip r:embed="rId7">
            <a:extLst/>
          </a:blip>
          <a:stretch>
            <a:fillRect/>
          </a:stretch>
        </p:blipFill>
        <p:spPr>
          <a:xfrm>
            <a:off x="7213600" y="2305050"/>
            <a:ext cx="5540963" cy="3937000"/>
          </a:xfrm>
          <a:prstGeom prst="rect">
            <a:avLst/>
          </a:prstGeom>
          <a:ln w="12700">
            <a:miter lim="400000"/>
          </a:ln>
        </p:spPr>
      </p:pic>
      <p:pic>
        <p:nvPicPr>
          <p:cNvPr id="252" name="Unknown-1.jpg"/>
          <p:cNvPicPr>
            <a:picLocks noChangeAspect="1"/>
          </p:cNvPicPr>
          <p:nvPr/>
        </p:nvPicPr>
        <p:blipFill>
          <a:blip r:embed="rId8">
            <a:extLst/>
          </a:blip>
          <a:stretch>
            <a:fillRect/>
          </a:stretch>
        </p:blipFill>
        <p:spPr>
          <a:xfrm>
            <a:off x="5527271" y="6208431"/>
            <a:ext cx="5727701" cy="3088467"/>
          </a:xfrm>
          <a:prstGeom prst="rect">
            <a:avLst/>
          </a:prstGeom>
          <a:ln w="12700">
            <a:miter lim="400000"/>
          </a:ln>
        </p:spPr>
      </p:pic>
      <p:pic>
        <p:nvPicPr>
          <p:cNvPr id="253" name="images.jpg"/>
          <p:cNvPicPr>
            <a:picLocks noChangeAspect="1"/>
          </p:cNvPicPr>
          <p:nvPr/>
        </p:nvPicPr>
        <p:blipFill>
          <a:blip r:embed="rId9">
            <a:extLst/>
          </a:blip>
          <a:stretch>
            <a:fillRect/>
          </a:stretch>
        </p:blipFill>
        <p:spPr>
          <a:xfrm>
            <a:off x="5398723" y="4432300"/>
            <a:ext cx="2653077" cy="1987246"/>
          </a:xfrm>
          <a:prstGeom prst="rect">
            <a:avLst/>
          </a:prstGeom>
          <a:ln w="12700">
            <a:miter lim="400000"/>
          </a:ln>
        </p:spPr>
      </p:pic>
      <p:pic>
        <p:nvPicPr>
          <p:cNvPr id="254" name="images.jpg"/>
          <p:cNvPicPr>
            <a:picLocks noChangeAspect="1"/>
          </p:cNvPicPr>
          <p:nvPr/>
        </p:nvPicPr>
        <p:blipFill>
          <a:blip r:embed="rId10">
            <a:extLst/>
          </a:blip>
          <a:stretch>
            <a:fillRect/>
          </a:stretch>
        </p:blipFill>
        <p:spPr>
          <a:xfrm>
            <a:off x="10426700" y="5880100"/>
            <a:ext cx="2324100" cy="3492500"/>
          </a:xfrm>
          <a:prstGeom prst="rect">
            <a:avLst/>
          </a:prstGeom>
          <a:ln w="12700">
            <a:miter lim="400000"/>
          </a:ln>
        </p:spPr>
      </p:pic>
      <p:sp>
        <p:nvSpPr>
          <p:cNvPr id="255" name="Shape 25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18</a:t>
            </a:fld>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1" animBg="1" advAuto="0"/>
      <p:bldP spid="252" grpId="4" animBg="1" advAuto="0"/>
      <p:bldP spid="253" grpId="3" animBg="1" advAuto="0"/>
      <p:bldP spid="254" grpId="2"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p:cNvSpPr>
          <p:nvPr>
            <p:ph type="title"/>
          </p:nvPr>
        </p:nvSpPr>
        <p:spPr>
          <a:prstGeom prst="rect">
            <a:avLst/>
          </a:prstGeom>
        </p:spPr>
        <p:txBody>
          <a:bodyPr/>
          <a:lstStyle/>
          <a:p>
            <a:r>
              <a:t>Which Court?</a:t>
            </a:r>
          </a:p>
        </p:txBody>
      </p:sp>
      <p:pic>
        <p:nvPicPr>
          <p:cNvPr id="261" name="502385fc036f4.image.jpg"/>
          <p:cNvPicPr>
            <a:picLocks noChangeAspect="1"/>
          </p:cNvPicPr>
          <p:nvPr/>
        </p:nvPicPr>
        <p:blipFill>
          <a:blip r:embed="rId3">
            <a:extLst/>
          </a:blip>
          <a:stretch>
            <a:fillRect/>
          </a:stretch>
        </p:blipFill>
        <p:spPr>
          <a:xfrm>
            <a:off x="1417236" y="3199562"/>
            <a:ext cx="3810001" cy="3810001"/>
          </a:xfrm>
          <a:prstGeom prst="rect">
            <a:avLst/>
          </a:prstGeom>
          <a:ln w="12700">
            <a:miter lim="400000"/>
          </a:ln>
        </p:spPr>
      </p:pic>
      <p:sp>
        <p:nvSpPr>
          <p:cNvPr id="262" name="Shape 262"/>
          <p:cNvSpPr/>
          <p:nvPr/>
        </p:nvSpPr>
        <p:spPr>
          <a:xfrm>
            <a:off x="6199522" y="3372077"/>
            <a:ext cx="4936020" cy="13213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rPr>
                <a:latin typeface="+mj-lt"/>
                <a:ea typeface="+mj-ea"/>
                <a:cs typeface="+mj-cs"/>
                <a:sym typeface="Baskerville SemiBold"/>
              </a:rPr>
              <a:t>Federal</a:t>
            </a:r>
            <a:r>
              <a:t> </a:t>
            </a:r>
            <a:r>
              <a:rPr>
                <a:latin typeface="+mj-lt"/>
                <a:ea typeface="+mj-ea"/>
                <a:cs typeface="+mj-cs"/>
                <a:sym typeface="Baskerville SemiBold"/>
              </a:rPr>
              <a:t>Court</a:t>
            </a:r>
          </a:p>
        </p:txBody>
      </p:sp>
      <p:sp>
        <p:nvSpPr>
          <p:cNvPr id="263" name="Shape 263"/>
          <p:cNvSpPr/>
          <p:nvPr/>
        </p:nvSpPr>
        <p:spPr>
          <a:xfrm>
            <a:off x="1481899" y="7083529"/>
            <a:ext cx="10053702"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A case about the First Amendment of the Constitution</a:t>
            </a:r>
          </a:p>
        </p:txBody>
      </p:sp>
      <p:sp>
        <p:nvSpPr>
          <p:cNvPr id="264" name="Shape 26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19</a:t>
            </a:fld>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1" animBg="1" advAuto="0"/>
      <p:bldP spid="263"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prstGeom prst="rect">
            <a:avLst/>
          </a:prstGeom>
        </p:spPr>
        <p:txBody>
          <a:bodyPr/>
          <a:lstStyle/>
          <a:p>
            <a:r>
              <a:t>Let’s Argue!!!</a:t>
            </a:r>
          </a:p>
        </p:txBody>
      </p:sp>
      <p:sp>
        <p:nvSpPr>
          <p:cNvPr id="133" name="Shape 133"/>
          <p:cNvSpPr>
            <a:spLocks noGrp="1"/>
          </p:cNvSpPr>
          <p:nvPr>
            <p:ph type="sldNum" sz="quarter" idx="2"/>
          </p:nvPr>
        </p:nvSpPr>
        <p:spPr>
          <a:xfrm>
            <a:off x="6381749" y="9017000"/>
            <a:ext cx="228601" cy="3556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pic>
        <p:nvPicPr>
          <p:cNvPr id="134" name="pasted-image.tiff"/>
          <p:cNvPicPr>
            <a:picLocks noChangeAspect="1"/>
          </p:cNvPicPr>
          <p:nvPr/>
        </p:nvPicPr>
        <p:blipFill>
          <a:blip r:embed="rId3">
            <a:extLst/>
          </a:blip>
          <a:stretch>
            <a:fillRect/>
          </a:stretch>
        </p:blipFill>
        <p:spPr>
          <a:xfrm>
            <a:off x="2085374" y="2375679"/>
            <a:ext cx="8493030" cy="5766321"/>
          </a:xfrm>
          <a:prstGeom prst="rect">
            <a:avLst/>
          </a:prstGeom>
          <a:ln w="12700">
            <a:miter lim="400000"/>
          </a:ln>
        </p:spPr>
      </p:pic>
    </p:spTree>
  </p:cSld>
  <p:clrMapOvr>
    <a:masterClrMapping/>
  </p:clrMapOvr>
  <p:transition xmlns:p14="http://schemas.microsoft.com/office/powerpoint/2010/mai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p:cNvSpPr>
          <p:nvPr>
            <p:ph type="title"/>
          </p:nvPr>
        </p:nvSpPr>
        <p:spPr>
          <a:prstGeom prst="rect">
            <a:avLst/>
          </a:prstGeom>
          <a:ln w="50800">
            <a:solidFill>
              <a:srgbClr val="000000"/>
            </a:solidFill>
          </a:ln>
        </p:spPr>
        <p:txBody>
          <a:bodyPr/>
          <a:lstStyle/>
          <a:p>
            <a:r>
              <a:t>First Amendment</a:t>
            </a:r>
          </a:p>
        </p:txBody>
      </p:sp>
      <p:sp>
        <p:nvSpPr>
          <p:cNvPr id="269" name="Shape 269"/>
          <p:cNvSpPr>
            <a:spLocks noGrp="1"/>
          </p:cNvSpPr>
          <p:nvPr>
            <p:ph type="body" idx="1"/>
          </p:nvPr>
        </p:nvSpPr>
        <p:spPr>
          <a:prstGeom prst="rect">
            <a:avLst/>
          </a:prstGeom>
        </p:spPr>
        <p:txBody>
          <a:bodyPr/>
          <a:lstStyle/>
          <a:p>
            <a:pPr>
              <a:buBlip>
                <a:blip r:embed="rId3"/>
              </a:buBlip>
            </a:pPr>
            <a:r>
              <a:t>Does this case deal with the “establishment” of a religion?</a:t>
            </a:r>
          </a:p>
          <a:p>
            <a:pPr>
              <a:buBlip>
                <a:blip r:embed="rId3"/>
              </a:buBlip>
            </a:pPr>
            <a:endParaRPr/>
          </a:p>
          <a:p>
            <a:pPr>
              <a:buBlip>
                <a:blip r:embed="rId3"/>
              </a:buBlip>
            </a:pPr>
            <a:r>
              <a:t>Does this case relate to “free exercise”?</a:t>
            </a:r>
          </a:p>
        </p:txBody>
      </p:sp>
      <p:sp>
        <p:nvSpPr>
          <p:cNvPr id="270" name="Shape 270"/>
          <p:cNvSpPr>
            <a:spLocks noGrp="1"/>
          </p:cNvSpPr>
          <p:nvPr>
            <p:ph type="sldNum" sz="quarter" idx="2"/>
          </p:nvPr>
        </p:nvSpPr>
        <p:spPr>
          <a:xfrm>
            <a:off x="6324599" y="9017000"/>
            <a:ext cx="342901" cy="3556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20</a:t>
            </a:fld>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p:cNvSpPr>
          <p:nvPr>
            <p:ph type="title"/>
          </p:nvPr>
        </p:nvSpPr>
        <p:spPr>
          <a:prstGeom prst="rect">
            <a:avLst/>
          </a:prstGeom>
        </p:spPr>
        <p:txBody>
          <a:bodyPr/>
          <a:lstStyle/>
          <a:p>
            <a:r>
              <a:t>Free Exercise</a:t>
            </a:r>
          </a:p>
        </p:txBody>
      </p:sp>
      <p:sp>
        <p:nvSpPr>
          <p:cNvPr id="275" name="Shape 275"/>
          <p:cNvSpPr>
            <a:spLocks noGrp="1"/>
          </p:cNvSpPr>
          <p:nvPr>
            <p:ph type="sldNum" sz="quarter" idx="2"/>
          </p:nvPr>
        </p:nvSpPr>
        <p:spPr>
          <a:xfrm>
            <a:off x="6324599" y="9017000"/>
            <a:ext cx="342901" cy="3556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21</a:t>
            </a:fld>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p:nvPr/>
        </p:nvSpPr>
        <p:spPr>
          <a:xfrm>
            <a:off x="5966804" y="4521199"/>
            <a:ext cx="1071192" cy="711201"/>
          </a:xfrm>
          <a:prstGeom prst="rect">
            <a:avLst/>
          </a:prstGeom>
          <a:ln w="12700">
            <a:miter lim="400000"/>
          </a:ln>
        </p:spPr>
        <p:txBody>
          <a:bodyPr wrap="none" lIns="50800" tIns="50800" rIns="50800" bIns="50800" anchor="ctr">
            <a:spAutoFit/>
          </a:bodyPr>
          <a:lstStyle/>
          <a:p>
            <a:endParaRPr/>
          </a:p>
        </p:txBody>
      </p:sp>
      <p:sp>
        <p:nvSpPr>
          <p:cNvPr id="280" name="Shape 280"/>
          <p:cNvSpPr>
            <a:spLocks noGrp="1"/>
          </p:cNvSpPr>
          <p:nvPr>
            <p:ph type="title"/>
          </p:nvPr>
        </p:nvSpPr>
        <p:spPr>
          <a:prstGeom prst="rect">
            <a:avLst/>
          </a:prstGeom>
          <a:solidFill>
            <a:srgbClr val="3A88FE"/>
          </a:solidFill>
        </p:spPr>
        <p:txBody>
          <a:bodyPr/>
          <a:lstStyle/>
          <a:p>
            <a:r>
              <a:rPr dirty="0"/>
              <a:t>Free Exercise </a:t>
            </a:r>
            <a:r>
              <a:rPr dirty="0" smtClean="0"/>
              <a:t>Clause</a:t>
            </a:r>
            <a:endParaRPr dirty="0"/>
          </a:p>
        </p:txBody>
      </p:sp>
      <p:sp>
        <p:nvSpPr>
          <p:cNvPr id="281" name="Shape 281"/>
          <p:cNvSpPr>
            <a:spLocks noGrp="1"/>
          </p:cNvSpPr>
          <p:nvPr>
            <p:ph type="body" idx="1"/>
          </p:nvPr>
        </p:nvSpPr>
        <p:spPr>
          <a:xfrm>
            <a:off x="652630" y="2336800"/>
            <a:ext cx="12008015" cy="6578601"/>
          </a:xfrm>
          <a:prstGeom prst="rect">
            <a:avLst/>
          </a:prstGeom>
        </p:spPr>
        <p:txBody>
          <a:bodyPr/>
          <a:lstStyle/>
          <a:p>
            <a:pPr marL="0" indent="0" algn="ctr">
              <a:buSzTx/>
              <a:buFontTx/>
              <a:buNone/>
              <a:defRPr sz="3600" u="sng">
                <a:solidFill>
                  <a:srgbClr val="030303"/>
                </a:solidFill>
              </a:defRPr>
            </a:pPr>
            <a:r>
              <a:rPr dirty="0"/>
              <a:t>Three questions must be asked when a law is made regarding practicing freedom of religion:</a:t>
            </a:r>
          </a:p>
          <a:p>
            <a:pPr marL="0" indent="0" algn="ctr">
              <a:buSzTx/>
              <a:buFontTx/>
              <a:buNone/>
              <a:defRPr u="sng"/>
            </a:pPr>
            <a:endParaRPr dirty="0"/>
          </a:p>
          <a:p>
            <a:pPr marL="0" indent="0">
              <a:buSzTx/>
              <a:buFontTx/>
              <a:buNone/>
              <a:defRPr>
                <a:solidFill>
                  <a:srgbClr val="000000"/>
                </a:solidFill>
              </a:defRPr>
            </a:pPr>
            <a:r>
              <a:rPr dirty="0"/>
              <a:t>1.  Has the religious freedom been burdened or taken away by government action or law?  If the answer is </a:t>
            </a:r>
            <a:r>
              <a:rPr dirty="0">
                <a:solidFill>
                  <a:srgbClr val="FF2600"/>
                </a:solidFill>
              </a:rPr>
              <a:t>yes</a:t>
            </a:r>
            <a:r>
              <a:rPr dirty="0"/>
              <a:t>, ask:</a:t>
            </a:r>
          </a:p>
        </p:txBody>
      </p:sp>
      <p:sp>
        <p:nvSpPr>
          <p:cNvPr id="282" name="Shape 282"/>
          <p:cNvSpPr/>
          <p:nvPr/>
        </p:nvSpPr>
        <p:spPr>
          <a:xfrm>
            <a:off x="6093804" y="4648199"/>
            <a:ext cx="1071192" cy="711201"/>
          </a:xfrm>
          <a:prstGeom prst="rect">
            <a:avLst/>
          </a:prstGeom>
          <a:ln w="12700">
            <a:miter lim="400000"/>
          </a:ln>
        </p:spPr>
        <p:txBody>
          <a:bodyPr wrap="none" lIns="50800" tIns="50800" rIns="50800" bIns="50800" anchor="ctr">
            <a:spAutoFit/>
          </a:bodyPr>
          <a:lstStyle/>
          <a:p>
            <a:pPr>
              <a:defRPr>
                <a:solidFill>
                  <a:srgbClr val="6C6964"/>
                </a:solidFill>
              </a:defRPr>
            </a:pPr>
            <a:endParaRPr/>
          </a:p>
        </p:txBody>
      </p:sp>
      <p:sp>
        <p:nvSpPr>
          <p:cNvPr id="283" name="Shape 28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22</a:t>
            </a:fld>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p:nvPr>
        </p:nvSpPr>
        <p:spPr>
          <a:prstGeom prst="rect">
            <a:avLst/>
          </a:prstGeom>
        </p:spPr>
        <p:txBody>
          <a:bodyPr/>
          <a:lstStyle/>
          <a:p>
            <a:r>
              <a:t>Free Exercise Clause</a:t>
            </a:r>
          </a:p>
        </p:txBody>
      </p:sp>
      <p:sp>
        <p:nvSpPr>
          <p:cNvPr id="288" name="Shape 288"/>
          <p:cNvSpPr>
            <a:spLocks noGrp="1"/>
          </p:cNvSpPr>
          <p:nvPr>
            <p:ph type="body" idx="1"/>
          </p:nvPr>
        </p:nvSpPr>
        <p:spPr>
          <a:prstGeom prst="rect">
            <a:avLst/>
          </a:prstGeom>
        </p:spPr>
        <p:txBody>
          <a:bodyPr/>
          <a:lstStyle/>
          <a:p>
            <a:pPr marL="0" indent="0">
              <a:buSzTx/>
              <a:buFontTx/>
              <a:buNone/>
              <a:defRPr>
                <a:solidFill>
                  <a:srgbClr val="000000"/>
                </a:solidFill>
              </a:defRPr>
            </a:pPr>
            <a:r>
              <a:t>2.  Is there a “compelling state interest” that justifies the action (</a:t>
            </a:r>
            <a:r>
              <a:rPr>
                <a:solidFill>
                  <a:srgbClr val="0433FF"/>
                </a:solidFill>
              </a:rPr>
              <a:t>is there something so important to the state or the government (school district) that makes the action okay)?</a:t>
            </a:r>
          </a:p>
        </p:txBody>
      </p:sp>
      <p:sp>
        <p:nvSpPr>
          <p:cNvPr id="289" name="Shape 289"/>
          <p:cNvSpPr>
            <a:spLocks noGrp="1"/>
          </p:cNvSpPr>
          <p:nvPr>
            <p:ph type="sldNum" sz="quarter" idx="2"/>
          </p:nvPr>
        </p:nvSpPr>
        <p:spPr>
          <a:xfrm>
            <a:off x="6324599" y="9017000"/>
            <a:ext cx="342901" cy="3556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23</a:t>
            </a:fld>
            <a:endParaRPr/>
          </a:p>
        </p:txBody>
      </p:sp>
    </p:spTree>
  </p:cSld>
  <p:clrMapOvr>
    <a:masterClrMapping/>
  </p:clrMapOvr>
  <p:transition xmlns:p14="http://schemas.microsoft.com/office/powerpoint/2010/mai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p:cNvSpPr>
          <p:nvPr>
            <p:ph type="title"/>
          </p:nvPr>
        </p:nvSpPr>
        <p:spPr>
          <a:prstGeom prst="rect">
            <a:avLst/>
          </a:prstGeom>
        </p:spPr>
        <p:txBody>
          <a:bodyPr/>
          <a:lstStyle/>
          <a:p>
            <a:r>
              <a:t>Free Exercise Clause</a:t>
            </a:r>
          </a:p>
        </p:txBody>
      </p:sp>
      <p:sp>
        <p:nvSpPr>
          <p:cNvPr id="294" name="Shape 294"/>
          <p:cNvSpPr>
            <a:spLocks noGrp="1"/>
          </p:cNvSpPr>
          <p:nvPr>
            <p:ph type="body" idx="1"/>
          </p:nvPr>
        </p:nvSpPr>
        <p:spPr>
          <a:xfrm>
            <a:off x="628360" y="2120900"/>
            <a:ext cx="11620790" cy="7026369"/>
          </a:xfrm>
          <a:prstGeom prst="rect">
            <a:avLst/>
          </a:prstGeom>
        </p:spPr>
        <p:txBody>
          <a:bodyPr/>
          <a:lstStyle/>
          <a:p>
            <a:pPr marL="0" indent="0">
              <a:buSzTx/>
              <a:buFontTx/>
              <a:buNone/>
              <a:defRPr sz="4000"/>
            </a:pPr>
            <a:r>
              <a:t>3.  </a:t>
            </a:r>
            <a:r>
              <a:rPr>
                <a:solidFill>
                  <a:srgbClr val="000000"/>
                </a:solidFill>
              </a:rPr>
              <a:t>Is there any way the government (school) can be satisfied about this important issue without restricting the religious liberty?  If answer is “</a:t>
            </a:r>
            <a:r>
              <a:rPr>
                <a:solidFill>
                  <a:srgbClr val="FF2600"/>
                </a:solidFill>
              </a:rPr>
              <a:t>No</a:t>
            </a:r>
            <a:r>
              <a:rPr>
                <a:solidFill>
                  <a:srgbClr val="000000"/>
                </a:solidFill>
              </a:rPr>
              <a:t>”, then what the school did was constitutional. </a:t>
            </a:r>
          </a:p>
          <a:p>
            <a:pPr marL="0" indent="0">
              <a:buSzTx/>
              <a:buFontTx/>
              <a:buNone/>
              <a:defRPr sz="4000"/>
            </a:pPr>
            <a:r>
              <a:rPr>
                <a:solidFill>
                  <a:srgbClr val="000000"/>
                </a:solidFill>
              </a:rPr>
              <a:t>If  the answer is “</a:t>
            </a:r>
            <a:r>
              <a:rPr>
                <a:solidFill>
                  <a:srgbClr val="FF2600"/>
                </a:solidFill>
              </a:rPr>
              <a:t>Yes</a:t>
            </a:r>
            <a:r>
              <a:rPr>
                <a:solidFill>
                  <a:srgbClr val="000000"/>
                </a:solidFill>
              </a:rPr>
              <a:t>”, there is a way the government (school) could be satisfied about it’s concerns and in a less restrictive way, (</a:t>
            </a:r>
            <a:r>
              <a:rPr>
                <a:solidFill>
                  <a:srgbClr val="0000D6"/>
                </a:solidFill>
              </a:rPr>
              <a:t>in another way other than taking away the kirpan</a:t>
            </a:r>
            <a:r>
              <a:rPr>
                <a:solidFill>
                  <a:srgbClr val="000000"/>
                </a:solidFill>
              </a:rPr>
              <a:t>), then the action would be considered unconstitutional.</a:t>
            </a:r>
          </a:p>
        </p:txBody>
      </p:sp>
      <p:sp>
        <p:nvSpPr>
          <p:cNvPr id="295" name="Shape 295"/>
          <p:cNvSpPr>
            <a:spLocks noGrp="1"/>
          </p:cNvSpPr>
          <p:nvPr>
            <p:ph type="sldNum" sz="quarter" idx="2"/>
          </p:nvPr>
        </p:nvSpPr>
        <p:spPr>
          <a:xfrm>
            <a:off x="6324599" y="9017000"/>
            <a:ext cx="342901" cy="3556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24</a:t>
            </a:fld>
            <a:endParaRPr/>
          </a:p>
        </p:txBody>
      </p:sp>
    </p:spTree>
  </p:cSld>
  <p:clrMapOvr>
    <a:masterClrMapping/>
  </p:clrMapOvr>
  <p:transition xmlns:p14="http://schemas.microsoft.com/office/powerpoint/2010/mai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p:cNvSpPr>
          <p:nvPr>
            <p:ph type="title"/>
          </p:nvPr>
        </p:nvSpPr>
        <p:spPr>
          <a:prstGeom prst="rect">
            <a:avLst/>
          </a:prstGeom>
        </p:spPr>
        <p:txBody>
          <a:bodyPr/>
          <a:lstStyle/>
          <a:p>
            <a:endParaRPr/>
          </a:p>
        </p:txBody>
      </p:sp>
      <p:sp>
        <p:nvSpPr>
          <p:cNvPr id="300" name="Shape 300"/>
          <p:cNvSpPr>
            <a:spLocks noGrp="1"/>
          </p:cNvSpPr>
          <p:nvPr>
            <p:ph type="body" idx="1"/>
          </p:nvPr>
        </p:nvSpPr>
        <p:spPr>
          <a:prstGeom prst="rect">
            <a:avLst/>
          </a:prstGeom>
        </p:spPr>
        <p:txBody>
          <a:bodyPr/>
          <a:lstStyle>
            <a:lvl1pPr>
              <a:buBlip>
                <a:blip r:embed="rId3"/>
              </a:buBlip>
            </a:lvl1pPr>
          </a:lstStyle>
          <a:p>
            <a:r>
              <a:t>What three questions must be asked when the free exercise of religion is challenged in court?  </a:t>
            </a:r>
          </a:p>
        </p:txBody>
      </p:sp>
      <p:sp>
        <p:nvSpPr>
          <p:cNvPr id="301" name="Shape 30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25</a:t>
            </a:fld>
            <a:endParaRPr/>
          </a:p>
        </p:txBody>
      </p:sp>
      <p:pic>
        <p:nvPicPr>
          <p:cNvPr id="302" name="pasted-image.tiff"/>
          <p:cNvPicPr>
            <a:picLocks noChangeAspect="1"/>
          </p:cNvPicPr>
          <p:nvPr/>
        </p:nvPicPr>
        <p:blipFill>
          <a:blip r:embed="rId4">
            <a:extLst/>
          </a:blip>
          <a:stretch>
            <a:fillRect/>
          </a:stretch>
        </p:blipFill>
        <p:spPr>
          <a:xfrm>
            <a:off x="2398567" y="643089"/>
            <a:ext cx="8207666" cy="3321448"/>
          </a:xfrm>
          <a:prstGeom prst="rect">
            <a:avLst/>
          </a:prstGeom>
          <a:ln w="12700">
            <a:miter lim="400000"/>
          </a:ln>
        </p:spPr>
      </p:pic>
    </p:spTree>
  </p:cSld>
  <p:clrMapOvr>
    <a:masterClrMapping/>
  </p:clrMapOvr>
  <p:transition xmlns:p14="http://schemas.microsoft.com/office/powerpoint/2010/mai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p:cNvSpPr>
          <p:nvPr>
            <p:ph type="title"/>
          </p:nvPr>
        </p:nvSpPr>
        <p:spPr>
          <a:prstGeom prst="rect">
            <a:avLst/>
          </a:prstGeom>
        </p:spPr>
        <p:txBody>
          <a:bodyPr/>
          <a:lstStyle/>
          <a:p>
            <a:r>
              <a:t>Attorneys at Work</a:t>
            </a:r>
          </a:p>
        </p:txBody>
      </p:sp>
      <p:sp>
        <p:nvSpPr>
          <p:cNvPr id="308" name="Shape 30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26</a:t>
            </a:fld>
            <a:endParaRPr/>
          </a:p>
        </p:txBody>
      </p:sp>
      <p:pic>
        <p:nvPicPr>
          <p:cNvPr id="309" name="pasted-image.tiff"/>
          <p:cNvPicPr>
            <a:picLocks noChangeAspect="1"/>
          </p:cNvPicPr>
          <p:nvPr/>
        </p:nvPicPr>
        <p:blipFill>
          <a:blip r:embed="rId3">
            <a:extLst/>
          </a:blip>
          <a:stretch>
            <a:fillRect/>
          </a:stretch>
        </p:blipFill>
        <p:spPr>
          <a:xfrm>
            <a:off x="1906058" y="2474317"/>
            <a:ext cx="9205384" cy="6125766"/>
          </a:xfrm>
          <a:prstGeom prst="rect">
            <a:avLst/>
          </a:prstGeom>
          <a:ln w="12700">
            <a:miter lim="400000"/>
          </a:ln>
        </p:spPr>
      </p:pic>
    </p:spTree>
  </p:cSld>
  <p:clrMapOvr>
    <a:masterClrMapping/>
  </p:clrMapOvr>
  <p:transition xmlns:p14="http://schemas.microsoft.com/office/powerpoint/2010/mai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5" name="Group 315"/>
          <p:cNvGrpSpPr/>
          <p:nvPr/>
        </p:nvGrpSpPr>
        <p:grpSpPr>
          <a:xfrm>
            <a:off x="709007" y="933450"/>
            <a:ext cx="10947401" cy="8225481"/>
            <a:chOff x="0" y="0"/>
            <a:chExt cx="10947400" cy="8225480"/>
          </a:xfrm>
        </p:grpSpPr>
        <p:pic>
          <p:nvPicPr>
            <p:cNvPr id="314" name="images.jpg"/>
            <p:cNvPicPr>
              <a:picLocks noChangeAspect="1"/>
            </p:cNvPicPr>
            <p:nvPr/>
          </p:nvPicPr>
          <p:blipFill>
            <a:blip r:embed="rId3">
              <a:extLst/>
            </a:blip>
            <a:stretch>
              <a:fillRect/>
            </a:stretch>
          </p:blipFill>
          <p:spPr>
            <a:xfrm>
              <a:off x="50800" y="50800"/>
              <a:ext cx="10845800" cy="8123881"/>
            </a:xfrm>
            <a:prstGeom prst="rect">
              <a:avLst/>
            </a:prstGeom>
            <a:ln>
              <a:noFill/>
            </a:ln>
            <a:effectLst/>
          </p:spPr>
        </p:pic>
        <p:pic>
          <p:nvPicPr>
            <p:cNvPr id="313" name="Picture 312"/>
            <p:cNvPicPr>
              <a:picLocks/>
            </p:cNvPicPr>
            <p:nvPr/>
          </p:nvPicPr>
          <p:blipFill>
            <a:blip r:embed="rId4">
              <a:extLst/>
            </a:blip>
            <a:stretch>
              <a:fillRect/>
            </a:stretch>
          </p:blipFill>
          <p:spPr>
            <a:xfrm>
              <a:off x="0" y="0"/>
              <a:ext cx="10947400" cy="8225481"/>
            </a:xfrm>
            <a:prstGeom prst="rect">
              <a:avLst/>
            </a:prstGeom>
            <a:effectLst/>
          </p:spPr>
        </p:pic>
      </p:grpSp>
      <p:sp>
        <p:nvSpPr>
          <p:cNvPr id="316" name="Shape 31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27</a:t>
            </a:fld>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 name="Table 320"/>
          <p:cNvGraphicFramePr/>
          <p:nvPr/>
        </p:nvGraphicFramePr>
        <p:xfrm>
          <a:off x="1016000" y="482252"/>
          <a:ext cx="10477500" cy="8621890"/>
        </p:xfrm>
        <a:graphic>
          <a:graphicData uri="http://schemas.openxmlformats.org/drawingml/2006/table">
            <a:tbl>
              <a:tblPr>
                <a:tableStyleId>{4C3C2611-4C71-4FC5-86AE-919BDF0F9419}</a:tableStyleId>
              </a:tblPr>
              <a:tblGrid>
                <a:gridCol w="2685008"/>
                <a:gridCol w="7792492"/>
              </a:tblGrid>
              <a:tr h="1161454">
                <a:tc>
                  <a:txBody>
                    <a:bodyPr/>
                    <a:lstStyle/>
                    <a:p>
                      <a:pPr defTabSz="457200">
                        <a:defRPr>
                          <a:solidFill>
                            <a:srgbClr val="000000"/>
                          </a:solidFill>
                        </a:defRPr>
                      </a:pPr>
                      <a:r>
                        <a:rPr sz="3200">
                          <a:solidFill>
                            <a:srgbClr val="6C6963"/>
                          </a:solidFill>
                          <a:sym typeface="Baskerville SemiBold"/>
                        </a:rPr>
                        <a:t>Goal</a:t>
                      </a:r>
                    </a:p>
                  </a:txBody>
                  <a:tcPr marL="50800" marR="50800" marT="50800" marB="50800" anchor="ctr" horzOverflow="overflow">
                    <a:lnL w="25400">
                      <a:solidFill>
                        <a:srgbClr val="453F3E"/>
                      </a:solidFill>
                      <a:miter lim="400000"/>
                    </a:lnL>
                    <a:lnR w="25400">
                      <a:solidFill>
                        <a:srgbClr val="453F3E"/>
                      </a:solidFill>
                      <a:miter lim="400000"/>
                    </a:lnR>
                    <a:lnT w="25400">
                      <a:solidFill>
                        <a:srgbClr val="453F3E"/>
                      </a:solidFill>
                      <a:miter lim="400000"/>
                    </a:lnT>
                    <a:lnB w="25400">
                      <a:solidFill>
                        <a:srgbClr val="453F3E"/>
                      </a:solidFill>
                      <a:miter lim="400000"/>
                    </a:lnB>
                    <a:solidFill>
                      <a:srgbClr val="FECB3E"/>
                    </a:solidFill>
                  </a:tcPr>
                </a:tc>
                <a:tc>
                  <a:txBody>
                    <a:bodyPr/>
                    <a:lstStyle/>
                    <a:p>
                      <a:pPr defTabSz="457200">
                        <a:defRPr>
                          <a:solidFill>
                            <a:srgbClr val="000000"/>
                          </a:solidFill>
                        </a:defRPr>
                      </a:pPr>
                      <a:r>
                        <a:rPr sz="3200">
                          <a:solidFill>
                            <a:srgbClr val="6C6963"/>
                          </a:solidFill>
                          <a:sym typeface="Baskerville SemiBold"/>
                        </a:rPr>
                        <a:t>To represent your clients successfully in the case,  Cheema v. Thompson</a:t>
                      </a:r>
                    </a:p>
                  </a:txBody>
                  <a:tcPr marL="50800" marR="50800" marT="50800" marB="50800" anchor="ctr" horzOverflow="overflow">
                    <a:lnL w="25400">
                      <a:solidFill>
                        <a:srgbClr val="453F3E"/>
                      </a:solidFill>
                      <a:miter lim="400000"/>
                    </a:lnL>
                    <a:lnR w="25400">
                      <a:solidFill>
                        <a:srgbClr val="453F3E"/>
                      </a:solidFill>
                      <a:miter lim="400000"/>
                    </a:lnR>
                    <a:lnT w="25400">
                      <a:solidFill>
                        <a:srgbClr val="453F3E"/>
                      </a:solidFill>
                      <a:miter lim="400000"/>
                    </a:lnT>
                    <a:lnB w="25400">
                      <a:solidFill>
                        <a:srgbClr val="453F3E"/>
                      </a:solidFill>
                      <a:miter lim="400000"/>
                    </a:lnB>
                  </a:tcPr>
                </a:tc>
              </a:tr>
              <a:tr h="1411535">
                <a:tc>
                  <a:txBody>
                    <a:bodyPr/>
                    <a:lstStyle/>
                    <a:p>
                      <a:pPr defTabSz="457200">
                        <a:defRPr>
                          <a:solidFill>
                            <a:srgbClr val="000000"/>
                          </a:solidFill>
                        </a:defRPr>
                      </a:pPr>
                      <a:r>
                        <a:rPr sz="3200">
                          <a:solidFill>
                            <a:srgbClr val="6C6963"/>
                          </a:solidFill>
                          <a:sym typeface="Baskerville SemiBold"/>
                        </a:rPr>
                        <a:t>Role</a:t>
                      </a:r>
                    </a:p>
                  </a:txBody>
                  <a:tcPr marL="50800" marR="50800" marT="50800" marB="50800" anchor="ctr" horzOverflow="overflow">
                    <a:lnL w="25400">
                      <a:solidFill>
                        <a:srgbClr val="453F3E"/>
                      </a:solidFill>
                      <a:miter lim="400000"/>
                    </a:lnL>
                    <a:lnR w="25400">
                      <a:solidFill>
                        <a:srgbClr val="453F3E"/>
                      </a:solidFill>
                      <a:miter lim="400000"/>
                    </a:lnR>
                    <a:lnT w="25400">
                      <a:solidFill>
                        <a:srgbClr val="453F3E"/>
                      </a:solidFill>
                      <a:miter lim="400000"/>
                    </a:lnT>
                    <a:lnB w="25400">
                      <a:solidFill>
                        <a:srgbClr val="453F3E"/>
                      </a:solidFill>
                      <a:miter lim="400000"/>
                    </a:lnB>
                    <a:solidFill>
                      <a:srgbClr val="FECB3E"/>
                    </a:solidFill>
                  </a:tcPr>
                </a:tc>
                <a:tc>
                  <a:txBody>
                    <a:bodyPr/>
                    <a:lstStyle/>
                    <a:p>
                      <a:pPr defTabSz="457200">
                        <a:defRPr>
                          <a:solidFill>
                            <a:srgbClr val="000000"/>
                          </a:solidFill>
                        </a:defRPr>
                      </a:pPr>
                      <a:r>
                        <a:rPr sz="3200">
                          <a:solidFill>
                            <a:srgbClr val="6C6963"/>
                          </a:solidFill>
                          <a:sym typeface="Baskerville SemiBold"/>
                        </a:rPr>
                        <a:t>Attorneys representing the Cheema’s or Attorney representing 
Thompson (Livingston School District)</a:t>
                      </a:r>
                    </a:p>
                  </a:txBody>
                  <a:tcPr marL="50800" marR="50800" marT="50800" marB="50800" anchor="ctr" horzOverflow="overflow">
                    <a:lnL w="25400">
                      <a:solidFill>
                        <a:srgbClr val="453F3E"/>
                      </a:solidFill>
                      <a:miter lim="400000"/>
                    </a:lnL>
                    <a:lnR w="25400">
                      <a:solidFill>
                        <a:srgbClr val="453F3E"/>
                      </a:solidFill>
                      <a:miter lim="400000"/>
                    </a:lnR>
                    <a:lnT w="25400">
                      <a:solidFill>
                        <a:srgbClr val="453F3E"/>
                      </a:solidFill>
                      <a:miter lim="400000"/>
                    </a:lnT>
                    <a:lnB w="25400">
                      <a:solidFill>
                        <a:srgbClr val="453F3E"/>
                      </a:solidFill>
                      <a:miter lim="400000"/>
                    </a:lnB>
                  </a:tcPr>
                </a:tc>
              </a:tr>
              <a:tr h="983357">
                <a:tc>
                  <a:txBody>
                    <a:bodyPr/>
                    <a:lstStyle/>
                    <a:p>
                      <a:pPr defTabSz="457200">
                        <a:defRPr>
                          <a:solidFill>
                            <a:srgbClr val="000000"/>
                          </a:solidFill>
                        </a:defRPr>
                      </a:pPr>
                      <a:r>
                        <a:rPr sz="3200">
                          <a:solidFill>
                            <a:srgbClr val="6C6963"/>
                          </a:solidFill>
                          <a:sym typeface="Baskerville SemiBold"/>
                        </a:rPr>
                        <a:t>Audience</a:t>
                      </a:r>
                    </a:p>
                  </a:txBody>
                  <a:tcPr marL="50800" marR="50800" marT="50800" marB="50800" anchor="ctr" horzOverflow="overflow">
                    <a:lnL w="25400">
                      <a:solidFill>
                        <a:srgbClr val="453F3E"/>
                      </a:solidFill>
                      <a:miter lim="400000"/>
                    </a:lnL>
                    <a:lnR w="25400">
                      <a:solidFill>
                        <a:srgbClr val="453F3E"/>
                      </a:solidFill>
                      <a:miter lim="400000"/>
                    </a:lnR>
                    <a:lnT w="25400">
                      <a:solidFill>
                        <a:srgbClr val="453F3E"/>
                      </a:solidFill>
                      <a:miter lim="400000"/>
                    </a:lnT>
                    <a:lnB w="25400">
                      <a:solidFill>
                        <a:srgbClr val="453F3E"/>
                      </a:solidFill>
                      <a:miter lim="400000"/>
                    </a:lnB>
                    <a:solidFill>
                      <a:srgbClr val="FECB3E"/>
                    </a:solidFill>
                  </a:tcPr>
                </a:tc>
                <a:tc>
                  <a:txBody>
                    <a:bodyPr/>
                    <a:lstStyle/>
                    <a:p>
                      <a:pPr defTabSz="457200">
                        <a:defRPr>
                          <a:solidFill>
                            <a:srgbClr val="000000"/>
                          </a:solidFill>
                        </a:defRPr>
                      </a:pPr>
                      <a:r>
                        <a:rPr sz="3200">
                          <a:solidFill>
                            <a:srgbClr val="6C6963"/>
                          </a:solidFill>
                          <a:sym typeface="Baskerville SemiBold"/>
                        </a:rPr>
                        <a:t>Justices of the United States Court of Appeal</a:t>
                      </a:r>
                    </a:p>
                  </a:txBody>
                  <a:tcPr marL="50800" marR="50800" marT="50800" marB="50800" anchor="ctr" horzOverflow="overflow">
                    <a:lnL w="25400">
                      <a:solidFill>
                        <a:srgbClr val="453F3E"/>
                      </a:solidFill>
                      <a:miter lim="400000"/>
                    </a:lnL>
                    <a:lnR w="25400">
                      <a:solidFill>
                        <a:srgbClr val="453F3E"/>
                      </a:solidFill>
                      <a:miter lim="400000"/>
                    </a:lnR>
                    <a:lnT w="25400">
                      <a:solidFill>
                        <a:srgbClr val="453F3E"/>
                      </a:solidFill>
                      <a:miter lim="400000"/>
                    </a:lnT>
                    <a:lnB w="25400">
                      <a:solidFill>
                        <a:srgbClr val="453F3E"/>
                      </a:solidFill>
                      <a:miter lim="400000"/>
                    </a:lnB>
                  </a:tcPr>
                </a:tc>
              </a:tr>
              <a:tr h="1165423">
                <a:tc>
                  <a:txBody>
                    <a:bodyPr/>
                    <a:lstStyle/>
                    <a:p>
                      <a:pPr defTabSz="457200">
                        <a:defRPr>
                          <a:solidFill>
                            <a:srgbClr val="000000"/>
                          </a:solidFill>
                        </a:defRPr>
                      </a:pPr>
                      <a:r>
                        <a:rPr sz="3200">
                          <a:solidFill>
                            <a:srgbClr val="6C6963"/>
                          </a:solidFill>
                          <a:sym typeface="Baskerville SemiBold"/>
                        </a:rPr>
                        <a:t>Situation</a:t>
                      </a:r>
                    </a:p>
                  </a:txBody>
                  <a:tcPr marL="50800" marR="50800" marT="50800" marB="50800" anchor="ctr" horzOverflow="overflow">
                    <a:lnL w="25400">
                      <a:solidFill>
                        <a:srgbClr val="453F3E"/>
                      </a:solidFill>
                      <a:miter lim="400000"/>
                    </a:lnL>
                    <a:lnR w="25400">
                      <a:solidFill>
                        <a:srgbClr val="453F3E"/>
                      </a:solidFill>
                      <a:miter lim="400000"/>
                    </a:lnR>
                    <a:lnT w="25400">
                      <a:solidFill>
                        <a:srgbClr val="453F3E"/>
                      </a:solidFill>
                      <a:miter lim="400000"/>
                    </a:lnT>
                    <a:lnB w="25400">
                      <a:solidFill>
                        <a:srgbClr val="453F3E"/>
                      </a:solidFill>
                      <a:miter lim="400000"/>
                    </a:lnB>
                    <a:solidFill>
                      <a:srgbClr val="FECB3E"/>
                    </a:solidFill>
                  </a:tcPr>
                </a:tc>
                <a:tc>
                  <a:txBody>
                    <a:bodyPr/>
                    <a:lstStyle/>
                    <a:p>
                      <a:pPr defTabSz="457200">
                        <a:defRPr>
                          <a:solidFill>
                            <a:srgbClr val="000000"/>
                          </a:solidFill>
                        </a:defRPr>
                      </a:pPr>
                      <a:r>
                        <a:rPr sz="3200">
                          <a:solidFill>
                            <a:srgbClr val="6C6963"/>
                          </a:solidFill>
                          <a:sym typeface="Baskerville SemiBold"/>
                        </a:rPr>
                        <a:t>This case has been taken to appeal after a decision favoring the school district. </a:t>
                      </a:r>
                    </a:p>
                  </a:txBody>
                  <a:tcPr marL="50800" marR="50800" marT="50800" marB="50800" anchor="ctr" horzOverflow="overflow">
                    <a:lnL w="25400">
                      <a:solidFill>
                        <a:srgbClr val="453F3E"/>
                      </a:solidFill>
                      <a:miter lim="400000"/>
                    </a:lnL>
                    <a:lnR w="25400">
                      <a:solidFill>
                        <a:srgbClr val="453F3E"/>
                      </a:solidFill>
                      <a:miter lim="400000"/>
                    </a:lnR>
                    <a:lnT w="25400">
                      <a:solidFill>
                        <a:srgbClr val="453F3E"/>
                      </a:solidFill>
                      <a:miter lim="400000"/>
                    </a:lnT>
                    <a:lnB w="25400">
                      <a:solidFill>
                        <a:srgbClr val="453F3E"/>
                      </a:solidFill>
                      <a:miter lim="400000"/>
                    </a:lnB>
                  </a:tcPr>
                </a:tc>
              </a:tr>
              <a:tr h="1475283">
                <a:tc>
                  <a:txBody>
                    <a:bodyPr/>
                    <a:lstStyle/>
                    <a:p>
                      <a:pPr defTabSz="457200">
                        <a:defRPr>
                          <a:solidFill>
                            <a:srgbClr val="000000"/>
                          </a:solidFill>
                        </a:defRPr>
                      </a:pPr>
                      <a:r>
                        <a:rPr sz="3200">
                          <a:solidFill>
                            <a:srgbClr val="6C6963"/>
                          </a:solidFill>
                          <a:sym typeface="Baskerville SemiBold"/>
                        </a:rPr>
                        <a:t>Performance</a:t>
                      </a:r>
                    </a:p>
                  </a:txBody>
                  <a:tcPr marL="50800" marR="50800" marT="50800" marB="50800" anchor="ctr" horzOverflow="overflow">
                    <a:lnL w="25400">
                      <a:solidFill>
                        <a:srgbClr val="453F3E"/>
                      </a:solidFill>
                      <a:miter lim="400000"/>
                    </a:lnL>
                    <a:lnR w="25400">
                      <a:solidFill>
                        <a:srgbClr val="453F3E"/>
                      </a:solidFill>
                      <a:miter lim="400000"/>
                    </a:lnR>
                    <a:lnT w="25400">
                      <a:solidFill>
                        <a:srgbClr val="453F3E"/>
                      </a:solidFill>
                      <a:miter lim="400000"/>
                    </a:lnT>
                    <a:lnB w="25400">
                      <a:solidFill>
                        <a:srgbClr val="453F3E"/>
                      </a:solidFill>
                      <a:miter lim="400000"/>
                    </a:lnB>
                    <a:solidFill>
                      <a:srgbClr val="FECB3E"/>
                    </a:solidFill>
                  </a:tcPr>
                </a:tc>
                <a:tc>
                  <a:txBody>
                    <a:bodyPr/>
                    <a:lstStyle/>
                    <a:p>
                      <a:pPr defTabSz="457200">
                        <a:defRPr>
                          <a:solidFill>
                            <a:srgbClr val="000000"/>
                          </a:solidFill>
                        </a:defRPr>
                      </a:pPr>
                      <a:r>
                        <a:rPr sz="3200">
                          <a:solidFill>
                            <a:srgbClr val="6C6963"/>
                          </a:solidFill>
                          <a:sym typeface="Baskerville SemiBold"/>
                        </a:rPr>
                        <a:t>You will submit a written brief to the court and present oral arguments for the case in the appellate court
 United States Court of Appeals.</a:t>
                      </a:r>
                    </a:p>
                  </a:txBody>
                  <a:tcPr marL="50800" marR="50800" marT="50800" marB="50800" anchor="ctr" horzOverflow="overflow">
                    <a:lnL w="25400">
                      <a:solidFill>
                        <a:srgbClr val="453F3E"/>
                      </a:solidFill>
                      <a:miter lim="400000"/>
                    </a:lnL>
                    <a:lnR w="25400">
                      <a:solidFill>
                        <a:srgbClr val="453F3E"/>
                      </a:solidFill>
                      <a:miter lim="400000"/>
                    </a:lnR>
                    <a:lnT w="25400">
                      <a:solidFill>
                        <a:srgbClr val="453F3E"/>
                      </a:solidFill>
                      <a:miter lim="400000"/>
                    </a:lnT>
                    <a:lnB w="25400">
                      <a:solidFill>
                        <a:srgbClr val="453F3E"/>
                      </a:solidFill>
                      <a:miter lim="400000"/>
                    </a:lnB>
                  </a:tcPr>
                </a:tc>
              </a:tr>
              <a:tr h="1601093">
                <a:tc>
                  <a:txBody>
                    <a:bodyPr/>
                    <a:lstStyle/>
                    <a:p>
                      <a:pPr defTabSz="457200">
                        <a:defRPr>
                          <a:solidFill>
                            <a:srgbClr val="000000"/>
                          </a:solidFill>
                        </a:defRPr>
                      </a:pPr>
                      <a:r>
                        <a:rPr sz="3200">
                          <a:solidFill>
                            <a:srgbClr val="6C6963"/>
                          </a:solidFill>
                          <a:sym typeface="Baskerville SemiBold"/>
                        </a:rPr>
                        <a:t>Standards for Success</a:t>
                      </a:r>
                    </a:p>
                  </a:txBody>
                  <a:tcPr marL="50800" marR="50800" marT="50800" marB="50800" anchor="ctr" horzOverflow="overflow">
                    <a:lnL w="25400">
                      <a:solidFill>
                        <a:srgbClr val="453F3E"/>
                      </a:solidFill>
                      <a:miter lim="400000"/>
                    </a:lnL>
                    <a:lnR w="25400">
                      <a:solidFill>
                        <a:srgbClr val="453F3E"/>
                      </a:solidFill>
                      <a:miter lim="400000"/>
                    </a:lnR>
                    <a:lnT w="25400">
                      <a:solidFill>
                        <a:srgbClr val="453F3E"/>
                      </a:solidFill>
                      <a:miter lim="400000"/>
                    </a:lnT>
                    <a:lnB w="25400">
                      <a:solidFill>
                        <a:srgbClr val="453F3E"/>
                      </a:solidFill>
                      <a:miter lim="400000"/>
                    </a:lnB>
                    <a:solidFill>
                      <a:srgbClr val="FECB3E"/>
                    </a:solidFill>
                  </a:tcPr>
                </a:tc>
                <a:tc>
                  <a:txBody>
                    <a:bodyPr/>
                    <a:lstStyle/>
                    <a:p>
                      <a:pPr defTabSz="457200">
                        <a:defRPr>
                          <a:solidFill>
                            <a:srgbClr val="000000"/>
                          </a:solidFill>
                        </a:defRPr>
                      </a:pPr>
                      <a:r>
                        <a:rPr sz="3200">
                          <a:solidFill>
                            <a:srgbClr val="6C6963"/>
                          </a:solidFill>
                          <a:sym typeface="Baskerville SemiBold"/>
                        </a:rPr>
                        <a:t>Your arguments will include claims, evidence, counter evidence 
and cite the law.</a:t>
                      </a:r>
                    </a:p>
                  </a:txBody>
                  <a:tcPr marL="50800" marR="50800" marT="50800" marB="50800" anchor="ctr" horzOverflow="overflow">
                    <a:lnL w="25400">
                      <a:solidFill>
                        <a:srgbClr val="453F3E"/>
                      </a:solidFill>
                      <a:miter lim="400000"/>
                    </a:lnL>
                    <a:lnR w="25400">
                      <a:solidFill>
                        <a:srgbClr val="453F3E"/>
                      </a:solidFill>
                      <a:miter lim="400000"/>
                    </a:lnR>
                    <a:lnT w="25400">
                      <a:solidFill>
                        <a:srgbClr val="453F3E"/>
                      </a:solidFill>
                      <a:miter lim="400000"/>
                    </a:lnT>
                    <a:lnB w="25400">
                      <a:solidFill>
                        <a:srgbClr val="453F3E"/>
                      </a:solidFill>
                      <a:miter lim="400000"/>
                    </a:lnB>
                  </a:tcPr>
                </a:tc>
              </a:tr>
            </a:tbl>
          </a:graphicData>
        </a:graphic>
      </p:graphicFrame>
      <p:sp>
        <p:nvSpPr>
          <p:cNvPr id="321" name="Shape 32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28</a:t>
            </a:fld>
            <a:endParaRP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29</a:t>
            </a:fld>
            <a:endParaRPr/>
          </a:p>
        </p:txBody>
      </p:sp>
      <p:sp>
        <p:nvSpPr>
          <p:cNvPr id="326" name="Shape 326"/>
          <p:cNvSpPr/>
          <p:nvPr/>
        </p:nvSpPr>
        <p:spPr>
          <a:xfrm>
            <a:off x="154509" y="833127"/>
            <a:ext cx="12695783" cy="671978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sz="3600" dirty="0" smtClean="0">
                <a:solidFill>
                  <a:srgbClr val="000000"/>
                </a:solidFill>
                <a:latin typeface="+mj-lt"/>
                <a:ea typeface="+mj-ea"/>
                <a:cs typeface="+mj-cs"/>
                <a:sym typeface="Baskerville SemiBold"/>
              </a:rPr>
              <a:t>May </a:t>
            </a:r>
            <a:r>
              <a:rPr sz="3600" dirty="0">
                <a:solidFill>
                  <a:srgbClr val="000000"/>
                </a:solidFill>
                <a:latin typeface="+mj-lt"/>
                <a:ea typeface="+mj-ea"/>
                <a:cs typeface="+mj-cs"/>
                <a:sym typeface="Baskerville SemiBold"/>
              </a:rPr>
              <a:t>it please the court….</a:t>
            </a:r>
            <a:r>
              <a:rPr sz="3600" dirty="0">
                <a:latin typeface="+mj-lt"/>
                <a:ea typeface="+mj-ea"/>
                <a:cs typeface="+mj-cs"/>
                <a:sym typeface="Baskerville SemiBold"/>
              </a:rPr>
              <a:t> </a:t>
            </a:r>
          </a:p>
          <a:p>
            <a:r>
              <a:rPr sz="3600" dirty="0">
                <a:latin typeface="+mj-lt"/>
                <a:ea typeface="+mj-ea"/>
                <a:cs typeface="+mj-cs"/>
                <a:sym typeface="Baskerville SemiBold"/>
              </a:rPr>
              <a:t> </a:t>
            </a:r>
            <a:r>
              <a:rPr dirty="0">
                <a:latin typeface="+mj-lt"/>
                <a:ea typeface="+mj-ea"/>
                <a:cs typeface="+mj-cs"/>
                <a:sym typeface="Baskerville SemiBold"/>
              </a:rPr>
              <a:t> </a:t>
            </a:r>
            <a:r>
              <a:rPr dirty="0"/>
              <a:t>     </a:t>
            </a:r>
          </a:p>
          <a:p>
            <a:pPr algn="l">
              <a:defRPr sz="3200"/>
            </a:pPr>
            <a:r>
              <a:rPr dirty="0"/>
              <a:t>Follow the introduction on your Oral Argument Handout   </a:t>
            </a:r>
          </a:p>
          <a:p>
            <a:pPr algn="l">
              <a:defRPr sz="3200"/>
            </a:pPr>
            <a:endParaRPr dirty="0"/>
          </a:p>
          <a:p>
            <a:pPr algn="l">
              <a:defRPr sz="3200"/>
            </a:pPr>
            <a:r>
              <a:rPr dirty="0"/>
              <a:t>“Mirror” the written brief you created:</a:t>
            </a:r>
          </a:p>
          <a:p>
            <a:pPr algn="l">
              <a:defRPr sz="3200"/>
            </a:pPr>
            <a:endParaRPr dirty="0"/>
          </a:p>
          <a:p>
            <a:pPr marL="762000" indent="-762000" algn="l">
              <a:buSzPct val="100000"/>
              <a:buAutoNum type="arabicPeriod"/>
              <a:defRPr sz="3200"/>
            </a:pPr>
            <a:r>
              <a:rPr dirty="0"/>
              <a:t>“First, (your claim)…which introduces three arguments or points” </a:t>
            </a:r>
          </a:p>
          <a:p>
            <a:pPr marL="762000" indent="-762000" algn="l">
              <a:buSzPct val="100000"/>
              <a:buAutoNum type="arabicPeriod"/>
              <a:defRPr sz="3200"/>
            </a:pPr>
            <a:r>
              <a:rPr dirty="0"/>
              <a:t>“To our first point…”</a:t>
            </a:r>
          </a:p>
          <a:p>
            <a:pPr marL="762000" indent="-762000" algn="l">
              <a:buSzPct val="100000"/>
              <a:buAutoNum type="arabicPeriod"/>
              <a:defRPr sz="3200"/>
            </a:pPr>
            <a:r>
              <a:rPr dirty="0"/>
              <a:t>“Which leads us to our second point…”</a:t>
            </a:r>
          </a:p>
          <a:p>
            <a:pPr marL="762000" indent="-762000" algn="l">
              <a:buSzPct val="100000"/>
              <a:buAutoNum type="arabicPeriod"/>
              <a:defRPr sz="3200"/>
            </a:pPr>
            <a:r>
              <a:rPr dirty="0"/>
              <a:t> “Which leads us to our third and most important point…”</a:t>
            </a:r>
          </a:p>
          <a:p>
            <a:pPr marL="762000" indent="-762000" algn="l">
              <a:buSzPct val="100000"/>
              <a:buAutoNum type="arabicPeriod"/>
              <a:defRPr sz="3200"/>
            </a:pPr>
            <a:r>
              <a:rPr dirty="0"/>
              <a:t>“Your honors, we realize that the opposing counsel may claim ______.”</a:t>
            </a:r>
          </a:p>
          <a:p>
            <a:pPr marL="762000" indent="-762000" algn="l">
              <a:buSzPct val="100000"/>
              <a:buAutoNum type="arabicPeriod"/>
              <a:defRPr sz="3200"/>
            </a:pPr>
            <a:r>
              <a:rPr dirty="0"/>
              <a:t>“For these reasons, they are wrong…”</a:t>
            </a:r>
          </a:p>
          <a:p>
            <a:pPr marL="762000" indent="-762000" algn="l">
              <a:buSzPct val="100000"/>
              <a:buAutoNum type="arabicPeriod"/>
              <a:defRPr sz="3200"/>
            </a:pPr>
            <a:r>
              <a:rPr dirty="0"/>
              <a:t>“Thank you, Your </a:t>
            </a:r>
            <a:r>
              <a:rPr dirty="0" smtClean="0"/>
              <a:t>Honors</a:t>
            </a:r>
            <a:endParaRPr dirty="0"/>
          </a:p>
        </p:txBody>
      </p:sp>
      <p:pic>
        <p:nvPicPr>
          <p:cNvPr id="327" name="Unknown.jpg"/>
          <p:cNvPicPr>
            <a:picLocks noChangeAspect="1"/>
          </p:cNvPicPr>
          <p:nvPr/>
        </p:nvPicPr>
        <p:blipFill>
          <a:blip r:embed="rId3">
            <a:extLst/>
          </a:blip>
          <a:stretch>
            <a:fillRect/>
          </a:stretch>
        </p:blipFill>
        <p:spPr>
          <a:xfrm>
            <a:off x="10684347" y="7182581"/>
            <a:ext cx="2320453" cy="2571019"/>
          </a:xfrm>
          <a:prstGeom prst="rect">
            <a:avLst/>
          </a:prstGeom>
          <a:ln w="12700">
            <a:miter lim="400000"/>
          </a:ln>
        </p:spPr>
      </p:pic>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647700" y="660400"/>
            <a:ext cx="11480800" cy="1524000"/>
          </a:xfrm>
          <a:prstGeom prst="rect">
            <a:avLst/>
          </a:prstGeom>
          <a:solidFill>
            <a:srgbClr val="FF6A00"/>
          </a:solidFill>
          <a:ln w="25400">
            <a:solidFill>
              <a:srgbClr val="000000"/>
            </a:solidFill>
          </a:ln>
        </p:spPr>
        <p:txBody>
          <a:bodyPr/>
          <a:lstStyle>
            <a:lvl1pPr>
              <a:defRPr b="1" spc="-64">
                <a:latin typeface="+mn-lt"/>
                <a:ea typeface="+mn-ea"/>
                <a:cs typeface="+mn-cs"/>
                <a:sym typeface="Baskerville"/>
              </a:defRPr>
            </a:lvl1pPr>
          </a:lstStyle>
          <a:p>
            <a:r>
              <a:t>Elements of Argument</a:t>
            </a:r>
          </a:p>
        </p:txBody>
      </p:sp>
      <p:sp>
        <p:nvSpPr>
          <p:cNvPr id="139" name="Shape 139"/>
          <p:cNvSpPr>
            <a:spLocks noGrp="1"/>
          </p:cNvSpPr>
          <p:nvPr>
            <p:ph type="body" idx="1"/>
          </p:nvPr>
        </p:nvSpPr>
        <p:spPr>
          <a:xfrm>
            <a:off x="984876" y="2260600"/>
            <a:ext cx="10806447" cy="6731001"/>
          </a:xfrm>
          <a:prstGeom prst="rect">
            <a:avLst/>
          </a:prstGeom>
        </p:spPr>
        <p:txBody>
          <a:bodyPr/>
          <a:lstStyle/>
          <a:p>
            <a:pPr marL="807357" indent="-489857">
              <a:buBlip>
                <a:blip r:embed="rId3"/>
              </a:buBlip>
              <a:defRPr sz="3600"/>
            </a:pPr>
            <a:r>
              <a:t>Main Argument - </a:t>
            </a:r>
            <a:r>
              <a:rPr>
                <a:latin typeface="+mn-lt"/>
                <a:ea typeface="+mn-ea"/>
                <a:cs typeface="+mn-cs"/>
                <a:sym typeface="Baskerville"/>
              </a:rPr>
              <a:t>introduce at least three claim(s) or arguments and supply evidence and reasons in separate paragraphs for this argument. Use good sources (in this case, the law).</a:t>
            </a:r>
          </a:p>
          <a:p>
            <a:pPr marL="807357" indent="-489857">
              <a:buBlip>
                <a:blip r:embed="rId3"/>
              </a:buBlip>
              <a:defRPr sz="3600"/>
            </a:pPr>
            <a:r>
              <a:t>Counter Claims</a:t>
            </a:r>
            <a:r>
              <a:rPr>
                <a:latin typeface="+mn-lt"/>
                <a:ea typeface="+mn-ea"/>
                <a:cs typeface="+mn-cs"/>
                <a:sym typeface="Baskerville"/>
              </a:rPr>
              <a:t> - recognize the other point of view and give reasons against this opposing argument</a:t>
            </a:r>
          </a:p>
          <a:p>
            <a:pPr marL="807357" indent="-489857">
              <a:buBlip>
                <a:blip r:embed="rId3"/>
              </a:buBlip>
              <a:defRPr sz="3600"/>
            </a:pPr>
            <a:r>
              <a:t>Conclusion - </a:t>
            </a:r>
            <a:r>
              <a:rPr>
                <a:latin typeface="+mn-lt"/>
                <a:ea typeface="+mn-ea"/>
                <a:cs typeface="+mn-cs"/>
                <a:sym typeface="Baskerville"/>
              </a:rPr>
              <a:t>Summarize the main argument, and give it an extra “punch” that you haven’t already used!</a:t>
            </a:r>
          </a:p>
          <a:p>
            <a:pPr marL="807357" indent="-489857">
              <a:buBlip>
                <a:blip r:embed="rId3"/>
              </a:buBlip>
              <a:defRPr sz="3600"/>
            </a:pPr>
            <a:r>
              <a:t>Transitions - </a:t>
            </a:r>
            <a:r>
              <a:rPr>
                <a:latin typeface="+mn-lt"/>
                <a:ea typeface="+mn-ea"/>
                <a:cs typeface="+mn-cs"/>
                <a:sym typeface="Baskerville"/>
              </a:rPr>
              <a:t>Use linking words to give your reasons: </a:t>
            </a:r>
            <a:r>
              <a:rPr i="1">
                <a:latin typeface="+mn-lt"/>
                <a:ea typeface="+mn-ea"/>
                <a:cs typeface="+mn-cs"/>
                <a:sym typeface="Baskerville"/>
              </a:rPr>
              <a:t>for instance, in order to, in addition, specifically</a:t>
            </a:r>
          </a:p>
        </p:txBody>
      </p:sp>
      <p:pic>
        <p:nvPicPr>
          <p:cNvPr id="140" name="argument.jpg"/>
          <p:cNvPicPr>
            <a:picLocks noChangeAspect="1"/>
          </p:cNvPicPr>
          <p:nvPr/>
        </p:nvPicPr>
        <p:blipFill>
          <a:blip r:embed="rId4">
            <a:extLst/>
          </a:blip>
          <a:stretch>
            <a:fillRect/>
          </a:stretch>
        </p:blipFill>
        <p:spPr>
          <a:xfrm>
            <a:off x="22780017" y="13021090"/>
            <a:ext cx="2903598" cy="2315620"/>
          </a:xfrm>
          <a:prstGeom prst="rect">
            <a:avLst/>
          </a:prstGeom>
          <a:ln w="12700">
            <a:miter lim="400000"/>
          </a:ln>
        </p:spPr>
      </p:pic>
      <p:pic>
        <p:nvPicPr>
          <p:cNvPr id="141" name="argument5.jpg"/>
          <p:cNvPicPr>
            <a:picLocks noChangeAspect="1"/>
          </p:cNvPicPr>
          <p:nvPr/>
        </p:nvPicPr>
        <p:blipFill>
          <a:blip r:embed="rId5">
            <a:extLst/>
          </a:blip>
          <a:stretch>
            <a:fillRect/>
          </a:stretch>
        </p:blipFill>
        <p:spPr>
          <a:xfrm>
            <a:off x="18035210" y="19250744"/>
            <a:ext cx="3936876" cy="3139659"/>
          </a:xfrm>
          <a:prstGeom prst="rect">
            <a:avLst/>
          </a:prstGeom>
          <a:ln w="12700">
            <a:miter lim="400000"/>
          </a:ln>
        </p:spPr>
      </p:pic>
      <p:sp>
        <p:nvSpPr>
          <p:cNvPr id="142" name="Shape 14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spTree>
  </p:cSld>
  <p:clrMapOvr>
    <a:masterClrMapping/>
  </p:clrMapOvr>
  <p:transition xmlns:p14="http://schemas.microsoft.com/office/powerpoint/2010/mai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p:nvPr/>
        </p:nvSpPr>
        <p:spPr>
          <a:xfrm>
            <a:off x="2937389" y="4216400"/>
            <a:ext cx="7130022"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j-lt"/>
                <a:ea typeface="+mj-ea"/>
                <a:cs typeface="+mj-cs"/>
                <a:sym typeface="Baskerville SemiBold"/>
              </a:defRPr>
            </a:lvl1pPr>
          </a:lstStyle>
          <a:p>
            <a:r>
              <a:t>What was the final decision of the U.S. Court of Appeal ?</a:t>
            </a:r>
          </a:p>
        </p:txBody>
      </p:sp>
      <p:sp>
        <p:nvSpPr>
          <p:cNvPr id="332" name="Shape 332"/>
          <p:cNvSpPr/>
          <p:nvPr/>
        </p:nvSpPr>
        <p:spPr>
          <a:xfrm>
            <a:off x="5907943" y="6428006"/>
            <a:ext cx="1188914" cy="711201"/>
          </a:xfrm>
          <a:prstGeom prst="rect">
            <a:avLst/>
          </a:prstGeom>
          <a:ln w="12700">
            <a:miter lim="400000"/>
          </a:ln>
        </p:spPr>
        <p:txBody>
          <a:bodyPr wrap="none" lIns="50800" tIns="50800" rIns="50800" bIns="50800" anchor="ctr">
            <a:spAutoFit/>
          </a:bodyPr>
          <a:lstStyle/>
          <a:p>
            <a:pPr>
              <a:defRPr>
                <a:solidFill>
                  <a:srgbClr val="000000"/>
                </a:solidFill>
                <a:latin typeface="+mj-lt"/>
                <a:ea typeface="+mj-ea"/>
                <a:cs typeface="+mj-cs"/>
                <a:sym typeface="Baskerville SemiBold"/>
              </a:defRPr>
            </a:pPr>
            <a:endParaRPr/>
          </a:p>
        </p:txBody>
      </p:sp>
      <p:sp>
        <p:nvSpPr>
          <p:cNvPr id="333" name="Shape 333"/>
          <p:cNvSpPr>
            <a:spLocks noGrp="1"/>
          </p:cNvSpPr>
          <p:nvPr>
            <p:ph type="sldNum" sz="quarter" idx="2"/>
          </p:nvPr>
        </p:nvSpPr>
        <p:spPr>
          <a:xfrm>
            <a:off x="6324599" y="9017000"/>
            <a:ext cx="342901" cy="3556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30</a:t>
            </a:fld>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mph" presetSubtype="0" repeatCount="4000" fill="hold" grpId="2" nodeType="clickEffect">
                                  <p:stCondLst>
                                    <p:cond delay="0"/>
                                  </p:stCondLst>
                                  <p:childTnLst>
                                    <p:anim calcmode="discrete" valueType="str">
                                      <p:cBhvr>
                                        <p:cTn id="10" dur="1000" fill="hold"/>
                                        <p:tgtEl>
                                          <p:spTgt spid="33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1" animBg="1" advAuto="0"/>
      <p:bldP spid="332" grpId="2"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hape 337"/>
          <p:cNvSpPr>
            <a:spLocks noGrp="1"/>
          </p:cNvSpPr>
          <p:nvPr>
            <p:ph type="title"/>
          </p:nvPr>
        </p:nvSpPr>
        <p:spPr>
          <a:prstGeom prst="rect">
            <a:avLst/>
          </a:prstGeom>
        </p:spPr>
        <p:txBody>
          <a:bodyPr/>
          <a:lstStyle/>
          <a:p>
            <a:pPr>
              <a:defRPr sz="3600"/>
            </a:pPr>
            <a:r>
              <a:t>Cheema v. Thompson </a:t>
            </a:r>
          </a:p>
          <a:p>
            <a:pPr>
              <a:defRPr sz="4800"/>
            </a:pPr>
            <a:r>
              <a:rPr sz="3600"/>
              <a:t>Finding by the U.S. 9th Circuit Court of</a:t>
            </a:r>
            <a:r>
              <a:t> </a:t>
            </a:r>
            <a:r>
              <a:rPr sz="3600"/>
              <a:t>Appeals</a:t>
            </a:r>
          </a:p>
        </p:txBody>
      </p:sp>
      <p:sp>
        <p:nvSpPr>
          <p:cNvPr id="338" name="Shape 338"/>
          <p:cNvSpPr>
            <a:spLocks noGrp="1"/>
          </p:cNvSpPr>
          <p:nvPr>
            <p:ph type="body" sz="half" idx="1"/>
          </p:nvPr>
        </p:nvSpPr>
        <p:spPr>
          <a:xfrm>
            <a:off x="801897" y="2120900"/>
            <a:ext cx="6180485" cy="5257800"/>
          </a:xfrm>
          <a:prstGeom prst="rect">
            <a:avLst/>
          </a:prstGeom>
          <a:gradFill>
            <a:gsLst>
              <a:gs pos="0">
                <a:schemeClr val="accent4"/>
              </a:gs>
              <a:gs pos="100000">
                <a:schemeClr val="accent4">
                  <a:hueOff val="-88726"/>
                  <a:lumOff val="-13711"/>
                </a:schemeClr>
              </a:gs>
            </a:gsLst>
            <a:lin ang="5400000"/>
          </a:gradFill>
          <a:effectLst/>
        </p:spPr>
        <p:txBody>
          <a:bodyPr/>
          <a:lstStyle/>
          <a:p>
            <a:pPr marL="0" indent="0" algn="ctr">
              <a:spcBef>
                <a:spcPts val="0"/>
              </a:spcBef>
              <a:buSzTx/>
              <a:buFontTx/>
              <a:buNone/>
              <a:defRPr sz="3000">
                <a:solidFill>
                  <a:srgbClr val="FFFFFF"/>
                </a:solidFill>
                <a:latin typeface="+mj-lt"/>
                <a:ea typeface="+mj-ea"/>
                <a:cs typeface="+mj-cs"/>
                <a:sym typeface="Baskerville SemiBold"/>
              </a:defRPr>
            </a:pPr>
            <a:r>
              <a:t>Students allowed to wear the kirpans subject to strict limitations such as:</a:t>
            </a:r>
          </a:p>
          <a:p>
            <a:pPr marL="0" lvl="1" indent="342900" algn="ctr">
              <a:spcBef>
                <a:spcPts val="0"/>
              </a:spcBef>
              <a:buSzTx/>
              <a:buFontTx/>
              <a:buNone/>
              <a:defRPr sz="3000">
                <a:solidFill>
                  <a:srgbClr val="FFFFFF"/>
                </a:solidFill>
              </a:defRPr>
            </a:pPr>
            <a:endParaRPr/>
          </a:p>
          <a:p>
            <a:pPr marL="0" lvl="1" indent="342900" algn="ctr">
              <a:spcBef>
                <a:spcPts val="0"/>
              </a:spcBef>
              <a:buSzTx/>
              <a:buFontTx/>
              <a:buNone/>
              <a:defRPr sz="3000">
                <a:solidFill>
                  <a:srgbClr val="FFFFFF"/>
                </a:solidFill>
              </a:defRPr>
            </a:pPr>
            <a:r>
              <a:t>No longer than 3.5 inches</a:t>
            </a:r>
          </a:p>
          <a:p>
            <a:pPr marL="0" lvl="1" indent="342900" algn="ctr">
              <a:spcBef>
                <a:spcPts val="0"/>
              </a:spcBef>
              <a:buSzTx/>
              <a:buFontTx/>
              <a:buNone/>
              <a:defRPr sz="3000">
                <a:solidFill>
                  <a:srgbClr val="FFFFFF"/>
                </a:solidFill>
              </a:defRPr>
            </a:pPr>
            <a:endParaRPr/>
          </a:p>
          <a:p>
            <a:pPr marL="0" lvl="1" indent="342900" algn="ctr">
              <a:spcBef>
                <a:spcPts val="0"/>
              </a:spcBef>
              <a:buSzTx/>
              <a:buFontTx/>
              <a:buNone/>
              <a:defRPr sz="3000">
                <a:solidFill>
                  <a:srgbClr val="FFFFFF"/>
                </a:solidFill>
              </a:defRPr>
            </a:pPr>
            <a:r>
              <a:t>Dulled and sewn securely into a sheath and also a cloth pouch</a:t>
            </a:r>
          </a:p>
          <a:p>
            <a:pPr marL="0" lvl="1" indent="342900" algn="ctr">
              <a:spcBef>
                <a:spcPts val="0"/>
              </a:spcBef>
              <a:buSzTx/>
              <a:buFontTx/>
              <a:buNone/>
              <a:defRPr sz="3000">
                <a:solidFill>
                  <a:srgbClr val="FFFFFF"/>
                </a:solidFill>
              </a:defRPr>
            </a:pPr>
            <a:endParaRPr/>
          </a:p>
          <a:p>
            <a:pPr marL="0" lvl="1" indent="342900" algn="ctr">
              <a:spcBef>
                <a:spcPts val="0"/>
              </a:spcBef>
              <a:buSzTx/>
              <a:buFontTx/>
              <a:buNone/>
              <a:defRPr sz="3000">
                <a:solidFill>
                  <a:srgbClr val="FFFFFF"/>
                </a:solidFill>
              </a:defRPr>
            </a:pPr>
            <a:r>
              <a:t>Limited inspection rights by District</a:t>
            </a:r>
          </a:p>
        </p:txBody>
      </p:sp>
      <p:pic>
        <p:nvPicPr>
          <p:cNvPr id="339" name="images.jpg"/>
          <p:cNvPicPr>
            <a:picLocks noChangeAspect="1"/>
          </p:cNvPicPr>
          <p:nvPr/>
        </p:nvPicPr>
        <p:blipFill>
          <a:blip r:embed="rId3">
            <a:extLst/>
          </a:blip>
          <a:stretch>
            <a:fillRect/>
          </a:stretch>
        </p:blipFill>
        <p:spPr>
          <a:xfrm>
            <a:off x="23736300" y="14732000"/>
            <a:ext cx="3289300" cy="2463800"/>
          </a:xfrm>
          <a:prstGeom prst="rect">
            <a:avLst/>
          </a:prstGeom>
          <a:ln w="12700">
            <a:miter lim="400000"/>
          </a:ln>
        </p:spPr>
      </p:pic>
      <p:pic>
        <p:nvPicPr>
          <p:cNvPr id="340" name="16500605-wooden-gavel-on-books-on-brown-background.jpg"/>
          <p:cNvPicPr>
            <a:picLocks noChangeAspect="1"/>
          </p:cNvPicPr>
          <p:nvPr/>
        </p:nvPicPr>
        <p:blipFill>
          <a:blip r:embed="rId4">
            <a:extLst/>
          </a:blip>
          <a:stretch>
            <a:fillRect/>
          </a:stretch>
        </p:blipFill>
        <p:spPr>
          <a:xfrm>
            <a:off x="23710900" y="13423900"/>
            <a:ext cx="3352800" cy="5080000"/>
          </a:xfrm>
          <a:prstGeom prst="rect">
            <a:avLst/>
          </a:prstGeom>
          <a:ln w="12700">
            <a:miter lim="400000"/>
          </a:ln>
        </p:spPr>
      </p:pic>
      <p:pic>
        <p:nvPicPr>
          <p:cNvPr id="341" name="W_KIRPAN_1120.jpg"/>
          <p:cNvPicPr>
            <a:picLocks noChangeAspect="1"/>
          </p:cNvPicPr>
          <p:nvPr/>
        </p:nvPicPr>
        <p:blipFill>
          <a:blip r:embed="rId5">
            <a:extLst/>
          </a:blip>
          <a:stretch>
            <a:fillRect/>
          </a:stretch>
        </p:blipFill>
        <p:spPr>
          <a:xfrm>
            <a:off x="7095370" y="2839866"/>
            <a:ext cx="5062459" cy="3377700"/>
          </a:xfrm>
          <a:prstGeom prst="rect">
            <a:avLst/>
          </a:prstGeom>
          <a:ln w="12700">
            <a:miter lim="400000"/>
          </a:ln>
        </p:spPr>
      </p:pic>
      <p:sp>
        <p:nvSpPr>
          <p:cNvPr id="342" name="Shape 342"/>
          <p:cNvSpPr/>
          <p:nvPr/>
        </p:nvSpPr>
        <p:spPr>
          <a:xfrm>
            <a:off x="4587875" y="8127999"/>
            <a:ext cx="247651"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
        <p:nvSpPr>
          <p:cNvPr id="343" name="Shape 343"/>
          <p:cNvSpPr/>
          <p:nvPr/>
        </p:nvSpPr>
        <p:spPr>
          <a:xfrm>
            <a:off x="801897" y="7508973"/>
            <a:ext cx="11362085" cy="194925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000"/>
            </a:pPr>
            <a:r>
              <a:rPr dirty="0"/>
              <a:t>Which question(s) made the Justices decide to say </a:t>
            </a:r>
          </a:p>
          <a:p>
            <a:pPr>
              <a:defRPr sz="4000"/>
            </a:pPr>
            <a:r>
              <a:rPr dirty="0"/>
              <a:t>that it was unconstitutional to deny the Cheema’s </a:t>
            </a:r>
            <a:r>
              <a:rPr dirty="0" smtClean="0"/>
              <a:t>their</a:t>
            </a:r>
            <a:r>
              <a:rPr lang="en-US" dirty="0" smtClean="0"/>
              <a:t/>
            </a:r>
            <a:br>
              <a:rPr lang="en-US" dirty="0" smtClean="0"/>
            </a:br>
            <a:r>
              <a:rPr dirty="0" smtClean="0"/>
              <a:t>freedom </a:t>
            </a:r>
            <a:r>
              <a:rPr dirty="0"/>
              <a:t>of religion?</a:t>
            </a:r>
          </a:p>
        </p:txBody>
      </p:sp>
      <p:sp>
        <p:nvSpPr>
          <p:cNvPr id="344" name="Shape 34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31</a:t>
            </a:fld>
            <a:endParaRPr/>
          </a:p>
        </p:txBody>
      </p:sp>
    </p:spTree>
  </p:cSld>
  <p:clrMapOvr>
    <a:masterClrMapping/>
  </p:clrMapOvr>
  <p:transition xmlns:p14="http://schemas.microsoft.com/office/powerpoint/2010/mai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p:cNvSpPr>
          <p:nvPr>
            <p:ph type="title"/>
          </p:nvPr>
        </p:nvSpPr>
        <p:spPr>
          <a:prstGeom prst="rect">
            <a:avLst/>
          </a:prstGeom>
        </p:spPr>
        <p:txBody>
          <a:bodyPr/>
          <a:lstStyle/>
          <a:p>
            <a:r>
              <a:t>The Power of Argument</a:t>
            </a:r>
          </a:p>
        </p:txBody>
      </p:sp>
      <p:sp>
        <p:nvSpPr>
          <p:cNvPr id="349" name="Shape 349"/>
          <p:cNvSpPr>
            <a:spLocks noGrp="1"/>
          </p:cNvSpPr>
          <p:nvPr>
            <p:ph type="body" idx="1"/>
          </p:nvPr>
        </p:nvSpPr>
        <p:spPr>
          <a:xfrm>
            <a:off x="762000" y="2500673"/>
            <a:ext cx="11480800" cy="6607548"/>
          </a:xfrm>
          <a:prstGeom prst="rect">
            <a:avLst/>
          </a:prstGeom>
        </p:spPr>
        <p:txBody>
          <a:bodyPr/>
          <a:lstStyle/>
          <a:p>
            <a:pPr>
              <a:buBlip>
                <a:blip r:embed="rId3"/>
              </a:buBlip>
            </a:pPr>
            <a:r>
              <a:rPr dirty="0"/>
              <a:t>Do you agree or disagree with the appellate court’s findings? Why?</a:t>
            </a:r>
          </a:p>
          <a:p>
            <a:pPr>
              <a:buBlip>
                <a:blip r:embed="rId3"/>
              </a:buBlip>
            </a:pPr>
            <a:r>
              <a:rPr dirty="0" smtClean="0"/>
              <a:t>Does </a:t>
            </a:r>
            <a:r>
              <a:rPr dirty="0"/>
              <a:t>the first amendment give us responsibilities as well as rights? </a:t>
            </a:r>
          </a:p>
          <a:p>
            <a:pPr>
              <a:buBlip>
                <a:blip r:embed="rId3"/>
              </a:buBlip>
            </a:pPr>
            <a:r>
              <a:rPr dirty="0"/>
              <a:t>What challenges do juries, judges and attorneys  have when conflicts come to court? </a:t>
            </a:r>
          </a:p>
          <a:p>
            <a:pPr>
              <a:buBlip>
                <a:blip r:embed="rId3"/>
              </a:buBlip>
            </a:pPr>
            <a:endParaRPr dirty="0"/>
          </a:p>
        </p:txBody>
      </p:sp>
      <p:sp>
        <p:nvSpPr>
          <p:cNvPr id="350" name="Shape 35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32</a:t>
            </a:fld>
            <a:endParaRPr/>
          </a:p>
        </p:txBody>
      </p:sp>
    </p:spTree>
  </p:cSld>
  <p:clrMapOvr>
    <a:masterClrMapping/>
  </p:clrMapOvr>
  <p:transition xmlns:p14="http://schemas.microsoft.com/office/powerpoint/2010/mai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p:cNvSpPr>
          <p:nvPr>
            <p:ph type="title"/>
          </p:nvPr>
        </p:nvSpPr>
        <p:spPr>
          <a:prstGeom prst="rect">
            <a:avLst/>
          </a:prstGeom>
        </p:spPr>
        <p:txBody>
          <a:bodyPr/>
          <a:lstStyle/>
          <a:p>
            <a:r>
              <a:t>The First Amendment</a:t>
            </a:r>
          </a:p>
        </p:txBody>
      </p:sp>
      <p:sp>
        <p:nvSpPr>
          <p:cNvPr id="355" name="Shape 355"/>
          <p:cNvSpPr>
            <a:spLocks noGrp="1"/>
          </p:cNvSpPr>
          <p:nvPr>
            <p:ph type="body" idx="1"/>
          </p:nvPr>
        </p:nvSpPr>
        <p:spPr>
          <a:prstGeom prst="rect">
            <a:avLst/>
          </a:prstGeom>
        </p:spPr>
        <p:txBody>
          <a:bodyPr/>
          <a:lstStyle/>
          <a:p>
            <a:pPr>
              <a:buBlip>
                <a:blip r:embed="rId3"/>
              </a:buBlip>
            </a:pPr>
            <a:endParaRPr/>
          </a:p>
          <a:p>
            <a:pPr>
              <a:buBlip>
                <a:blip r:embed="rId3"/>
              </a:buBlip>
            </a:pPr>
            <a:endParaRPr/>
          </a:p>
          <a:p>
            <a:pPr>
              <a:buBlip>
                <a:blip r:embed="rId3"/>
              </a:buBlip>
            </a:pPr>
            <a:endParaRPr/>
          </a:p>
        </p:txBody>
      </p:sp>
      <p:pic>
        <p:nvPicPr>
          <p:cNvPr id="356" name="relfree.jpg"/>
          <p:cNvPicPr>
            <a:picLocks noChangeAspect="1"/>
          </p:cNvPicPr>
          <p:nvPr/>
        </p:nvPicPr>
        <p:blipFill>
          <a:blip r:embed="rId4">
            <a:extLst/>
          </a:blip>
          <a:stretch>
            <a:fillRect/>
          </a:stretch>
        </p:blipFill>
        <p:spPr>
          <a:xfrm>
            <a:off x="3254046" y="2613103"/>
            <a:ext cx="6496708" cy="4527394"/>
          </a:xfrm>
          <a:prstGeom prst="rect">
            <a:avLst/>
          </a:prstGeom>
          <a:ln w="12700">
            <a:miter lim="400000"/>
          </a:ln>
        </p:spPr>
      </p:pic>
      <p:sp>
        <p:nvSpPr>
          <p:cNvPr id="357" name="Shape 35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33</a:t>
            </a:fld>
            <a:endParaRPr/>
          </a:p>
        </p:txBody>
      </p:sp>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prstGeom prst="rect">
            <a:avLst/>
          </a:prstGeom>
        </p:spPr>
        <p:txBody>
          <a:bodyPr/>
          <a:lstStyle/>
          <a:p>
            <a:r>
              <a:t>Simulation of Case…</a:t>
            </a:r>
          </a:p>
        </p:txBody>
      </p:sp>
      <p:sp>
        <p:nvSpPr>
          <p:cNvPr id="147" name="Shape 147"/>
          <p:cNvSpPr>
            <a:spLocks noGrp="1"/>
          </p:cNvSpPr>
          <p:nvPr>
            <p:ph type="body" sz="quarter" idx="1"/>
          </p:nvPr>
        </p:nvSpPr>
        <p:spPr>
          <a:xfrm>
            <a:off x="762000" y="2654300"/>
            <a:ext cx="5334000" cy="4165810"/>
          </a:xfrm>
          <a:prstGeom prst="rect">
            <a:avLst/>
          </a:prstGeom>
        </p:spPr>
        <p:txBody>
          <a:bodyPr/>
          <a:lstStyle>
            <a:lvl1pPr>
              <a:buBlip>
                <a:blip r:embed="rId3"/>
              </a:buBlip>
            </a:lvl1pPr>
          </a:lstStyle>
          <a:p>
            <a:r>
              <a:t>An elementary school at recess time…boys are hustling out to get a basketball court for recess time…</a:t>
            </a:r>
          </a:p>
        </p:txBody>
      </p:sp>
      <p:sp>
        <p:nvSpPr>
          <p:cNvPr id="148" name="Shape 148"/>
          <p:cNvSpPr>
            <a:spLocks noGrp="1"/>
          </p:cNvSpPr>
          <p:nvPr>
            <p:ph type="sldNum" sz="quarter" idx="2"/>
          </p:nvPr>
        </p:nvSpPr>
        <p:spPr>
          <a:xfrm>
            <a:off x="6381749" y="9017000"/>
            <a:ext cx="228601" cy="3556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pic>
        <p:nvPicPr>
          <p:cNvPr id="149" name="pasted-image.tiff"/>
          <p:cNvPicPr>
            <a:picLocks noChangeAspect="1"/>
          </p:cNvPicPr>
          <p:nvPr/>
        </p:nvPicPr>
        <p:blipFill>
          <a:blip r:embed="rId4">
            <a:extLst/>
          </a:blip>
          <a:stretch>
            <a:fillRect/>
          </a:stretch>
        </p:blipFill>
        <p:spPr>
          <a:xfrm>
            <a:off x="7846359" y="2789049"/>
            <a:ext cx="4380430" cy="5209736"/>
          </a:xfrm>
          <a:prstGeom prst="rect">
            <a:avLst/>
          </a:prstGeom>
          <a:ln w="12700">
            <a:miter lim="400000"/>
          </a:ln>
        </p:spPr>
      </p:pic>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xfrm>
            <a:off x="768350" y="381000"/>
            <a:ext cx="11480800" cy="1524000"/>
          </a:xfrm>
          <a:prstGeom prst="rect">
            <a:avLst/>
          </a:prstGeom>
        </p:spPr>
        <p:txBody>
          <a:bodyPr/>
          <a:lstStyle/>
          <a:p>
            <a:pPr>
              <a:defRPr sz="4800">
                <a:solidFill>
                  <a:srgbClr val="232323"/>
                </a:solidFill>
              </a:defRPr>
            </a:pPr>
            <a:r>
              <a:t>Case Summary:  Cheema v. Thompson</a:t>
            </a:r>
          </a:p>
          <a:p>
            <a:pPr>
              <a:defRPr sz="4800">
                <a:solidFill>
                  <a:srgbClr val="232323"/>
                </a:solidFill>
              </a:defRPr>
            </a:pPr>
            <a:endParaRPr/>
          </a:p>
        </p:txBody>
      </p:sp>
      <p:sp>
        <p:nvSpPr>
          <p:cNvPr id="154" name="Shape 154"/>
          <p:cNvSpPr>
            <a:spLocks noGrp="1"/>
          </p:cNvSpPr>
          <p:nvPr>
            <p:ph type="body" idx="1"/>
          </p:nvPr>
        </p:nvSpPr>
        <p:spPr>
          <a:xfrm>
            <a:off x="762000" y="2336800"/>
            <a:ext cx="11480800" cy="5715000"/>
          </a:xfrm>
          <a:prstGeom prst="rect">
            <a:avLst/>
          </a:prstGeom>
        </p:spPr>
        <p:txBody>
          <a:bodyPr/>
          <a:lstStyle/>
          <a:p>
            <a:pPr>
              <a:buBlip>
                <a:blip r:embed="rId3"/>
              </a:buBlip>
            </a:pPr>
            <a:r>
              <a:t>Cheema’s:  Three Sikh children who followed their faith by wearing the five symbols: kish, kangha, kachera, kara, and a kirpan.</a:t>
            </a:r>
          </a:p>
          <a:p>
            <a:pPr>
              <a:buBlip>
                <a:blip r:embed="rId3"/>
              </a:buBlip>
            </a:pPr>
            <a:r>
              <a:t>Livingston school district has a total ban of all weapons from school grounds and refused to allow the children to wear kirpans to school.</a:t>
            </a:r>
          </a:p>
        </p:txBody>
      </p:sp>
      <p:sp>
        <p:nvSpPr>
          <p:cNvPr id="155" name="Shape 15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spTree>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sldNum" sz="quarter" idx="2"/>
          </p:nvPr>
        </p:nvSpPr>
        <p:spPr>
          <a:xfrm>
            <a:off x="6381749" y="9017000"/>
            <a:ext cx="228601" cy="3556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sp>
        <p:nvSpPr>
          <p:cNvPr id="162" name="Shape 162"/>
          <p:cNvSpPr/>
          <p:nvPr/>
        </p:nvSpPr>
        <p:spPr>
          <a:xfrm>
            <a:off x="5966804" y="4521199"/>
            <a:ext cx="1071192" cy="711201"/>
          </a:xfrm>
          <a:prstGeom prst="rect">
            <a:avLst/>
          </a:prstGeom>
          <a:ln w="12700">
            <a:miter lim="400000"/>
          </a:ln>
        </p:spPr>
        <p:txBody>
          <a:bodyPr wrap="none" lIns="50800" tIns="50800" rIns="50800" bIns="50800" anchor="ctr">
            <a:spAutoFit/>
          </a:bodyPr>
          <a:lstStyle/>
          <a:p>
            <a:endParaRPr/>
          </a:p>
        </p:txBody>
      </p:sp>
      <p:sp>
        <p:nvSpPr>
          <p:cNvPr id="163" name="Shape 163"/>
          <p:cNvSpPr/>
          <p:nvPr/>
        </p:nvSpPr>
        <p:spPr>
          <a:xfrm>
            <a:off x="1174228" y="4388981"/>
            <a:ext cx="10872243" cy="1118255"/>
          </a:xfrm>
          <a:prstGeom prst="rect">
            <a:avLst/>
          </a:prstGeom>
          <a:noFill/>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5600">
                <a:solidFill>
                  <a:srgbClr val="FFFFFF"/>
                </a:solidFill>
              </a:defRPr>
            </a:lvl1pPr>
          </a:lstStyle>
          <a:p>
            <a:r>
              <a:rPr sz="6600" dirty="0">
                <a:solidFill>
                  <a:schemeClr val="bg1">
                    <a:lumMod val="50000"/>
                  </a:schemeClr>
                </a:solidFill>
              </a:rPr>
              <a:t>So where do we go from here?</a:t>
            </a:r>
          </a:p>
        </p:txBody>
      </p:sp>
      <p:sp>
        <p:nvSpPr>
          <p:cNvPr id="164" name="Shape 164"/>
          <p:cNvSpPr/>
          <p:nvPr/>
        </p:nvSpPr>
        <p:spPr>
          <a:xfrm>
            <a:off x="6093804" y="4648199"/>
            <a:ext cx="1071192" cy="711201"/>
          </a:xfrm>
          <a:prstGeom prst="rect">
            <a:avLst/>
          </a:prstGeom>
          <a:ln w="12700">
            <a:miter lim="400000"/>
          </a:ln>
        </p:spPr>
        <p:txBody>
          <a:bodyPr wrap="none" lIns="50800" tIns="50800" rIns="50800" bIns="50800" anchor="ctr">
            <a:spAutoFit/>
          </a:bodyPr>
          <a:lstStyle/>
          <a:p>
            <a:endParaRPr/>
          </a:p>
        </p:txBody>
      </p:sp>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asted-image.pdf"/>
          <p:cNvPicPr>
            <a:picLocks noChangeAspect="1"/>
          </p:cNvPicPr>
          <p:nvPr/>
        </p:nvPicPr>
        <p:blipFill>
          <a:blip r:embed="rId3">
            <a:extLst/>
          </a:blip>
          <a:srcRect/>
          <a:stretch>
            <a:fillRect/>
          </a:stretch>
        </p:blipFill>
        <p:spPr>
          <a:xfrm>
            <a:off x="435838" y="256540"/>
            <a:ext cx="11891988" cy="8918991"/>
          </a:xfrm>
          <a:prstGeom prst="rect">
            <a:avLst/>
          </a:prstGeom>
          <a:ln w="12700">
            <a:miter lim="400000"/>
          </a:ln>
        </p:spPr>
      </p:pic>
      <p:sp>
        <p:nvSpPr>
          <p:cNvPr id="169" name="Shape 169"/>
          <p:cNvSpPr>
            <a:spLocks noGrp="1"/>
          </p:cNvSpPr>
          <p:nvPr>
            <p:ph type="sldNum" sz="quarter" idx="2"/>
          </p:nvPr>
        </p:nvSpPr>
        <p:spPr>
          <a:xfrm>
            <a:off x="6381749" y="9017000"/>
            <a:ext cx="228601" cy="3556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Tree>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idx="4294967295"/>
          </p:nvPr>
        </p:nvSpPr>
        <p:spPr>
          <a:xfrm>
            <a:off x="869182" y="461386"/>
            <a:ext cx="11480801" cy="1524001"/>
          </a:xfrm>
          <a:prstGeom prst="rect">
            <a:avLst/>
          </a:prstGeom>
          <a:solidFill>
            <a:srgbClr val="3A88FE"/>
          </a:solidFill>
        </p:spPr>
        <p:txBody>
          <a:bodyPr/>
          <a:lstStyle/>
          <a:p>
            <a:r>
              <a:t>Federal court cases include:</a:t>
            </a:r>
          </a:p>
        </p:txBody>
      </p:sp>
      <p:sp>
        <p:nvSpPr>
          <p:cNvPr id="174" name="Shape 174"/>
          <p:cNvSpPr/>
          <p:nvPr/>
        </p:nvSpPr>
        <p:spPr>
          <a:xfrm>
            <a:off x="1144717" y="2236874"/>
            <a:ext cx="10715366" cy="193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Cases about a federal law</a:t>
            </a:r>
          </a:p>
          <a:p>
            <a:r>
              <a:t>Cases about the U.S. Constitution</a:t>
            </a:r>
          </a:p>
          <a:p>
            <a:r>
              <a:t>Disagreements between citizens of different states</a:t>
            </a:r>
          </a:p>
        </p:txBody>
      </p:sp>
      <p:sp>
        <p:nvSpPr>
          <p:cNvPr id="175" name="Shape 175"/>
          <p:cNvSpPr/>
          <p:nvPr/>
        </p:nvSpPr>
        <p:spPr>
          <a:xfrm>
            <a:off x="1485930" y="4884964"/>
            <a:ext cx="9792146" cy="1028701"/>
          </a:xfrm>
          <a:prstGeom prst="rect">
            <a:avLst/>
          </a:prstGeom>
          <a:solidFill>
            <a:srgbClr val="3A88FE"/>
          </a:solidFill>
          <a:ln w="12700">
            <a:miter lim="400000"/>
          </a:ln>
          <a:effectLst>
            <a:outerShdw blurRad="25400" dist="38100" dir="2700000" rotWithShape="0">
              <a:srgbClr val="FFFFFF">
                <a:alpha val="9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6400">
                <a:solidFill>
                  <a:srgbClr val="000000"/>
                </a:solidFill>
                <a:effectLst>
                  <a:outerShdw blurRad="25400" dist="25400" dir="15900000" rotWithShape="0">
                    <a:srgbClr val="595650">
                      <a:alpha val="33000"/>
                    </a:srgbClr>
                  </a:outerShdw>
                </a:effectLst>
                <a:latin typeface="+mj-lt"/>
                <a:ea typeface="+mj-ea"/>
                <a:cs typeface="+mj-cs"/>
                <a:sym typeface="Baskerville SemiBold"/>
              </a:defRPr>
            </a:lvl1pPr>
          </a:lstStyle>
          <a:p>
            <a:r>
              <a:t>State court cases include:</a:t>
            </a:r>
          </a:p>
        </p:txBody>
      </p:sp>
      <p:sp>
        <p:nvSpPr>
          <p:cNvPr id="176" name="Shape 176"/>
          <p:cNvSpPr/>
          <p:nvPr/>
        </p:nvSpPr>
        <p:spPr>
          <a:xfrm>
            <a:off x="1731119" y="6286360"/>
            <a:ext cx="9542562" cy="254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Cases about a state law or rule</a:t>
            </a:r>
          </a:p>
          <a:p>
            <a:r>
              <a:t>Cases about the state constitution</a:t>
            </a:r>
          </a:p>
          <a:p>
            <a:r>
              <a:t>Disagreements between citizens of the state</a:t>
            </a:r>
          </a:p>
          <a:p>
            <a:r>
              <a:t>Cases about family issues</a:t>
            </a:r>
          </a:p>
        </p:txBody>
      </p:sp>
      <p:sp>
        <p:nvSpPr>
          <p:cNvPr id="177" name="Shape 177"/>
          <p:cNvSpPr>
            <a:spLocks noGrp="1"/>
          </p:cNvSpPr>
          <p:nvPr>
            <p:ph type="sldNum" sz="quarter" idx="2"/>
          </p:nvPr>
        </p:nvSpPr>
        <p:spPr>
          <a:xfrm>
            <a:off x="6381749" y="9017000"/>
            <a:ext cx="228601" cy="3556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1" name="Table 181"/>
          <p:cNvGraphicFramePr/>
          <p:nvPr>
            <p:extLst>
              <p:ext uri="{D42A27DB-BD31-4B8C-83A1-F6EECF244321}">
                <p14:modId xmlns:p14="http://schemas.microsoft.com/office/powerpoint/2010/main" val="866896037"/>
              </p:ext>
            </p:extLst>
          </p:nvPr>
        </p:nvGraphicFramePr>
        <p:xfrm>
          <a:off x="1022847" y="573388"/>
          <a:ext cx="10933360" cy="8432941"/>
        </p:xfrm>
        <a:graphic>
          <a:graphicData uri="http://schemas.openxmlformats.org/drawingml/2006/table">
            <a:tbl>
              <a:tblPr>
                <a:tableStyleId>{4C3C2611-4C71-4FC5-86AE-919BDF0F9419}</a:tableStyleId>
              </a:tblPr>
              <a:tblGrid>
                <a:gridCol w="3492500"/>
                <a:gridCol w="3588692"/>
                <a:gridCol w="3852168"/>
              </a:tblGrid>
              <a:tr h="2408766">
                <a:tc>
                  <a:txBody>
                    <a:bodyPr/>
                    <a:lstStyle/>
                    <a:p>
                      <a:pPr defTabSz="457200">
                        <a:defRPr>
                          <a:solidFill>
                            <a:srgbClr val="000000"/>
                          </a:solidFill>
                        </a:defRPr>
                      </a:pPr>
                      <a:r>
                        <a:rPr sz="4800" dirty="0">
                          <a:solidFill>
                            <a:srgbClr val="FFFFFF"/>
                          </a:solidFill>
                          <a:sym typeface="Baskerville SemiBold"/>
                        </a:rPr>
                        <a:t>Legislative</a:t>
                      </a:r>
                    </a:p>
                  </a:txBody>
                  <a:tcPr marL="50800" marR="50800" marT="50800" marB="50800" anchor="ctr" horzOverflow="overflow">
                    <a:lnL w="25400">
                      <a:solidFill>
                        <a:srgbClr val="453F3E"/>
                      </a:solidFill>
                      <a:miter lim="400000"/>
                    </a:lnL>
                    <a:lnR w="25400">
                      <a:solidFill>
                        <a:srgbClr val="11053B"/>
                      </a:solidFill>
                      <a:miter lim="400000"/>
                    </a:lnR>
                    <a:lnT w="25400">
                      <a:solidFill>
                        <a:srgbClr val="11053B"/>
                      </a:solidFill>
                      <a:miter lim="400000"/>
                    </a:lnT>
                    <a:lnB w="25400">
                      <a:solidFill>
                        <a:srgbClr val="11053B"/>
                      </a:solidFill>
                      <a:miter lim="400000"/>
                    </a:lnB>
                    <a:solidFill>
                      <a:srgbClr val="B92D5D"/>
                    </a:solidFill>
                  </a:tcPr>
                </a:tc>
                <a:tc>
                  <a:txBody>
                    <a:bodyPr/>
                    <a:lstStyle/>
                    <a:p>
                      <a:pPr defTabSz="457200">
                        <a:defRPr>
                          <a:solidFill>
                            <a:srgbClr val="000000"/>
                          </a:solidFill>
                        </a:defRPr>
                      </a:pPr>
                      <a:r>
                        <a:rPr sz="4800" dirty="0">
                          <a:solidFill>
                            <a:srgbClr val="000000"/>
                          </a:solidFill>
                          <a:sym typeface="Baskerville SemiBold"/>
                        </a:rPr>
                        <a:t>Executive</a:t>
                      </a:r>
                      <a:r>
                        <a:rPr sz="4800" dirty="0">
                          <a:solidFill>
                            <a:srgbClr val="6C6963"/>
                          </a:solidFill>
                          <a:sym typeface="Baskerville SemiBold"/>
                        </a:rPr>
                        <a:t> </a:t>
                      </a:r>
                    </a:p>
                  </a:txBody>
                  <a:tcPr marL="50800" marR="50800" marT="50800" marB="50800" anchor="ctr" horzOverflow="overflow">
                    <a:lnL w="25400">
                      <a:solidFill>
                        <a:srgbClr val="11053B"/>
                      </a:solidFill>
                      <a:miter lim="400000"/>
                    </a:lnL>
                    <a:lnR w="25400">
                      <a:solidFill>
                        <a:srgbClr val="11053B"/>
                      </a:solidFill>
                      <a:miter lim="400000"/>
                    </a:lnR>
                    <a:lnT w="25400">
                      <a:solidFill>
                        <a:srgbClr val="11053B"/>
                      </a:solidFill>
                      <a:miter lim="400000"/>
                    </a:lnT>
                    <a:lnB w="25400">
                      <a:solidFill>
                        <a:srgbClr val="11053B"/>
                      </a:solidFill>
                      <a:miter lim="400000"/>
                    </a:lnB>
                    <a:solidFill>
                      <a:srgbClr val="FFFFFF"/>
                    </a:solidFill>
                  </a:tcPr>
                </a:tc>
                <a:tc>
                  <a:txBody>
                    <a:bodyPr/>
                    <a:lstStyle/>
                    <a:p>
                      <a:pPr defTabSz="457200">
                        <a:defRPr>
                          <a:solidFill>
                            <a:srgbClr val="000000"/>
                          </a:solidFill>
                        </a:defRPr>
                      </a:pPr>
                      <a:r>
                        <a:rPr sz="4800" dirty="0">
                          <a:solidFill>
                            <a:srgbClr val="FFFFFF"/>
                          </a:solidFill>
                          <a:sym typeface="Baskerville SemiBold"/>
                        </a:rPr>
                        <a:t>Judicial</a:t>
                      </a:r>
                    </a:p>
                  </a:txBody>
                  <a:tcPr marL="50800" marR="50800" marT="50800" marB="50800" anchor="ctr" horzOverflow="overflow">
                    <a:lnL w="25400">
                      <a:solidFill>
                        <a:srgbClr val="11053B"/>
                      </a:solidFill>
                      <a:miter lim="400000"/>
                    </a:lnL>
                    <a:lnR w="25400">
                      <a:solidFill>
                        <a:srgbClr val="453F3E"/>
                      </a:solidFill>
                      <a:miter lim="400000"/>
                    </a:lnR>
                    <a:lnT w="25400">
                      <a:solidFill>
                        <a:srgbClr val="11053B"/>
                      </a:solidFill>
                      <a:miter lim="400000"/>
                    </a:lnT>
                    <a:lnB w="25400">
                      <a:solidFill>
                        <a:srgbClr val="11053B"/>
                      </a:solidFill>
                      <a:miter lim="400000"/>
                    </a:lnB>
                    <a:solidFill>
                      <a:srgbClr val="0042AA"/>
                    </a:solidFill>
                  </a:tcPr>
                </a:tc>
              </a:tr>
              <a:tr h="2408766">
                <a:tc>
                  <a:txBody>
                    <a:bodyPr/>
                    <a:lstStyle/>
                    <a:p>
                      <a:pPr defTabSz="457200">
                        <a:defRPr>
                          <a:solidFill>
                            <a:srgbClr val="000000"/>
                          </a:solidFill>
                        </a:defRPr>
                      </a:pPr>
                      <a:r>
                        <a:rPr sz="3200" dirty="0">
                          <a:solidFill>
                            <a:srgbClr val="000000"/>
                          </a:solidFill>
                          <a:sym typeface="Baskerville SemiBold"/>
                        </a:rPr>
                        <a:t>Makes Law</a:t>
                      </a:r>
                    </a:p>
                  </a:txBody>
                  <a:tcPr marL="50800" marR="50800" marT="50800" marB="50800" anchor="ctr" horzOverflow="overflow">
                    <a:lnL w="25400">
                      <a:solidFill>
                        <a:srgbClr val="453F3E"/>
                      </a:solidFill>
                      <a:miter lim="400000"/>
                    </a:lnL>
                    <a:lnR w="25400">
                      <a:solidFill>
                        <a:srgbClr val="11053B"/>
                      </a:solidFill>
                      <a:miter lim="400000"/>
                    </a:lnR>
                    <a:lnT w="25400">
                      <a:solidFill>
                        <a:srgbClr val="11053B"/>
                      </a:solidFill>
                      <a:miter lim="400000"/>
                    </a:lnT>
                    <a:lnB w="25400">
                      <a:solidFill>
                        <a:srgbClr val="453F3E"/>
                      </a:solidFill>
                      <a:miter lim="400000"/>
                    </a:lnB>
                  </a:tcPr>
                </a:tc>
                <a:tc>
                  <a:txBody>
                    <a:bodyPr/>
                    <a:lstStyle/>
                    <a:p>
                      <a:pPr defTabSz="457200">
                        <a:defRPr>
                          <a:solidFill>
                            <a:srgbClr val="000000"/>
                          </a:solidFill>
                        </a:defRPr>
                      </a:pPr>
                      <a:r>
                        <a:rPr sz="3200" dirty="0">
                          <a:solidFill>
                            <a:srgbClr val="000000"/>
                          </a:solidFill>
                          <a:sym typeface="Baskerville SemiBold"/>
                        </a:rPr>
                        <a:t>Initiates and Administers Law</a:t>
                      </a:r>
                    </a:p>
                  </a:txBody>
                  <a:tcPr marL="50800" marR="50800" marT="50800" marB="50800" anchor="ctr" horzOverflow="overflow">
                    <a:lnL w="25400">
                      <a:solidFill>
                        <a:srgbClr val="11053B"/>
                      </a:solidFill>
                      <a:miter lim="400000"/>
                    </a:lnL>
                    <a:lnR w="25400">
                      <a:solidFill>
                        <a:srgbClr val="11053B"/>
                      </a:solidFill>
                      <a:miter lim="400000"/>
                    </a:lnR>
                    <a:lnT w="25400">
                      <a:solidFill>
                        <a:srgbClr val="11053B"/>
                      </a:solidFill>
                      <a:miter lim="400000"/>
                    </a:lnT>
                    <a:lnB w="25400">
                      <a:solidFill>
                        <a:srgbClr val="453F3E"/>
                      </a:solidFill>
                      <a:miter lim="400000"/>
                    </a:lnB>
                  </a:tcPr>
                </a:tc>
                <a:tc>
                  <a:txBody>
                    <a:bodyPr/>
                    <a:lstStyle/>
                    <a:p>
                      <a:pPr defTabSz="457200">
                        <a:defRPr>
                          <a:solidFill>
                            <a:srgbClr val="000000"/>
                          </a:solidFill>
                        </a:defRPr>
                      </a:pPr>
                      <a:r>
                        <a:rPr sz="3200" dirty="0">
                          <a:solidFill>
                            <a:srgbClr val="000000"/>
                          </a:solidFill>
                          <a:sym typeface="Baskerville SemiBold"/>
                        </a:rPr>
                        <a:t>Interprets and
Applies Law</a:t>
                      </a:r>
                    </a:p>
                  </a:txBody>
                  <a:tcPr marL="50800" marR="50800" marT="50800" marB="50800" anchor="ctr" horzOverflow="overflow">
                    <a:lnL w="25400">
                      <a:solidFill>
                        <a:srgbClr val="11053B"/>
                      </a:solidFill>
                      <a:miter lim="400000"/>
                    </a:lnL>
                    <a:lnR w="25400">
                      <a:solidFill>
                        <a:srgbClr val="453F3E"/>
                      </a:solidFill>
                      <a:miter lim="400000"/>
                    </a:lnR>
                    <a:lnT w="25400">
                      <a:solidFill>
                        <a:srgbClr val="11053B"/>
                      </a:solidFill>
                      <a:miter lim="400000"/>
                    </a:lnT>
                    <a:lnB w="25400">
                      <a:solidFill>
                        <a:srgbClr val="453F3E"/>
                      </a:solidFill>
                      <a:miter lim="400000"/>
                    </a:lnB>
                  </a:tcPr>
                </a:tc>
              </a:tr>
              <a:tr h="3615409">
                <a:tc>
                  <a:txBody>
                    <a:bodyPr/>
                    <a:lstStyle/>
                    <a:p>
                      <a:pPr defTabSz="457200">
                        <a:defRPr sz="3200">
                          <a:solidFill>
                            <a:srgbClr val="6C6963"/>
                          </a:solidFill>
                          <a:sym typeface="Baskerville SemiBold"/>
                        </a:defRPr>
                      </a:pPr>
                      <a:endParaRPr dirty="0"/>
                    </a:p>
                  </a:txBody>
                  <a:tcPr marL="50800" marR="50800" marT="50800" marB="50800" anchor="ctr" horzOverflow="overflow">
                    <a:lnL w="25400">
                      <a:solidFill>
                        <a:srgbClr val="453F3E"/>
                      </a:solidFill>
                      <a:miter lim="400000"/>
                    </a:lnL>
                    <a:lnR w="25400">
                      <a:solidFill>
                        <a:srgbClr val="11053B"/>
                      </a:solidFill>
                      <a:miter lim="400000"/>
                    </a:lnR>
                    <a:lnT w="25400">
                      <a:solidFill>
                        <a:srgbClr val="453F3E"/>
                      </a:solidFill>
                      <a:miter lim="400000"/>
                    </a:lnT>
                    <a:lnB w="25400">
                      <a:solidFill>
                        <a:srgbClr val="453F3E"/>
                      </a:solidFill>
                      <a:miter lim="400000"/>
                    </a:lnB>
                    <a:blipFill rotWithShape="1">
                      <a:blip r:embed="rId3"/>
                      <a:srcRect/>
                      <a:stretch>
                        <a:fillRect/>
                      </a:stretch>
                    </a:blipFill>
                  </a:tcPr>
                </a:tc>
                <a:tc>
                  <a:txBody>
                    <a:bodyPr/>
                    <a:lstStyle/>
                    <a:p>
                      <a:pPr defTabSz="457200">
                        <a:defRPr sz="3200">
                          <a:solidFill>
                            <a:srgbClr val="6C6963"/>
                          </a:solidFill>
                          <a:sym typeface="Baskerville SemiBold"/>
                        </a:defRPr>
                      </a:pPr>
                      <a:endParaRPr dirty="0"/>
                    </a:p>
                  </a:txBody>
                  <a:tcPr marL="50800" marR="50800" marT="50800" marB="50800" anchor="ctr" horzOverflow="overflow">
                    <a:lnL w="25400">
                      <a:solidFill>
                        <a:srgbClr val="11053B"/>
                      </a:solidFill>
                      <a:miter lim="400000"/>
                    </a:lnL>
                    <a:lnR w="25400">
                      <a:solidFill>
                        <a:srgbClr val="11053B"/>
                      </a:solidFill>
                      <a:miter lim="400000"/>
                    </a:lnR>
                    <a:lnT w="25400">
                      <a:solidFill>
                        <a:srgbClr val="453F3E"/>
                      </a:solidFill>
                      <a:miter lim="400000"/>
                    </a:lnT>
                    <a:lnB w="25400">
                      <a:solidFill>
                        <a:srgbClr val="453F3E"/>
                      </a:solidFill>
                      <a:miter lim="400000"/>
                    </a:lnB>
                    <a:blipFill rotWithShape="1">
                      <a:blip r:embed="rId4"/>
                      <a:srcRect/>
                      <a:stretch>
                        <a:fillRect/>
                      </a:stretch>
                    </a:blipFill>
                  </a:tcPr>
                </a:tc>
                <a:tc>
                  <a:txBody>
                    <a:bodyPr/>
                    <a:lstStyle/>
                    <a:p>
                      <a:pPr defTabSz="457200">
                        <a:defRPr sz="3200">
                          <a:solidFill>
                            <a:srgbClr val="6C6963"/>
                          </a:solidFill>
                          <a:sym typeface="Baskerville SemiBold"/>
                        </a:defRPr>
                      </a:pPr>
                      <a:endParaRPr dirty="0"/>
                    </a:p>
                  </a:txBody>
                  <a:tcPr marL="50800" marR="50800" marT="50800" marB="50800" anchor="ctr" horzOverflow="overflow">
                    <a:lnL w="25400">
                      <a:solidFill>
                        <a:srgbClr val="11053B"/>
                      </a:solidFill>
                      <a:miter lim="400000"/>
                    </a:lnL>
                    <a:lnR w="25400">
                      <a:solidFill>
                        <a:srgbClr val="453F3E"/>
                      </a:solidFill>
                      <a:miter lim="400000"/>
                    </a:lnR>
                    <a:lnT w="25400">
                      <a:solidFill>
                        <a:srgbClr val="453F3E"/>
                      </a:solidFill>
                      <a:miter lim="400000"/>
                    </a:lnT>
                    <a:lnB w="25400">
                      <a:solidFill>
                        <a:srgbClr val="453F3E"/>
                      </a:solidFill>
                      <a:miter lim="400000"/>
                    </a:lnB>
                    <a:blipFill rotWithShape="1">
                      <a:blip r:embed="rId5"/>
                      <a:srcRect/>
                      <a:stretch>
                        <a:fillRect/>
                      </a:stretch>
                    </a:blipFill>
                  </a:tcPr>
                </a:tc>
              </a:tr>
            </a:tbl>
          </a:graphicData>
        </a:graphic>
      </p:graphicFrame>
      <p:sp>
        <p:nvSpPr>
          <p:cNvPr id="182" name="Shape 18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spTree>
  </p:cSld>
  <p:clrMapOvr>
    <a:masterClrMapping/>
  </p:clrMapOvr>
  <p:transition xmlns:p14="http://schemas.microsoft.com/office/powerpoint/2010/mai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LeatherBook">
  <a:themeElements>
    <a:clrScheme name="LeatherBook">
      <a:dk1>
        <a:srgbClr val="6C6963"/>
      </a:dk1>
      <a:lt1>
        <a:srgbClr val="092C6C"/>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SemiBold"/>
        <a:ea typeface="Baskerville SemiBold"/>
        <a:cs typeface="Baskerville SemiBold"/>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6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eatherBook">
  <a:themeElements>
    <a:clrScheme name="LeatherBook">
      <a:dk1>
        <a:srgbClr val="000000"/>
      </a:dk1>
      <a:lt1>
        <a:srgbClr val="FFFFFF"/>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SemiBold"/>
        <a:ea typeface="Baskerville SemiBold"/>
        <a:cs typeface="Baskerville SemiBold"/>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6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TotalTime>
  <Words>4697</Words>
  <Application>Microsoft Macintosh PowerPoint</Application>
  <PresentationFormat>Custom</PresentationFormat>
  <Paragraphs>374</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LeatherBook</vt:lpstr>
      <vt:lpstr>The First Amendment Free Exercise of Religion</vt:lpstr>
      <vt:lpstr>Let’s Argue!!!</vt:lpstr>
      <vt:lpstr>Elements of Argument</vt:lpstr>
      <vt:lpstr>Simulation of Case…</vt:lpstr>
      <vt:lpstr>Case Summary:  Cheema v. Thompson </vt:lpstr>
      <vt:lpstr>PowerPoint Presentation</vt:lpstr>
      <vt:lpstr>PowerPoint Presentation</vt:lpstr>
      <vt:lpstr>Federal court cases include:</vt:lpstr>
      <vt:lpstr>PowerPoint Presentation</vt:lpstr>
      <vt:lpstr>PowerPoint Presentation</vt:lpstr>
      <vt:lpstr>What do we mean by  “Interpretation of the Law”?</vt:lpstr>
      <vt:lpstr>PowerPoint Presentation</vt:lpstr>
      <vt:lpstr>PowerPoint Presentation</vt:lpstr>
      <vt:lpstr>What happens when religious liberty is at stake?</vt:lpstr>
      <vt:lpstr>What happens when religious liberty is at stake?</vt:lpstr>
      <vt:lpstr>Establishment and Free Exercise Clauses</vt:lpstr>
      <vt:lpstr>First, let’s take a look at different religions, and some of their traditions and dress. </vt:lpstr>
      <vt:lpstr>Sikhs: Five Articles of Faith</vt:lpstr>
      <vt:lpstr>Which Court?</vt:lpstr>
      <vt:lpstr>First Amendment</vt:lpstr>
      <vt:lpstr>Free Exercise</vt:lpstr>
      <vt:lpstr>Free Exercise Clause</vt:lpstr>
      <vt:lpstr>Free Exercise Clause</vt:lpstr>
      <vt:lpstr>Free Exercise Clause</vt:lpstr>
      <vt:lpstr>PowerPoint Presentation</vt:lpstr>
      <vt:lpstr>Attorneys at Work</vt:lpstr>
      <vt:lpstr>PowerPoint Presentation</vt:lpstr>
      <vt:lpstr>PowerPoint Presentation</vt:lpstr>
      <vt:lpstr>PowerPoint Presentation</vt:lpstr>
      <vt:lpstr>PowerPoint Presentation</vt:lpstr>
      <vt:lpstr>Cheema v. Thompson  Finding by the U.S. 9th Circuit Court of Appeals</vt:lpstr>
      <vt:lpstr>The Power of Argument</vt:lpstr>
      <vt:lpstr>The First Amendment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Amendment Free Exercise of Religion</dc:title>
  <cp:lastModifiedBy>Dave Woods</cp:lastModifiedBy>
  <cp:revision>13</cp:revision>
  <dcterms:modified xsi:type="dcterms:W3CDTF">2015-12-24T18:35:42Z</dcterms:modified>
</cp:coreProperties>
</file>