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1" r:id="rId5"/>
    <p:sldId id="262" r:id="rId6"/>
    <p:sldId id="263" r:id="rId7"/>
    <p:sldId id="264" r:id="rId8"/>
    <p:sldId id="258" r:id="rId9"/>
    <p:sldId id="259" r:id="rId10"/>
    <p:sldId id="266" r:id="rId11"/>
    <p:sldId id="267" r:id="rId12"/>
    <p:sldId id="268" r:id="rId13"/>
    <p:sldId id="269"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5DFF7-86CB-41B4-8298-88247464C8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FD20886-DC0E-4947-A242-FD5CF552917D}">
      <dgm:prSet/>
      <dgm:spPr/>
      <dgm:t>
        <a:bodyPr/>
        <a:lstStyle/>
        <a:p>
          <a:r>
            <a:rPr lang="en-US" dirty="0"/>
            <a:t>State employees using state funds should submit a travel request via concur. </a:t>
          </a:r>
        </a:p>
      </dgm:t>
    </dgm:pt>
    <dgm:pt modelId="{12115A42-8DDD-4667-956B-F1DBF05B659F}" type="parTrans" cxnId="{741BC579-4DC5-41BA-8F19-200E94FA221E}">
      <dgm:prSet/>
      <dgm:spPr/>
      <dgm:t>
        <a:bodyPr/>
        <a:lstStyle/>
        <a:p>
          <a:endParaRPr lang="en-US"/>
        </a:p>
      </dgm:t>
    </dgm:pt>
    <dgm:pt modelId="{E2124A18-E120-46AD-BB8F-34171F3B4640}" type="sibTrans" cxnId="{741BC579-4DC5-41BA-8F19-200E94FA221E}">
      <dgm:prSet/>
      <dgm:spPr/>
      <dgm:t>
        <a:bodyPr/>
        <a:lstStyle/>
        <a:p>
          <a:endParaRPr lang="en-US"/>
        </a:p>
      </dgm:t>
    </dgm:pt>
    <dgm:pt modelId="{C9FD324C-8D28-41CE-A173-36D89288B72E}">
      <dgm:prSet/>
      <dgm:spPr/>
      <dgm:t>
        <a:bodyPr/>
        <a:lstStyle/>
        <a:p>
          <a:r>
            <a:rPr lang="en-US" dirty="0"/>
            <a:t>The Travel Request should be submitted and approved prior to booking any travel. </a:t>
          </a:r>
        </a:p>
      </dgm:t>
    </dgm:pt>
    <dgm:pt modelId="{89AFFE84-E5CB-4CFA-9C08-6BAD8986E9DE}" type="parTrans" cxnId="{21E11759-3DD7-4AD1-A414-3B3F6C7E6890}">
      <dgm:prSet/>
      <dgm:spPr/>
      <dgm:t>
        <a:bodyPr/>
        <a:lstStyle/>
        <a:p>
          <a:endParaRPr lang="en-US"/>
        </a:p>
      </dgm:t>
    </dgm:pt>
    <dgm:pt modelId="{43294956-6B3F-491F-9F8A-35B430643546}" type="sibTrans" cxnId="{21E11759-3DD7-4AD1-A414-3B3F6C7E6890}">
      <dgm:prSet/>
      <dgm:spPr/>
      <dgm:t>
        <a:bodyPr/>
        <a:lstStyle/>
        <a:p>
          <a:endParaRPr lang="en-US"/>
        </a:p>
      </dgm:t>
    </dgm:pt>
    <dgm:pt modelId="{7DB694AE-0B75-4849-8DD7-2B9753CBBBD8}">
      <dgm:prSet/>
      <dgm:spPr/>
      <dgm:t>
        <a:bodyPr/>
        <a:lstStyle/>
        <a:p>
          <a:r>
            <a:rPr lang="en-US" dirty="0"/>
            <a:t>Note: Per CSU Travel Procedures, Section IX.A "Travel Expense Claim must be submitted to the campus Travel Reimbursement office within 60 days of the end of a trip unless there is recurrent local travel, in which case Claims may be aggregated and submitted monthly." Please be aware Approved Travel Requests will automatically close 60 days after the travel end date</a:t>
          </a:r>
        </a:p>
      </dgm:t>
    </dgm:pt>
    <dgm:pt modelId="{28D534DA-5A18-4534-99AC-306E0E74BFFB}" type="parTrans" cxnId="{B351B975-CCCF-437F-9477-ADB12B1210FC}">
      <dgm:prSet/>
      <dgm:spPr/>
      <dgm:t>
        <a:bodyPr/>
        <a:lstStyle/>
        <a:p>
          <a:endParaRPr lang="en-US"/>
        </a:p>
      </dgm:t>
    </dgm:pt>
    <dgm:pt modelId="{508C1811-EBB2-4DE0-B458-33C701458572}" type="sibTrans" cxnId="{B351B975-CCCF-437F-9477-ADB12B1210FC}">
      <dgm:prSet/>
      <dgm:spPr/>
      <dgm:t>
        <a:bodyPr/>
        <a:lstStyle/>
        <a:p>
          <a:endParaRPr lang="en-US"/>
        </a:p>
      </dgm:t>
    </dgm:pt>
    <dgm:pt modelId="{AAFCE52B-F34F-4140-8F7C-B0252F229076}" type="pres">
      <dgm:prSet presAssocID="{D1B5DFF7-86CB-41B4-8298-88247464C801}" presName="linear" presStyleCnt="0">
        <dgm:presLayoutVars>
          <dgm:animLvl val="lvl"/>
          <dgm:resizeHandles val="exact"/>
        </dgm:presLayoutVars>
      </dgm:prSet>
      <dgm:spPr/>
    </dgm:pt>
    <dgm:pt modelId="{DC4AEBF2-ACB3-4A12-84A6-8DDA5763D4B0}" type="pres">
      <dgm:prSet presAssocID="{8FD20886-DC0E-4947-A242-FD5CF552917D}" presName="parentText" presStyleLbl="node1" presStyleIdx="0" presStyleCnt="3">
        <dgm:presLayoutVars>
          <dgm:chMax val="0"/>
          <dgm:bulletEnabled val="1"/>
        </dgm:presLayoutVars>
      </dgm:prSet>
      <dgm:spPr/>
    </dgm:pt>
    <dgm:pt modelId="{E6B7D233-9888-48C3-8DEA-5E13F85FDECB}" type="pres">
      <dgm:prSet presAssocID="{E2124A18-E120-46AD-BB8F-34171F3B4640}" presName="spacer" presStyleCnt="0"/>
      <dgm:spPr/>
    </dgm:pt>
    <dgm:pt modelId="{731B9650-1AB7-47FE-97E8-0868C326996C}" type="pres">
      <dgm:prSet presAssocID="{C9FD324C-8D28-41CE-A173-36D89288B72E}" presName="parentText" presStyleLbl="node1" presStyleIdx="1" presStyleCnt="3">
        <dgm:presLayoutVars>
          <dgm:chMax val="0"/>
          <dgm:bulletEnabled val="1"/>
        </dgm:presLayoutVars>
      </dgm:prSet>
      <dgm:spPr/>
    </dgm:pt>
    <dgm:pt modelId="{781DDC23-A1A7-4F2C-B0FB-4F4FC6F6CE64}" type="pres">
      <dgm:prSet presAssocID="{43294956-6B3F-491F-9F8A-35B430643546}" presName="spacer" presStyleCnt="0"/>
      <dgm:spPr/>
    </dgm:pt>
    <dgm:pt modelId="{FFE416AE-AA7C-4D9A-9B6E-0049E389224A}" type="pres">
      <dgm:prSet presAssocID="{7DB694AE-0B75-4849-8DD7-2B9753CBBBD8}" presName="parentText" presStyleLbl="node1" presStyleIdx="2" presStyleCnt="3">
        <dgm:presLayoutVars>
          <dgm:chMax val="0"/>
          <dgm:bulletEnabled val="1"/>
        </dgm:presLayoutVars>
      </dgm:prSet>
      <dgm:spPr/>
    </dgm:pt>
  </dgm:ptLst>
  <dgm:cxnLst>
    <dgm:cxn modelId="{232B8724-052E-481C-83FA-072A4DE0EE89}" type="presOf" srcId="{8FD20886-DC0E-4947-A242-FD5CF552917D}" destId="{DC4AEBF2-ACB3-4A12-84A6-8DDA5763D4B0}" srcOrd="0" destOrd="0" presId="urn:microsoft.com/office/officeart/2005/8/layout/vList2"/>
    <dgm:cxn modelId="{ED9AA647-E188-4622-84DF-A108BD4B50A8}" type="presOf" srcId="{7DB694AE-0B75-4849-8DD7-2B9753CBBBD8}" destId="{FFE416AE-AA7C-4D9A-9B6E-0049E389224A}" srcOrd="0" destOrd="0" presId="urn:microsoft.com/office/officeart/2005/8/layout/vList2"/>
    <dgm:cxn modelId="{E0A9D170-4EED-4B65-BC50-99D8759C930C}" type="presOf" srcId="{C9FD324C-8D28-41CE-A173-36D89288B72E}" destId="{731B9650-1AB7-47FE-97E8-0868C326996C}" srcOrd="0" destOrd="0" presId="urn:microsoft.com/office/officeart/2005/8/layout/vList2"/>
    <dgm:cxn modelId="{B351B975-CCCF-437F-9477-ADB12B1210FC}" srcId="{D1B5DFF7-86CB-41B4-8298-88247464C801}" destId="{7DB694AE-0B75-4849-8DD7-2B9753CBBBD8}" srcOrd="2" destOrd="0" parTransId="{28D534DA-5A18-4534-99AC-306E0E74BFFB}" sibTransId="{508C1811-EBB2-4DE0-B458-33C701458572}"/>
    <dgm:cxn modelId="{21E11759-3DD7-4AD1-A414-3B3F6C7E6890}" srcId="{D1B5DFF7-86CB-41B4-8298-88247464C801}" destId="{C9FD324C-8D28-41CE-A173-36D89288B72E}" srcOrd="1" destOrd="0" parTransId="{89AFFE84-E5CB-4CFA-9C08-6BAD8986E9DE}" sibTransId="{43294956-6B3F-491F-9F8A-35B430643546}"/>
    <dgm:cxn modelId="{741BC579-4DC5-41BA-8F19-200E94FA221E}" srcId="{D1B5DFF7-86CB-41B4-8298-88247464C801}" destId="{8FD20886-DC0E-4947-A242-FD5CF552917D}" srcOrd="0" destOrd="0" parTransId="{12115A42-8DDD-4667-956B-F1DBF05B659F}" sibTransId="{E2124A18-E120-46AD-BB8F-34171F3B4640}"/>
    <dgm:cxn modelId="{47F92AA9-1E95-4EE9-8276-D61DEC6A3AE3}" type="presOf" srcId="{D1B5DFF7-86CB-41B4-8298-88247464C801}" destId="{AAFCE52B-F34F-4140-8F7C-B0252F229076}" srcOrd="0" destOrd="0" presId="urn:microsoft.com/office/officeart/2005/8/layout/vList2"/>
    <dgm:cxn modelId="{1E5E0485-7DAF-4439-B1F5-5674496148F3}" type="presParOf" srcId="{AAFCE52B-F34F-4140-8F7C-B0252F229076}" destId="{DC4AEBF2-ACB3-4A12-84A6-8DDA5763D4B0}" srcOrd="0" destOrd="0" presId="urn:microsoft.com/office/officeart/2005/8/layout/vList2"/>
    <dgm:cxn modelId="{27156B66-912F-4BF0-A2C2-E091475E3E34}" type="presParOf" srcId="{AAFCE52B-F34F-4140-8F7C-B0252F229076}" destId="{E6B7D233-9888-48C3-8DEA-5E13F85FDECB}" srcOrd="1" destOrd="0" presId="urn:microsoft.com/office/officeart/2005/8/layout/vList2"/>
    <dgm:cxn modelId="{B1F852D2-84EB-4143-9B2E-E4843213A214}" type="presParOf" srcId="{AAFCE52B-F34F-4140-8F7C-B0252F229076}" destId="{731B9650-1AB7-47FE-97E8-0868C326996C}" srcOrd="2" destOrd="0" presId="urn:microsoft.com/office/officeart/2005/8/layout/vList2"/>
    <dgm:cxn modelId="{EAB48AFE-7100-48E3-BE28-DFBD4808ECF9}" type="presParOf" srcId="{AAFCE52B-F34F-4140-8F7C-B0252F229076}" destId="{781DDC23-A1A7-4F2C-B0FB-4F4FC6F6CE64}" srcOrd="3" destOrd="0" presId="urn:microsoft.com/office/officeart/2005/8/layout/vList2"/>
    <dgm:cxn modelId="{783DA416-4E5F-44DB-937B-A49CDE484E93}" type="presParOf" srcId="{AAFCE52B-F34F-4140-8F7C-B0252F229076}" destId="{FFE416AE-AA7C-4D9A-9B6E-0049E389224A}"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AEBF2-ACB3-4A12-84A6-8DDA5763D4B0}">
      <dsp:nvSpPr>
        <dsp:cNvPr id="0" name=""/>
        <dsp:cNvSpPr/>
      </dsp:nvSpPr>
      <dsp:spPr>
        <a:xfrm>
          <a:off x="0" y="108526"/>
          <a:ext cx="5142658" cy="1701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State employees using state funds should submit a travel request via concur. </a:t>
          </a:r>
        </a:p>
      </dsp:txBody>
      <dsp:txXfrm>
        <a:off x="83048" y="191574"/>
        <a:ext cx="4976562" cy="1535157"/>
      </dsp:txXfrm>
    </dsp:sp>
    <dsp:sp modelId="{731B9650-1AB7-47FE-97E8-0868C326996C}">
      <dsp:nvSpPr>
        <dsp:cNvPr id="0" name=""/>
        <dsp:cNvSpPr/>
      </dsp:nvSpPr>
      <dsp:spPr>
        <a:xfrm>
          <a:off x="0" y="1852979"/>
          <a:ext cx="5142658" cy="1701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 Travel Request should be submitted and approved prior to booking any travel. </a:t>
          </a:r>
        </a:p>
      </dsp:txBody>
      <dsp:txXfrm>
        <a:off x="83048" y="1936027"/>
        <a:ext cx="4976562" cy="1535157"/>
      </dsp:txXfrm>
    </dsp:sp>
    <dsp:sp modelId="{FFE416AE-AA7C-4D9A-9B6E-0049E389224A}">
      <dsp:nvSpPr>
        <dsp:cNvPr id="0" name=""/>
        <dsp:cNvSpPr/>
      </dsp:nvSpPr>
      <dsp:spPr>
        <a:xfrm>
          <a:off x="0" y="3597432"/>
          <a:ext cx="5142658" cy="1701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Note: Per CSU Travel Procedures, Section IX.A "Travel Expense Claim must be submitted to the campus Travel Reimbursement office within 60 days of the end of a trip unless there is recurrent local travel, in which case Claims may be aggregated and submitted monthly." Please be aware Approved Travel Requests will automatically close 60 days after the travel end date</a:t>
          </a:r>
        </a:p>
      </dsp:txBody>
      <dsp:txXfrm>
        <a:off x="83048" y="3680480"/>
        <a:ext cx="4976562" cy="1535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C69439-C715-4F59-AC62-3D313172803D}"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53737963-D699-405C-A916-3FA05A4D38FF}" type="slidenum">
              <a:rPr lang="en-US" smtClean="0"/>
              <a:t>‹#›</a:t>
            </a:fld>
            <a:endParaRPr lang="en-US" dirty="0"/>
          </a:p>
        </p:txBody>
      </p:sp>
    </p:spTree>
    <p:extLst>
      <p:ext uri="{BB962C8B-B14F-4D97-AF65-F5344CB8AC3E}">
        <p14:creationId xmlns:p14="http://schemas.microsoft.com/office/powerpoint/2010/main" val="118364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69439-C715-4F59-AC62-3D313172803D}"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37963-D699-405C-A916-3FA05A4D38FF}" type="slidenum">
              <a:rPr lang="en-US" smtClean="0"/>
              <a:t>‹#›</a:t>
            </a:fld>
            <a:endParaRPr lang="en-US" dirty="0"/>
          </a:p>
        </p:txBody>
      </p:sp>
    </p:spTree>
    <p:extLst>
      <p:ext uri="{BB962C8B-B14F-4D97-AF65-F5344CB8AC3E}">
        <p14:creationId xmlns:p14="http://schemas.microsoft.com/office/powerpoint/2010/main" val="360176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69439-C715-4F59-AC62-3D313172803D}"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37963-D699-405C-A916-3FA05A4D38FF}" type="slidenum">
              <a:rPr lang="en-US" smtClean="0"/>
              <a:t>‹#›</a:t>
            </a:fld>
            <a:endParaRPr lang="en-US" dirty="0"/>
          </a:p>
        </p:txBody>
      </p:sp>
    </p:spTree>
    <p:extLst>
      <p:ext uri="{BB962C8B-B14F-4D97-AF65-F5344CB8AC3E}">
        <p14:creationId xmlns:p14="http://schemas.microsoft.com/office/powerpoint/2010/main" val="198442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69439-C715-4F59-AC62-3D313172803D}"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37963-D699-405C-A916-3FA05A4D38FF}" type="slidenum">
              <a:rPr lang="en-US" smtClean="0"/>
              <a:t>‹#›</a:t>
            </a:fld>
            <a:endParaRPr lang="en-US" dirty="0"/>
          </a:p>
        </p:txBody>
      </p:sp>
    </p:spTree>
    <p:extLst>
      <p:ext uri="{BB962C8B-B14F-4D97-AF65-F5344CB8AC3E}">
        <p14:creationId xmlns:p14="http://schemas.microsoft.com/office/powerpoint/2010/main" val="291401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1C69439-C715-4F59-AC62-3D313172803D}" type="datetimeFigureOut">
              <a:rPr lang="en-US" smtClean="0"/>
              <a:t>5/20/2021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3737963-D699-405C-A916-3FA05A4D38FF}" type="slidenum">
              <a:rPr lang="en-US" smtClean="0"/>
              <a:t>‹#›</a:t>
            </a:fld>
            <a:endParaRPr lang="en-US" dirty="0"/>
          </a:p>
        </p:txBody>
      </p:sp>
    </p:spTree>
    <p:extLst>
      <p:ext uri="{BB962C8B-B14F-4D97-AF65-F5344CB8AC3E}">
        <p14:creationId xmlns:p14="http://schemas.microsoft.com/office/powerpoint/2010/main" val="289506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C69439-C715-4F59-AC62-3D313172803D}"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37963-D699-405C-A916-3FA05A4D38FF}" type="slidenum">
              <a:rPr lang="en-US" smtClean="0"/>
              <a:t>‹#›</a:t>
            </a:fld>
            <a:endParaRPr lang="en-US" dirty="0"/>
          </a:p>
        </p:txBody>
      </p:sp>
    </p:spTree>
    <p:extLst>
      <p:ext uri="{BB962C8B-B14F-4D97-AF65-F5344CB8AC3E}">
        <p14:creationId xmlns:p14="http://schemas.microsoft.com/office/powerpoint/2010/main" val="389596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C69439-C715-4F59-AC62-3D313172803D}" type="datetimeFigureOut">
              <a:rPr lang="en-US" smtClean="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737963-D699-405C-A916-3FA05A4D38FF}" type="slidenum">
              <a:rPr lang="en-US" smtClean="0"/>
              <a:t>‹#›</a:t>
            </a:fld>
            <a:endParaRPr lang="en-US" dirty="0"/>
          </a:p>
        </p:txBody>
      </p:sp>
    </p:spTree>
    <p:extLst>
      <p:ext uri="{BB962C8B-B14F-4D97-AF65-F5344CB8AC3E}">
        <p14:creationId xmlns:p14="http://schemas.microsoft.com/office/powerpoint/2010/main" val="27341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C69439-C715-4F59-AC62-3D313172803D}" type="datetimeFigureOut">
              <a:rPr lang="en-US" smtClean="0"/>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737963-D699-405C-A916-3FA05A4D38FF}" type="slidenum">
              <a:rPr lang="en-US" smtClean="0"/>
              <a:t>‹#›</a:t>
            </a:fld>
            <a:endParaRPr lang="en-US" dirty="0"/>
          </a:p>
        </p:txBody>
      </p:sp>
    </p:spTree>
    <p:extLst>
      <p:ext uri="{BB962C8B-B14F-4D97-AF65-F5344CB8AC3E}">
        <p14:creationId xmlns:p14="http://schemas.microsoft.com/office/powerpoint/2010/main" val="175000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69439-C715-4F59-AC62-3D313172803D}" type="datetimeFigureOut">
              <a:rPr lang="en-US" smtClean="0"/>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737963-D699-405C-A916-3FA05A4D38FF}" type="slidenum">
              <a:rPr lang="en-US" smtClean="0"/>
              <a:t>‹#›</a:t>
            </a:fld>
            <a:endParaRPr lang="en-US" dirty="0"/>
          </a:p>
        </p:txBody>
      </p:sp>
    </p:spTree>
    <p:extLst>
      <p:ext uri="{BB962C8B-B14F-4D97-AF65-F5344CB8AC3E}">
        <p14:creationId xmlns:p14="http://schemas.microsoft.com/office/powerpoint/2010/main" val="274807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C69439-C715-4F59-AC62-3D313172803D}"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3737963-D699-405C-A916-3FA05A4D38FF}" type="slidenum">
              <a:rPr lang="en-US" smtClean="0"/>
              <a:t>‹#›</a:t>
            </a:fld>
            <a:endParaRPr lang="en-US" dirty="0"/>
          </a:p>
        </p:txBody>
      </p:sp>
    </p:spTree>
    <p:extLst>
      <p:ext uri="{BB962C8B-B14F-4D97-AF65-F5344CB8AC3E}">
        <p14:creationId xmlns:p14="http://schemas.microsoft.com/office/powerpoint/2010/main" val="167226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C69439-C715-4F59-AC62-3D313172803D}" type="datetimeFigureOut">
              <a:rPr lang="en-US" smtClean="0"/>
              <a:t>5/20/2021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3737963-D699-405C-A916-3FA05A4D38FF}" type="slidenum">
              <a:rPr lang="en-US" smtClean="0"/>
              <a:t>‹#›</a:t>
            </a:fld>
            <a:endParaRPr lang="en-US" dirty="0"/>
          </a:p>
        </p:txBody>
      </p:sp>
    </p:spTree>
    <p:extLst>
      <p:ext uri="{BB962C8B-B14F-4D97-AF65-F5344CB8AC3E}">
        <p14:creationId xmlns:p14="http://schemas.microsoft.com/office/powerpoint/2010/main" val="397220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1C69439-C715-4F59-AC62-3D313172803D}" type="datetimeFigureOut">
              <a:rPr lang="en-US" smtClean="0"/>
              <a:t>5/20/2021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53737963-D699-405C-A916-3FA05A4D38FF}" type="slidenum">
              <a:rPr lang="en-US" smtClean="0"/>
              <a:t>‹#›</a:t>
            </a:fld>
            <a:endParaRPr lang="en-US" dirty="0"/>
          </a:p>
        </p:txBody>
      </p:sp>
    </p:spTree>
    <p:extLst>
      <p:ext uri="{BB962C8B-B14F-4D97-AF65-F5344CB8AC3E}">
        <p14:creationId xmlns:p14="http://schemas.microsoft.com/office/powerpoint/2010/main" val="4278092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Subtitle 3">
            <a:extLst>
              <a:ext uri="{FF2B5EF4-FFF2-40B4-BE49-F238E27FC236}">
                <a16:creationId xmlns:a16="http://schemas.microsoft.com/office/drawing/2014/main" id="{5429FBDF-5382-4CEE-AE55-7407BF0C7E8D}"/>
              </a:ext>
            </a:extLst>
          </p:cNvPr>
          <p:cNvSpPr>
            <a:spLocks noGrp="1"/>
          </p:cNvSpPr>
          <p:nvPr>
            <p:ph type="subTitle" idx="1"/>
          </p:nvPr>
        </p:nvSpPr>
        <p:spPr>
          <a:xfrm>
            <a:off x="7937524" y="2064730"/>
            <a:ext cx="2942706" cy="2728536"/>
          </a:xfrm>
        </p:spPr>
        <p:txBody>
          <a:bodyPr anchor="ctr">
            <a:normAutofit/>
          </a:bodyPr>
          <a:lstStyle/>
          <a:p>
            <a:r>
              <a:rPr lang="en-US" sz="2800" dirty="0">
                <a:solidFill>
                  <a:schemeClr val="tx2"/>
                </a:solidFill>
              </a:rPr>
              <a:t>Travel Office</a:t>
            </a:r>
          </a:p>
          <a:p>
            <a:r>
              <a:rPr lang="en-US" sz="1800" dirty="0">
                <a:solidFill>
                  <a:schemeClr val="tx2"/>
                </a:solidFill>
              </a:rPr>
              <a:t>Contact: Traveloffice@csusm.edu</a:t>
            </a:r>
          </a:p>
        </p:txBody>
      </p:sp>
      <p:grpSp>
        <p:nvGrpSpPr>
          <p:cNvPr id="32" name="Group 31">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33" name="Oval 32">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BE78B9D-4CCE-4352-9107-D93F4868647E}"/>
              </a:ext>
            </a:extLst>
          </p:cNvPr>
          <p:cNvSpPr>
            <a:spLocks noGrp="1"/>
          </p:cNvSpPr>
          <p:nvPr>
            <p:ph type="ctrTitle"/>
          </p:nvPr>
        </p:nvSpPr>
        <p:spPr>
          <a:xfrm>
            <a:off x="1717507" y="1316890"/>
            <a:ext cx="4606394" cy="4224216"/>
          </a:xfrm>
        </p:spPr>
        <p:txBody>
          <a:bodyPr>
            <a:normAutofit/>
          </a:bodyPr>
          <a:lstStyle/>
          <a:p>
            <a:pPr algn="ctr"/>
            <a:r>
              <a:rPr lang="en-US" sz="6000" dirty="0">
                <a:solidFill>
                  <a:srgbClr val="FFFFFF"/>
                </a:solidFill>
              </a:rPr>
              <a:t>Concur Training </a:t>
            </a:r>
          </a:p>
        </p:txBody>
      </p:sp>
      <p:sp>
        <p:nvSpPr>
          <p:cNvPr id="36" name="Rectangle 35">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383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29" name="Group 11">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30"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D10B3958-B1DC-41D0-B3F9-4F97C42DA2A0}"/>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Submit a Travel Request</a:t>
            </a:r>
          </a:p>
        </p:txBody>
      </p:sp>
      <p:sp>
        <p:nvSpPr>
          <p:cNvPr id="32" name="Rectangle 1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Text Placeholder 4">
            <a:extLst>
              <a:ext uri="{FF2B5EF4-FFF2-40B4-BE49-F238E27FC236}">
                <a16:creationId xmlns:a16="http://schemas.microsoft.com/office/drawing/2014/main" id="{80B63ED1-B28A-4910-83AE-CD0598F0C752}"/>
              </a:ext>
            </a:extLst>
          </p:cNvPr>
          <p:cNvGraphicFramePr>
            <a:graphicFrameLocks noGrp="1"/>
          </p:cNvGraphicFramePr>
          <p:nvPr>
            <p:ph idx="1"/>
          </p:nvPr>
        </p:nvGraphicFramePr>
        <p:xfrm>
          <a:off x="6081089" y="725394"/>
          <a:ext cx="5142658" cy="54072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5325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C7FDC0E-46B2-4D1F-8AFD-DEE4EB9420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28F88281-107F-42C7-86F0-D4A908DF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a:extLst>
                <a:ext uri="{FF2B5EF4-FFF2-40B4-BE49-F238E27FC236}">
                  <a16:creationId xmlns:a16="http://schemas.microsoft.com/office/drawing/2014/main" id="{4374E9EA-6677-4DBE-96C2-D43B954A4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6" name="Rectangle 15">
            <a:extLst>
              <a:ext uri="{FF2B5EF4-FFF2-40B4-BE49-F238E27FC236}">
                <a16:creationId xmlns:a16="http://schemas.microsoft.com/office/drawing/2014/main" id="{AE0CBC3A-201A-4BFD-B558-8D0E7EBF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1ECC22-ECEC-43ED-AD41-42D34F96701D}"/>
              </a:ext>
            </a:extLst>
          </p:cNvPr>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en-US" sz="4800" dirty="0"/>
              <a:t>Submit a Travel Request</a:t>
            </a:r>
          </a:p>
        </p:txBody>
      </p:sp>
      <p:pic>
        <p:nvPicPr>
          <p:cNvPr id="6" name="Content Placeholder 5">
            <a:extLst>
              <a:ext uri="{FF2B5EF4-FFF2-40B4-BE49-F238E27FC236}">
                <a16:creationId xmlns:a16="http://schemas.microsoft.com/office/drawing/2014/main" id="{865C81EB-05BF-42DD-BEF5-1EDF8C2C7542}"/>
              </a:ext>
            </a:extLst>
          </p:cNvPr>
          <p:cNvPicPr>
            <a:picLocks noGrp="1" noChangeAspect="1"/>
          </p:cNvPicPr>
          <p:nvPr>
            <p:ph idx="1"/>
          </p:nvPr>
        </p:nvPicPr>
        <p:blipFill>
          <a:blip r:embed="rId6"/>
          <a:stretch>
            <a:fillRect/>
          </a:stretch>
        </p:blipFill>
        <p:spPr>
          <a:xfrm>
            <a:off x="651186" y="639447"/>
            <a:ext cx="3827308" cy="3097244"/>
          </a:xfrm>
          <a:prstGeom prst="rect">
            <a:avLst/>
          </a:prstGeom>
        </p:spPr>
      </p:pic>
      <p:pic>
        <p:nvPicPr>
          <p:cNvPr id="7" name="Picture 6">
            <a:extLst>
              <a:ext uri="{FF2B5EF4-FFF2-40B4-BE49-F238E27FC236}">
                <a16:creationId xmlns:a16="http://schemas.microsoft.com/office/drawing/2014/main" id="{CDB457DA-009B-4320-AEC6-567DAB8B5A33}"/>
              </a:ext>
            </a:extLst>
          </p:cNvPr>
          <p:cNvPicPr>
            <a:picLocks noChangeAspect="1"/>
          </p:cNvPicPr>
          <p:nvPr/>
        </p:nvPicPr>
        <p:blipFill>
          <a:blip r:embed="rId7"/>
          <a:stretch>
            <a:fillRect/>
          </a:stretch>
        </p:blipFill>
        <p:spPr>
          <a:xfrm>
            <a:off x="108122" y="4236182"/>
            <a:ext cx="4913436" cy="1707418"/>
          </a:xfrm>
          <a:prstGeom prst="rect">
            <a:avLst/>
          </a:prstGeom>
        </p:spPr>
      </p:pic>
      <p:sp>
        <p:nvSpPr>
          <p:cNvPr id="5" name="Text Placeholder 4">
            <a:extLst>
              <a:ext uri="{FF2B5EF4-FFF2-40B4-BE49-F238E27FC236}">
                <a16:creationId xmlns:a16="http://schemas.microsoft.com/office/drawing/2014/main" id="{6799A30C-17F0-4EA5-92E6-A0FFCB20AFD7}"/>
              </a:ext>
            </a:extLst>
          </p:cNvPr>
          <p:cNvSpPr>
            <a:spLocks noGrp="1"/>
          </p:cNvSpPr>
          <p:nvPr>
            <p:ph type="body" sz="half" idx="2"/>
          </p:nvPr>
        </p:nvSpPr>
        <p:spPr>
          <a:xfrm>
            <a:off x="4970109" y="2121408"/>
            <a:ext cx="6730276" cy="4050792"/>
          </a:xfrm>
        </p:spPr>
        <p:txBody>
          <a:bodyPr vert="horz" lIns="91440" tIns="45720" rIns="91440" bIns="45720" rtlCol="0">
            <a:normAutofit/>
          </a:bodyPr>
          <a:lstStyle/>
          <a:p>
            <a:pPr indent="-182880">
              <a:lnSpc>
                <a:spcPct val="90000"/>
              </a:lnSpc>
              <a:buFont typeface="Wingdings" pitchFamily="2" charset="2"/>
              <a:buChar char="§"/>
            </a:pPr>
            <a:r>
              <a:rPr lang="en-US" sz="1800" dirty="0">
                <a:solidFill>
                  <a:schemeClr val="tx1"/>
                </a:solidFill>
              </a:rPr>
              <a:t>Click Request on the header toolbar, and then select New Request on the request page.</a:t>
            </a:r>
          </a:p>
          <a:p>
            <a:pPr indent="-182880">
              <a:lnSpc>
                <a:spcPct val="90000"/>
              </a:lnSpc>
              <a:buFont typeface="Wingdings" pitchFamily="2" charset="2"/>
              <a:buChar char="§"/>
            </a:pPr>
            <a:r>
              <a:rPr lang="en-US" sz="1800" dirty="0">
                <a:solidFill>
                  <a:schemeClr val="tx1"/>
                </a:solidFill>
              </a:rPr>
              <a:t>-or-</a:t>
            </a:r>
          </a:p>
          <a:p>
            <a:pPr indent="-182880">
              <a:lnSpc>
                <a:spcPct val="90000"/>
              </a:lnSpc>
              <a:buFont typeface="Wingdings" pitchFamily="2" charset="2"/>
              <a:buChar char="§"/>
            </a:pPr>
            <a:r>
              <a:rPr lang="en-US" sz="1800" dirty="0">
                <a:solidFill>
                  <a:schemeClr val="tx1"/>
                </a:solidFill>
              </a:rPr>
              <a:t>From the home page, click new, then start a request. </a:t>
            </a:r>
          </a:p>
          <a:p>
            <a:pPr indent="-182880">
              <a:lnSpc>
                <a:spcPct val="90000"/>
              </a:lnSpc>
              <a:buFont typeface="Wingdings" pitchFamily="2" charset="2"/>
              <a:buChar char="§"/>
            </a:pPr>
            <a:endParaRPr lang="en-US" sz="1800" dirty="0">
              <a:solidFill>
                <a:schemeClr val="tx1"/>
              </a:solidFill>
            </a:endParaRPr>
          </a:p>
        </p:txBody>
      </p:sp>
      <p:grpSp>
        <p:nvGrpSpPr>
          <p:cNvPr id="18" name="Group 17">
            <a:extLst>
              <a:ext uri="{FF2B5EF4-FFF2-40B4-BE49-F238E27FC236}">
                <a16:creationId xmlns:a16="http://schemas.microsoft.com/office/drawing/2014/main" id="{D82D111B-7866-426B-A326-13305A8AB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AE720103-E559-418A-824B-BEAB9F98D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C3390309-8DDB-49A0-A186-0164FFDCA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56593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2470417-D0DB-4EF9-B24D-533252BDD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5DD43A5E-96FC-4417-AAAA-6D22205AE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AC8EC610-CBFB-4415-82B2-94F68101C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47F26634-9FA8-4679-B619-B9DFA21E0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7678F2-B63F-494F-AC31-48452DAC10DF}"/>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r>
              <a:rPr lang="en-US" dirty="0"/>
              <a:t>Submit a Travel Request</a:t>
            </a:r>
          </a:p>
        </p:txBody>
      </p:sp>
      <p:pic>
        <p:nvPicPr>
          <p:cNvPr id="5" name="Content Placeholder 4">
            <a:extLst>
              <a:ext uri="{FF2B5EF4-FFF2-40B4-BE49-F238E27FC236}">
                <a16:creationId xmlns:a16="http://schemas.microsoft.com/office/drawing/2014/main" id="{2BDD3E9A-CE49-46F2-A8B8-3B468D5774EE}"/>
              </a:ext>
            </a:extLst>
          </p:cNvPr>
          <p:cNvPicPr>
            <a:picLocks noGrp="1"/>
          </p:cNvPicPr>
          <p:nvPr>
            <p:ph idx="1"/>
          </p:nvPr>
        </p:nvPicPr>
        <p:blipFill>
          <a:blip r:embed="rId6"/>
          <a:stretch>
            <a:fillRect/>
          </a:stretch>
        </p:blipFill>
        <p:spPr>
          <a:xfrm>
            <a:off x="690880" y="640080"/>
            <a:ext cx="6396707" cy="5821680"/>
          </a:xfrm>
          <a:prstGeom prst="rect">
            <a:avLst/>
          </a:prstGeom>
        </p:spPr>
      </p:pic>
      <p:sp>
        <p:nvSpPr>
          <p:cNvPr id="4" name="Text Placeholder 3">
            <a:extLst>
              <a:ext uri="{FF2B5EF4-FFF2-40B4-BE49-F238E27FC236}">
                <a16:creationId xmlns:a16="http://schemas.microsoft.com/office/drawing/2014/main" id="{96E65996-BE42-4867-8B58-88D292C9D250}"/>
              </a:ext>
            </a:extLst>
          </p:cNvPr>
          <p:cNvSpPr>
            <a:spLocks noGrp="1"/>
          </p:cNvSpPr>
          <p:nvPr>
            <p:ph type="body" sz="half" idx="2"/>
          </p:nvPr>
        </p:nvSpPr>
        <p:spPr>
          <a:xfrm>
            <a:off x="8156351" y="2121408"/>
            <a:ext cx="3544034" cy="4050792"/>
          </a:xfrm>
        </p:spPr>
        <p:txBody>
          <a:bodyPr vert="horz" lIns="91440" tIns="45720" rIns="91440" bIns="45720" rtlCol="0">
            <a:normAutofit/>
          </a:bodyPr>
          <a:lstStyle/>
          <a:p>
            <a:pPr indent="-182880">
              <a:lnSpc>
                <a:spcPct val="90000"/>
              </a:lnSpc>
              <a:buFont typeface="Wingdings" pitchFamily="2" charset="2"/>
              <a:buChar char="§"/>
            </a:pPr>
            <a:r>
              <a:rPr lang="en-US" sz="1600" dirty="0">
                <a:solidFill>
                  <a:schemeClr val="tx1"/>
                </a:solidFill>
              </a:rPr>
              <a:t>The Request Header tab appears. Complete all required fields with asterisk. </a:t>
            </a:r>
          </a:p>
          <a:p>
            <a:pPr indent="-182880">
              <a:lnSpc>
                <a:spcPct val="90000"/>
              </a:lnSpc>
              <a:buFont typeface="Wingdings" pitchFamily="2" charset="2"/>
              <a:buChar char="§"/>
            </a:pPr>
            <a:endParaRPr lang="en-US" sz="1600" dirty="0">
              <a:solidFill>
                <a:schemeClr val="tx1"/>
              </a:solidFill>
            </a:endParaRPr>
          </a:p>
        </p:txBody>
      </p:sp>
      <p:grpSp>
        <p:nvGrpSpPr>
          <p:cNvPr id="16" name="Group 15">
            <a:extLst>
              <a:ext uri="{FF2B5EF4-FFF2-40B4-BE49-F238E27FC236}">
                <a16:creationId xmlns:a16="http://schemas.microsoft.com/office/drawing/2014/main" id="{79456847-F660-4ED4-9541-E8AB51FCAF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CBA548B4-3D52-4409-99DD-B2A24D201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3AE84337-22C7-4E22-AAE5-97E3848BC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0498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6AB0-1F4F-45D7-91A7-3F88B9CDC454}"/>
              </a:ext>
            </a:extLst>
          </p:cNvPr>
          <p:cNvSpPr>
            <a:spLocks noGrp="1"/>
          </p:cNvSpPr>
          <p:nvPr>
            <p:ph type="title"/>
          </p:nvPr>
        </p:nvSpPr>
        <p:spPr>
          <a:xfrm>
            <a:off x="1069848" y="484632"/>
            <a:ext cx="10058400" cy="1609344"/>
          </a:xfrm>
        </p:spPr>
        <p:txBody>
          <a:bodyPr>
            <a:normAutofit/>
          </a:bodyPr>
          <a:lstStyle/>
          <a:p>
            <a:r>
              <a:rPr lang="en-US" dirty="0"/>
              <a:t>Submit a Travel Request</a:t>
            </a:r>
          </a:p>
        </p:txBody>
      </p:sp>
      <p:sp>
        <p:nvSpPr>
          <p:cNvPr id="12"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4">
            <a:extLst>
              <a:ext uri="{FF2B5EF4-FFF2-40B4-BE49-F238E27FC236}">
                <a16:creationId xmlns:a16="http://schemas.microsoft.com/office/drawing/2014/main" id="{663B0187-8CDF-4911-8872-857BB3CC0717}"/>
              </a:ext>
            </a:extLst>
          </p:cNvPr>
          <p:cNvGraphicFramePr>
            <a:graphicFrameLocks noGrp="1"/>
          </p:cNvGraphicFramePr>
          <p:nvPr>
            <p:ph idx="1"/>
            <p:extLst>
              <p:ext uri="{D42A27DB-BD31-4B8C-83A1-F6EECF244321}">
                <p14:modId xmlns:p14="http://schemas.microsoft.com/office/powerpoint/2010/main" val="200424297"/>
              </p:ext>
            </p:extLst>
          </p:nvPr>
        </p:nvGraphicFramePr>
        <p:xfrm>
          <a:off x="1767322" y="2385391"/>
          <a:ext cx="8849878" cy="3987977"/>
        </p:xfrm>
        <a:graphic>
          <a:graphicData uri="http://schemas.openxmlformats.org/drawingml/2006/table">
            <a:tbl>
              <a:tblPr firstRow="1" firstCol="1" bandRow="1">
                <a:tableStyleId>{5C22544A-7EE6-4342-B048-85BDC9FD1C3A}</a:tableStyleId>
              </a:tblPr>
              <a:tblGrid>
                <a:gridCol w="3905954">
                  <a:extLst>
                    <a:ext uri="{9D8B030D-6E8A-4147-A177-3AD203B41FA5}">
                      <a16:colId xmlns:a16="http://schemas.microsoft.com/office/drawing/2014/main" val="2875232096"/>
                    </a:ext>
                  </a:extLst>
                </a:gridCol>
                <a:gridCol w="4943924">
                  <a:extLst>
                    <a:ext uri="{9D8B030D-6E8A-4147-A177-3AD203B41FA5}">
                      <a16:colId xmlns:a16="http://schemas.microsoft.com/office/drawing/2014/main" val="1368801534"/>
                    </a:ext>
                  </a:extLst>
                </a:gridCol>
              </a:tblGrid>
              <a:tr h="185941">
                <a:tc>
                  <a:txBody>
                    <a:bodyPr/>
                    <a:lstStyle/>
                    <a:p>
                      <a:pPr marL="0" marR="0" algn="just">
                        <a:lnSpc>
                          <a:spcPct val="107000"/>
                        </a:lnSpc>
                        <a:spcBef>
                          <a:spcPts val="0"/>
                        </a:spcBef>
                        <a:spcAft>
                          <a:spcPts val="0"/>
                        </a:spcAft>
                      </a:pPr>
                      <a:r>
                        <a:rPr lang="en-US" sz="900" dirty="0">
                          <a:effectLst/>
                        </a:rPr>
                        <a:t>Field Name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Description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796495425"/>
                  </a:ext>
                </a:extLst>
              </a:tr>
              <a:tr h="620188">
                <a:tc>
                  <a:txBody>
                    <a:bodyPr/>
                    <a:lstStyle/>
                    <a:p>
                      <a:pPr marL="0" marR="0" algn="just">
                        <a:lnSpc>
                          <a:spcPct val="107000"/>
                        </a:lnSpc>
                        <a:spcBef>
                          <a:spcPts val="0"/>
                        </a:spcBef>
                        <a:spcAft>
                          <a:spcPts val="0"/>
                        </a:spcAft>
                      </a:pPr>
                      <a:r>
                        <a:rPr lang="en-US" sz="900" dirty="0">
                          <a:effectLst/>
                        </a:rPr>
                        <a:t>Request/Trip Name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Enter a meaningful trip name, similar to a name given to a travel expense report. Your department may implement a standard naming protocol. Suggested naming convention Destination City, State and dates of Travel (ex. Long Beach, CA 5/18-5/21)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1591113876"/>
                  </a:ext>
                </a:extLst>
              </a:tr>
              <a:tr h="185941">
                <a:tc>
                  <a:txBody>
                    <a:bodyPr/>
                    <a:lstStyle/>
                    <a:p>
                      <a:pPr marL="0" marR="0" algn="just">
                        <a:lnSpc>
                          <a:spcPct val="107000"/>
                        </a:lnSpc>
                        <a:spcBef>
                          <a:spcPts val="0"/>
                        </a:spcBef>
                        <a:spcAft>
                          <a:spcPts val="0"/>
                        </a:spcAft>
                      </a:pPr>
                      <a:r>
                        <a:rPr lang="en-US" sz="900" dirty="0">
                          <a:effectLst/>
                        </a:rPr>
                        <a:t>Trip Type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Select from the drop-down list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390195969"/>
                  </a:ext>
                </a:extLst>
              </a:tr>
              <a:tr h="502793">
                <a:tc>
                  <a:txBody>
                    <a:bodyPr/>
                    <a:lstStyle/>
                    <a:p>
                      <a:pPr marL="0" marR="0" algn="just">
                        <a:lnSpc>
                          <a:spcPct val="107000"/>
                        </a:lnSpc>
                        <a:spcBef>
                          <a:spcPts val="0"/>
                        </a:spcBef>
                        <a:spcAft>
                          <a:spcPts val="0"/>
                        </a:spcAft>
                      </a:pPr>
                      <a:r>
                        <a:rPr lang="en-US" sz="900" dirty="0">
                          <a:effectLst/>
                        </a:rPr>
                        <a:t>How will you book you Trip?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1 - Book via Concur Travel - Use the online booking travel wizard. 2 - Book Outside of Concur Travel - Book over phone with CBT or if arrangements will be made/paid for by another source other than CSUS.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1819614510"/>
                  </a:ext>
                </a:extLst>
              </a:tr>
              <a:tr h="344367">
                <a:tc>
                  <a:txBody>
                    <a:bodyPr/>
                    <a:lstStyle/>
                    <a:p>
                      <a:pPr marL="0" marR="0" algn="just">
                        <a:lnSpc>
                          <a:spcPct val="107000"/>
                        </a:lnSpc>
                        <a:spcBef>
                          <a:spcPts val="0"/>
                        </a:spcBef>
                        <a:spcAft>
                          <a:spcPts val="0"/>
                        </a:spcAft>
                      </a:pPr>
                      <a:r>
                        <a:rPr lang="en-US" sz="900" dirty="0">
                          <a:effectLst/>
                        </a:rPr>
                        <a:t>Travel Start Date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Date business expenses start. If personal days precede business dates, please set travel start date to the date you leave for the trip.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2629904922"/>
                  </a:ext>
                </a:extLst>
              </a:tr>
              <a:tr h="344367">
                <a:tc>
                  <a:txBody>
                    <a:bodyPr/>
                    <a:lstStyle/>
                    <a:p>
                      <a:pPr marL="0" marR="0" algn="just">
                        <a:lnSpc>
                          <a:spcPct val="107000"/>
                        </a:lnSpc>
                        <a:spcBef>
                          <a:spcPts val="0"/>
                        </a:spcBef>
                        <a:spcAft>
                          <a:spcPts val="0"/>
                        </a:spcAft>
                      </a:pPr>
                      <a:r>
                        <a:rPr lang="en-US" sz="900" dirty="0">
                          <a:effectLst/>
                        </a:rPr>
                        <a:t>Travel End Date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Date business expenses end. If personal days are after business dates please set travel end date to the date you return from trip.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372413551"/>
                  </a:ext>
                </a:extLst>
              </a:tr>
              <a:tr h="185941">
                <a:tc>
                  <a:txBody>
                    <a:bodyPr/>
                    <a:lstStyle/>
                    <a:p>
                      <a:pPr marL="0" marR="0" algn="just">
                        <a:lnSpc>
                          <a:spcPct val="107000"/>
                        </a:lnSpc>
                        <a:spcBef>
                          <a:spcPts val="0"/>
                        </a:spcBef>
                        <a:spcAft>
                          <a:spcPts val="0"/>
                        </a:spcAft>
                      </a:pPr>
                      <a:r>
                        <a:rPr lang="en-US" sz="900" dirty="0">
                          <a:effectLst/>
                        </a:rPr>
                        <a:t>Traveler Type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Select from the drop-down list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1210207662"/>
                  </a:ext>
                </a:extLst>
              </a:tr>
              <a:tr h="185941">
                <a:tc>
                  <a:txBody>
                    <a:bodyPr/>
                    <a:lstStyle/>
                    <a:p>
                      <a:pPr marL="0" marR="0" algn="just">
                        <a:lnSpc>
                          <a:spcPct val="107000"/>
                        </a:lnSpc>
                        <a:spcBef>
                          <a:spcPts val="0"/>
                        </a:spcBef>
                        <a:spcAft>
                          <a:spcPts val="0"/>
                        </a:spcAft>
                      </a:pPr>
                      <a:r>
                        <a:rPr lang="en-US" sz="900" dirty="0">
                          <a:effectLst/>
                        </a:rPr>
                        <a:t>Trip Purpose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Select from the drop-down list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1039834745"/>
                  </a:ext>
                </a:extLst>
              </a:tr>
              <a:tr h="185941">
                <a:tc>
                  <a:txBody>
                    <a:bodyPr/>
                    <a:lstStyle/>
                    <a:p>
                      <a:pPr marL="0" marR="0" algn="just">
                        <a:lnSpc>
                          <a:spcPct val="107000"/>
                        </a:lnSpc>
                        <a:spcBef>
                          <a:spcPts val="0"/>
                        </a:spcBef>
                        <a:spcAft>
                          <a:spcPts val="0"/>
                        </a:spcAft>
                      </a:pPr>
                      <a:r>
                        <a:rPr lang="en-US" sz="900" dirty="0">
                          <a:effectLst/>
                        </a:rPr>
                        <a:t>If Faculty, is class covered?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Only Required for Faculty. Select from the drop down list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406954003"/>
                  </a:ext>
                </a:extLst>
              </a:tr>
              <a:tr h="185941">
                <a:tc>
                  <a:txBody>
                    <a:bodyPr/>
                    <a:lstStyle/>
                    <a:p>
                      <a:pPr marL="0" marR="0" algn="just">
                        <a:lnSpc>
                          <a:spcPct val="107000"/>
                        </a:lnSpc>
                        <a:spcBef>
                          <a:spcPts val="0"/>
                        </a:spcBef>
                        <a:spcAft>
                          <a:spcPts val="0"/>
                        </a:spcAft>
                      </a:pPr>
                      <a:r>
                        <a:rPr lang="en-US" sz="900" dirty="0">
                          <a:effectLst/>
                        </a:rPr>
                        <a:t>Personal Date of Travel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Enter all dates which are personal. If none, place NA in field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1133755514"/>
                  </a:ext>
                </a:extLst>
              </a:tr>
              <a:tr h="344367">
                <a:tc>
                  <a:txBody>
                    <a:bodyPr/>
                    <a:lstStyle/>
                    <a:p>
                      <a:pPr marL="0" marR="0" algn="just">
                        <a:lnSpc>
                          <a:spcPct val="107000"/>
                        </a:lnSpc>
                        <a:spcBef>
                          <a:spcPts val="0"/>
                        </a:spcBef>
                        <a:spcAft>
                          <a:spcPts val="0"/>
                        </a:spcAft>
                      </a:pPr>
                      <a:r>
                        <a:rPr lang="en-US" sz="900" dirty="0">
                          <a:effectLst/>
                        </a:rPr>
                        <a:t>Destination City/State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If you anticipate travelling to more than one city and/or country, enter where you plan to spend the majority of your travel time.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696531196"/>
                  </a:ext>
                </a:extLst>
              </a:tr>
              <a:tr h="185941">
                <a:tc>
                  <a:txBody>
                    <a:bodyPr/>
                    <a:lstStyle/>
                    <a:p>
                      <a:pPr marL="0" marR="0" algn="just">
                        <a:lnSpc>
                          <a:spcPct val="107000"/>
                        </a:lnSpc>
                        <a:spcBef>
                          <a:spcPts val="0"/>
                        </a:spcBef>
                        <a:spcAft>
                          <a:spcPts val="0"/>
                        </a:spcAft>
                      </a:pPr>
                      <a:r>
                        <a:rPr lang="en-US" sz="900" dirty="0">
                          <a:effectLst/>
                        </a:rPr>
                        <a:t>Final Destination Country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The country will pre-populate based on the destination city selected.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1026752005"/>
                  </a:ext>
                </a:extLst>
              </a:tr>
              <a:tr h="185941">
                <a:tc>
                  <a:txBody>
                    <a:bodyPr/>
                    <a:lstStyle/>
                    <a:p>
                      <a:pPr marL="0" marR="0" algn="just">
                        <a:lnSpc>
                          <a:spcPct val="107000"/>
                        </a:lnSpc>
                        <a:spcBef>
                          <a:spcPts val="0"/>
                        </a:spcBef>
                        <a:spcAft>
                          <a:spcPts val="0"/>
                        </a:spcAft>
                      </a:pPr>
                      <a:r>
                        <a:rPr lang="en-US" sz="900" dirty="0">
                          <a:effectLst/>
                        </a:rPr>
                        <a:t>Are you traveling to a banned state?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Select from the drop-down list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1071315564"/>
                  </a:ext>
                </a:extLst>
              </a:tr>
              <a:tr h="344367">
                <a:tc>
                  <a:txBody>
                    <a:bodyPr/>
                    <a:lstStyle/>
                    <a:p>
                      <a:pPr marL="0" marR="0" algn="just">
                        <a:lnSpc>
                          <a:spcPct val="107000"/>
                        </a:lnSpc>
                        <a:spcBef>
                          <a:spcPts val="0"/>
                        </a:spcBef>
                        <a:spcAft>
                          <a:spcPts val="0"/>
                        </a:spcAft>
                      </a:pPr>
                      <a:r>
                        <a:rPr lang="en-US" sz="900" dirty="0">
                          <a:effectLst/>
                        </a:rPr>
                        <a:t>Chart String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tc>
                  <a:txBody>
                    <a:bodyPr/>
                    <a:lstStyle/>
                    <a:p>
                      <a:pPr marL="0" marR="0" algn="just">
                        <a:lnSpc>
                          <a:spcPct val="107000"/>
                        </a:lnSpc>
                        <a:spcBef>
                          <a:spcPts val="0"/>
                        </a:spcBef>
                        <a:spcAft>
                          <a:spcPts val="0"/>
                        </a:spcAft>
                      </a:pPr>
                      <a:r>
                        <a:rPr lang="en-US" sz="900" dirty="0">
                          <a:effectLst/>
                        </a:rPr>
                        <a:t>Chart field String will pre-populate based on your dept. If necessary, changes can be made by traveler or approver.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0722" marR="90722" marT="0" marB="0"/>
                </a:tc>
                <a:extLst>
                  <a:ext uri="{0D108BD9-81ED-4DB2-BD59-A6C34878D82A}">
                    <a16:rowId xmlns:a16="http://schemas.microsoft.com/office/drawing/2014/main" val="2561958459"/>
                  </a:ext>
                </a:extLst>
              </a:tr>
            </a:tbl>
          </a:graphicData>
        </a:graphic>
      </p:graphicFrame>
    </p:spTree>
    <p:extLst>
      <p:ext uri="{BB962C8B-B14F-4D97-AF65-F5344CB8AC3E}">
        <p14:creationId xmlns:p14="http://schemas.microsoft.com/office/powerpoint/2010/main" val="132146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C7FDC0E-46B2-4D1F-8AFD-DEE4EB9420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28F88281-107F-42C7-86F0-D4A908DF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a:extLst>
                <a:ext uri="{FF2B5EF4-FFF2-40B4-BE49-F238E27FC236}">
                  <a16:creationId xmlns:a16="http://schemas.microsoft.com/office/drawing/2014/main" id="{4374E9EA-6677-4DBE-96C2-D43B954A4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6" name="Rectangle 15">
            <a:extLst>
              <a:ext uri="{FF2B5EF4-FFF2-40B4-BE49-F238E27FC236}">
                <a16:creationId xmlns:a16="http://schemas.microsoft.com/office/drawing/2014/main" id="{AE0CBC3A-201A-4BFD-B558-8D0E7EBF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5086D-65FD-4E73-800D-B9B1B608D043}"/>
              </a:ext>
            </a:extLst>
          </p:cNvPr>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en-US" sz="4800" dirty="0"/>
              <a:t>Creating a New Expense Report</a:t>
            </a:r>
          </a:p>
        </p:txBody>
      </p:sp>
      <p:pic>
        <p:nvPicPr>
          <p:cNvPr id="7" name="Picture 6">
            <a:extLst>
              <a:ext uri="{FF2B5EF4-FFF2-40B4-BE49-F238E27FC236}">
                <a16:creationId xmlns:a16="http://schemas.microsoft.com/office/drawing/2014/main" id="{99A9335E-65CF-402C-A687-68878732EF19}"/>
              </a:ext>
            </a:extLst>
          </p:cNvPr>
          <p:cNvPicPr>
            <a:picLocks noChangeAspect="1"/>
          </p:cNvPicPr>
          <p:nvPr/>
        </p:nvPicPr>
        <p:blipFill>
          <a:blip r:embed="rId6"/>
          <a:stretch>
            <a:fillRect/>
          </a:stretch>
        </p:blipFill>
        <p:spPr>
          <a:xfrm>
            <a:off x="640080" y="827176"/>
            <a:ext cx="3369910" cy="2333662"/>
          </a:xfrm>
          <a:prstGeom prst="rect">
            <a:avLst/>
          </a:prstGeom>
        </p:spPr>
      </p:pic>
      <p:pic>
        <p:nvPicPr>
          <p:cNvPr id="5" name="Content Placeholder 4">
            <a:extLst>
              <a:ext uri="{FF2B5EF4-FFF2-40B4-BE49-F238E27FC236}">
                <a16:creationId xmlns:a16="http://schemas.microsoft.com/office/drawing/2014/main" id="{13761B18-2A13-4AAD-9CE8-E119C848B54A}"/>
              </a:ext>
            </a:extLst>
          </p:cNvPr>
          <p:cNvPicPr>
            <a:picLocks noGrp="1" noChangeAspect="1"/>
          </p:cNvPicPr>
          <p:nvPr>
            <p:ph idx="1"/>
          </p:nvPr>
        </p:nvPicPr>
        <p:blipFill>
          <a:blip r:embed="rId7"/>
          <a:stretch>
            <a:fillRect/>
          </a:stretch>
        </p:blipFill>
        <p:spPr>
          <a:xfrm>
            <a:off x="640080" y="3926287"/>
            <a:ext cx="3369910" cy="1709552"/>
          </a:xfrm>
          <a:prstGeom prst="rect">
            <a:avLst/>
          </a:prstGeom>
        </p:spPr>
      </p:pic>
      <p:sp>
        <p:nvSpPr>
          <p:cNvPr id="4" name="Text Placeholder 3">
            <a:extLst>
              <a:ext uri="{FF2B5EF4-FFF2-40B4-BE49-F238E27FC236}">
                <a16:creationId xmlns:a16="http://schemas.microsoft.com/office/drawing/2014/main" id="{C248DE38-DDEC-49A3-91D4-9D523CA0B77A}"/>
              </a:ext>
            </a:extLst>
          </p:cNvPr>
          <p:cNvSpPr>
            <a:spLocks noGrp="1"/>
          </p:cNvSpPr>
          <p:nvPr>
            <p:ph type="body" sz="half" idx="2"/>
          </p:nvPr>
        </p:nvSpPr>
        <p:spPr>
          <a:xfrm>
            <a:off x="4970109" y="2121408"/>
            <a:ext cx="6730276" cy="4050792"/>
          </a:xfrm>
        </p:spPr>
        <p:txBody>
          <a:bodyPr vert="horz" lIns="91440" tIns="45720" rIns="91440" bIns="45720" rtlCol="0">
            <a:normAutofit/>
          </a:bodyPr>
          <a:lstStyle/>
          <a:p>
            <a:pPr indent="-182880">
              <a:lnSpc>
                <a:spcPct val="90000"/>
              </a:lnSpc>
              <a:buFont typeface="Wingdings" pitchFamily="2" charset="2"/>
              <a:buChar char="§"/>
            </a:pPr>
            <a:r>
              <a:rPr lang="en-US" sz="1800" dirty="0">
                <a:solidFill>
                  <a:schemeClr val="tx1"/>
                </a:solidFill>
              </a:rPr>
              <a:t>To create a report: </a:t>
            </a:r>
          </a:p>
          <a:p>
            <a:pPr indent="-182880">
              <a:lnSpc>
                <a:spcPct val="90000"/>
              </a:lnSpc>
              <a:buFont typeface="Wingdings" pitchFamily="2" charset="2"/>
              <a:buChar char="§"/>
            </a:pPr>
            <a:r>
              <a:rPr lang="en-US" sz="1800" dirty="0">
                <a:solidFill>
                  <a:schemeClr val="tx1"/>
                </a:solidFill>
              </a:rPr>
              <a:t> On the home page, on the Quick Task Bar, place your mouse pointer over New, and then click Start a Report. </a:t>
            </a:r>
          </a:p>
          <a:p>
            <a:pPr marL="102870">
              <a:lnSpc>
                <a:spcPct val="90000"/>
              </a:lnSpc>
            </a:pPr>
            <a:r>
              <a:rPr lang="en-US" sz="1800" dirty="0">
                <a:solidFill>
                  <a:schemeClr val="tx1"/>
                </a:solidFill>
              </a:rPr>
              <a:t>or – </a:t>
            </a:r>
          </a:p>
          <a:p>
            <a:pPr indent="-182880">
              <a:lnSpc>
                <a:spcPct val="90000"/>
              </a:lnSpc>
              <a:buFont typeface="Wingdings" pitchFamily="2" charset="2"/>
              <a:buChar char="§"/>
            </a:pPr>
            <a:r>
              <a:rPr lang="en-US" sz="1800" dirty="0">
                <a:solidFill>
                  <a:schemeClr val="tx1"/>
                </a:solidFill>
              </a:rPr>
              <a:t> Click Request on the header toolbar, and then select Expense under the Action column of the approved Request.</a:t>
            </a:r>
          </a:p>
        </p:txBody>
      </p:sp>
      <p:grpSp>
        <p:nvGrpSpPr>
          <p:cNvPr id="18" name="Group 17">
            <a:extLst>
              <a:ext uri="{FF2B5EF4-FFF2-40B4-BE49-F238E27FC236}">
                <a16:creationId xmlns:a16="http://schemas.microsoft.com/office/drawing/2014/main" id="{D82D111B-7866-426B-A326-13305A8AB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AE720103-E559-418A-824B-BEAB9F98D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C3390309-8DDB-49A0-A186-0164FFDCA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8717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CCCD99C-7D8E-4797-981B-A22148DE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0">
            <a:extLst>
              <a:ext uri="{FF2B5EF4-FFF2-40B4-BE49-F238E27FC236}">
                <a16:creationId xmlns:a16="http://schemas.microsoft.com/office/drawing/2014/main" id="{090C743A-8661-482F-9A41-8A7025172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22">
            <a:extLst>
              <a:ext uri="{FF2B5EF4-FFF2-40B4-BE49-F238E27FC236}">
                <a16:creationId xmlns:a16="http://schemas.microsoft.com/office/drawing/2014/main" id="{594477E0-CE85-4388-9987-2E6C9BFEC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24">
            <a:extLst>
              <a:ext uri="{FF2B5EF4-FFF2-40B4-BE49-F238E27FC236}">
                <a16:creationId xmlns:a16="http://schemas.microsoft.com/office/drawing/2014/main" id="{1D10CA79-B03E-42D2-AD45-46B9BA89E1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6" name="Oval 25">
              <a:extLst>
                <a:ext uri="{FF2B5EF4-FFF2-40B4-BE49-F238E27FC236}">
                  <a16:creationId xmlns:a16="http://schemas.microsoft.com/office/drawing/2014/main" id="{985D6C09-FCD4-49C5-90D8-D91E40182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A2921E5-E3D2-4B5A-A07C-316D34C352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9" name="Rectangle 28">
            <a:extLst>
              <a:ext uri="{FF2B5EF4-FFF2-40B4-BE49-F238E27FC236}">
                <a16:creationId xmlns:a16="http://schemas.microsoft.com/office/drawing/2014/main" id="{F06EAF46-2058-42AE-9B15-4A796F215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ectangle 30">
            <a:extLst>
              <a:ext uri="{FF2B5EF4-FFF2-40B4-BE49-F238E27FC236}">
                <a16:creationId xmlns:a16="http://schemas.microsoft.com/office/drawing/2014/main" id="{C6FF3930-8C31-4336-B80A-42642AFA8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1449F38-16C4-44F9-88AF-8A6F8A47C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977DAEF-F0DF-4DB9-8B81-1FCB4384B0EE}"/>
              </a:ext>
            </a:extLst>
          </p:cNvPr>
          <p:cNvSpPr>
            <a:spLocks noGrp="1"/>
          </p:cNvSpPr>
          <p:nvPr>
            <p:ph type="title" idx="4294967295"/>
          </p:nvPr>
        </p:nvSpPr>
        <p:spPr>
          <a:xfrm>
            <a:off x="8200102" y="1432223"/>
            <a:ext cx="2818417" cy="3357976"/>
          </a:xfrm>
        </p:spPr>
        <p:txBody>
          <a:bodyPr vert="horz" lIns="91440" tIns="45720" rIns="91440" bIns="45720" rtlCol="0" anchor="ctr">
            <a:normAutofit/>
          </a:bodyPr>
          <a:lstStyle/>
          <a:p>
            <a:pPr>
              <a:lnSpc>
                <a:spcPct val="85000"/>
              </a:lnSpc>
            </a:pPr>
            <a:r>
              <a:rPr lang="en-US" sz="5100" dirty="0">
                <a:blipFill dpi="0" rotWithShape="1">
                  <a:blip r:embed="rId4"/>
                  <a:srcRect/>
                  <a:tile tx="6350" ty="-127000" sx="65000" sy="64000" flip="none" algn="tl"/>
                </a:blipFill>
              </a:rPr>
              <a:t>Concur Home Page</a:t>
            </a:r>
          </a:p>
        </p:txBody>
      </p:sp>
      <p:pic>
        <p:nvPicPr>
          <p:cNvPr id="14" name="Content Placeholder 13">
            <a:extLst>
              <a:ext uri="{FF2B5EF4-FFF2-40B4-BE49-F238E27FC236}">
                <a16:creationId xmlns:a16="http://schemas.microsoft.com/office/drawing/2014/main" id="{4A83079A-7075-4C6D-BFFF-69C57BB63199}"/>
              </a:ext>
            </a:extLst>
          </p:cNvPr>
          <p:cNvPicPr>
            <a:picLocks noChangeAspect="1"/>
          </p:cNvPicPr>
          <p:nvPr/>
        </p:nvPicPr>
        <p:blipFill>
          <a:blip r:embed="rId6"/>
          <a:stretch>
            <a:fillRect/>
          </a:stretch>
        </p:blipFill>
        <p:spPr>
          <a:xfrm>
            <a:off x="1526204" y="1388911"/>
            <a:ext cx="5421003" cy="4011543"/>
          </a:xfrm>
          <a:prstGeom prst="rect">
            <a:avLst/>
          </a:prstGeom>
        </p:spPr>
      </p:pic>
      <p:sp>
        <p:nvSpPr>
          <p:cNvPr id="35" name="Rectangle 34">
            <a:extLst>
              <a:ext uri="{FF2B5EF4-FFF2-40B4-BE49-F238E27FC236}">
                <a16:creationId xmlns:a16="http://schemas.microsoft.com/office/drawing/2014/main" id="{6EF2B872-B9D7-4C0A-A63F-60629F15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7420396-5761-4EC6-AF03-978EE20770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8" name="Oval 37">
              <a:extLst>
                <a:ext uri="{FF2B5EF4-FFF2-40B4-BE49-F238E27FC236}">
                  <a16:creationId xmlns:a16="http://schemas.microsoft.com/office/drawing/2014/main" id="{F8C656C5-0C25-4122-9E88-1BFA8EAF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BD05DC5E-E85B-424C-8C26-757EC0F55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7800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32">
            <a:extLst>
              <a:ext uri="{FF2B5EF4-FFF2-40B4-BE49-F238E27FC236}">
                <a16:creationId xmlns:a16="http://schemas.microsoft.com/office/drawing/2014/main" id="{5CCCD99C-7D8E-4797-981B-A22148DE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34">
            <a:extLst>
              <a:ext uri="{FF2B5EF4-FFF2-40B4-BE49-F238E27FC236}">
                <a16:creationId xmlns:a16="http://schemas.microsoft.com/office/drawing/2014/main" id="{090C743A-8661-482F-9A41-8A7025172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36">
            <a:extLst>
              <a:ext uri="{FF2B5EF4-FFF2-40B4-BE49-F238E27FC236}">
                <a16:creationId xmlns:a16="http://schemas.microsoft.com/office/drawing/2014/main" id="{594477E0-CE85-4388-9987-2E6C9BFEC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38">
            <a:extLst>
              <a:ext uri="{FF2B5EF4-FFF2-40B4-BE49-F238E27FC236}">
                <a16:creationId xmlns:a16="http://schemas.microsoft.com/office/drawing/2014/main" id="{1D10CA79-B03E-42D2-AD45-46B9BA89E1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0" name="Oval 39">
              <a:extLst>
                <a:ext uri="{FF2B5EF4-FFF2-40B4-BE49-F238E27FC236}">
                  <a16:creationId xmlns:a16="http://schemas.microsoft.com/office/drawing/2014/main" id="{985D6C09-FCD4-49C5-90D8-D91E40182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CA2921E5-E3D2-4B5A-A07C-316D34C352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42">
            <a:extLst>
              <a:ext uri="{FF2B5EF4-FFF2-40B4-BE49-F238E27FC236}">
                <a16:creationId xmlns:a16="http://schemas.microsoft.com/office/drawing/2014/main" id="{F06EAF46-2058-42AE-9B15-4A796F215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 name="Rectangle 44">
            <a:extLst>
              <a:ext uri="{FF2B5EF4-FFF2-40B4-BE49-F238E27FC236}">
                <a16:creationId xmlns:a16="http://schemas.microsoft.com/office/drawing/2014/main" id="{C6FF3930-8C31-4336-B80A-42642AFA8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46">
            <a:extLst>
              <a:ext uri="{FF2B5EF4-FFF2-40B4-BE49-F238E27FC236}">
                <a16:creationId xmlns:a16="http://schemas.microsoft.com/office/drawing/2014/main" id="{51449F38-16C4-44F9-88AF-8A6F8A47C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E084193-C07B-4766-8683-B42CBBDF550F}"/>
              </a:ext>
            </a:extLst>
          </p:cNvPr>
          <p:cNvSpPr>
            <a:spLocks noGrp="1"/>
          </p:cNvSpPr>
          <p:nvPr>
            <p:ph type="title"/>
          </p:nvPr>
        </p:nvSpPr>
        <p:spPr>
          <a:xfrm>
            <a:off x="8077200" y="1432223"/>
            <a:ext cx="3066626" cy="3348123"/>
          </a:xfrm>
        </p:spPr>
        <p:txBody>
          <a:bodyPr vert="horz" lIns="91440" tIns="45720" rIns="91440" bIns="45720" rtlCol="0" anchor="ctr">
            <a:normAutofit/>
          </a:bodyPr>
          <a:lstStyle/>
          <a:p>
            <a:pPr>
              <a:lnSpc>
                <a:spcPct val="85000"/>
              </a:lnSpc>
            </a:pPr>
            <a:r>
              <a:rPr lang="en-US" sz="5100" dirty="0">
                <a:blipFill dpi="0" rotWithShape="1">
                  <a:blip r:embed="rId4"/>
                  <a:srcRect/>
                  <a:tile tx="6350" ty="-127000" sx="65000" sy="64000" flip="none" algn="tl"/>
                </a:blipFill>
              </a:rPr>
              <a:t>Concur</a:t>
            </a:r>
            <a:br>
              <a:rPr lang="en-US" sz="5100" dirty="0">
                <a:blipFill dpi="0" rotWithShape="1">
                  <a:blip r:embed="rId4"/>
                  <a:srcRect/>
                  <a:tile tx="6350" ty="-127000" sx="65000" sy="64000" flip="none" algn="tl"/>
                </a:blipFill>
              </a:rPr>
            </a:br>
            <a:r>
              <a:rPr lang="en-US" sz="5100" dirty="0">
                <a:blipFill dpi="0" rotWithShape="1">
                  <a:blip r:embed="rId4"/>
                  <a:srcRect/>
                  <a:tile tx="6350" ty="-127000" sx="65000" sy="64000" flip="none" algn="tl"/>
                </a:blipFill>
              </a:rPr>
              <a:t>Home Page</a:t>
            </a:r>
          </a:p>
        </p:txBody>
      </p:sp>
      <p:sp>
        <p:nvSpPr>
          <p:cNvPr id="62" name="Rectangle 48">
            <a:extLst>
              <a:ext uri="{FF2B5EF4-FFF2-40B4-BE49-F238E27FC236}">
                <a16:creationId xmlns:a16="http://schemas.microsoft.com/office/drawing/2014/main" id="{6EF2B872-B9D7-4C0A-A63F-60629F15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50">
            <a:extLst>
              <a:ext uri="{FF2B5EF4-FFF2-40B4-BE49-F238E27FC236}">
                <a16:creationId xmlns:a16="http://schemas.microsoft.com/office/drawing/2014/main" id="{A7420396-5761-4EC6-AF03-978EE20770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52" name="Oval 51">
              <a:extLst>
                <a:ext uri="{FF2B5EF4-FFF2-40B4-BE49-F238E27FC236}">
                  <a16:creationId xmlns:a16="http://schemas.microsoft.com/office/drawing/2014/main" id="{F8C656C5-0C25-4122-9E88-1BFA8EAF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3" name="Oval 52">
              <a:extLst>
                <a:ext uri="{FF2B5EF4-FFF2-40B4-BE49-F238E27FC236}">
                  <a16:creationId xmlns:a16="http://schemas.microsoft.com/office/drawing/2014/main" id="{BD05DC5E-E85B-424C-8C26-757EC0F55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 name="Table 1">
            <a:extLst>
              <a:ext uri="{FF2B5EF4-FFF2-40B4-BE49-F238E27FC236}">
                <a16:creationId xmlns:a16="http://schemas.microsoft.com/office/drawing/2014/main" id="{11905AA4-1D3B-4A83-8647-432AC6BCF277}"/>
              </a:ext>
            </a:extLst>
          </p:cNvPr>
          <p:cNvGraphicFramePr>
            <a:graphicFrameLocks noGrp="1"/>
          </p:cNvGraphicFramePr>
          <p:nvPr>
            <p:extLst>
              <p:ext uri="{D42A27DB-BD31-4B8C-83A1-F6EECF244321}">
                <p14:modId xmlns:p14="http://schemas.microsoft.com/office/powerpoint/2010/main" val="2287305880"/>
              </p:ext>
            </p:extLst>
          </p:nvPr>
        </p:nvGraphicFramePr>
        <p:xfrm>
          <a:off x="1050136" y="1388911"/>
          <a:ext cx="6373139" cy="4113789"/>
        </p:xfrm>
        <a:graphic>
          <a:graphicData uri="http://schemas.openxmlformats.org/drawingml/2006/table">
            <a:tbl>
              <a:tblPr firstRow="1" firstCol="1" bandRow="1">
                <a:solidFill>
                  <a:schemeClr val="bg1">
                    <a:lumMod val="95000"/>
                  </a:schemeClr>
                </a:solidFill>
                <a:tableStyleId>{5C22544A-7EE6-4342-B048-85BDC9FD1C3A}</a:tableStyleId>
              </a:tblPr>
              <a:tblGrid>
                <a:gridCol w="2259054">
                  <a:extLst>
                    <a:ext uri="{9D8B030D-6E8A-4147-A177-3AD203B41FA5}">
                      <a16:colId xmlns:a16="http://schemas.microsoft.com/office/drawing/2014/main" val="537478121"/>
                    </a:ext>
                  </a:extLst>
                </a:gridCol>
                <a:gridCol w="4114085">
                  <a:extLst>
                    <a:ext uri="{9D8B030D-6E8A-4147-A177-3AD203B41FA5}">
                      <a16:colId xmlns:a16="http://schemas.microsoft.com/office/drawing/2014/main" val="181012931"/>
                    </a:ext>
                  </a:extLst>
                </a:gridCol>
              </a:tblGrid>
              <a:tr h="452915">
                <a:tc>
                  <a:txBody>
                    <a:bodyPr/>
                    <a:lstStyle/>
                    <a:p>
                      <a:pPr marL="0" marR="0">
                        <a:lnSpc>
                          <a:spcPct val="107000"/>
                        </a:lnSpc>
                        <a:spcBef>
                          <a:spcPts val="0"/>
                        </a:spcBef>
                        <a:spcAft>
                          <a:spcPts val="0"/>
                        </a:spcAft>
                      </a:pPr>
                      <a:r>
                        <a:rPr lang="en-US" sz="1600" b="1" cap="none" spc="0" dirty="0">
                          <a:solidFill>
                            <a:schemeClr val="tx1"/>
                          </a:solidFill>
                          <a:effectLst/>
                        </a:rPr>
                        <a:t>Section </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marR="0">
                        <a:lnSpc>
                          <a:spcPct val="107000"/>
                        </a:lnSpc>
                        <a:spcBef>
                          <a:spcPts val="0"/>
                        </a:spcBef>
                        <a:spcAft>
                          <a:spcPts val="0"/>
                        </a:spcAft>
                      </a:pPr>
                      <a:r>
                        <a:rPr lang="en-US" sz="1600" b="1" cap="none" spc="0" dirty="0">
                          <a:solidFill>
                            <a:schemeClr val="tx1"/>
                          </a:solidFill>
                          <a:effectLst/>
                        </a:rPr>
                        <a:t>Description </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050948013"/>
                  </a:ext>
                </a:extLst>
              </a:tr>
              <a:tr h="1397068">
                <a:tc>
                  <a:txBody>
                    <a:bodyPr/>
                    <a:lstStyle/>
                    <a:p>
                      <a:pPr marL="0" marR="0">
                        <a:lnSpc>
                          <a:spcPct val="107000"/>
                        </a:lnSpc>
                        <a:spcBef>
                          <a:spcPts val="0"/>
                        </a:spcBef>
                        <a:spcAft>
                          <a:spcPts val="0"/>
                        </a:spcAft>
                      </a:pPr>
                      <a:r>
                        <a:rPr lang="en-US" sz="1200" b="1" cap="none" spc="0" dirty="0">
                          <a:solidFill>
                            <a:schemeClr val="tx1"/>
                          </a:solidFill>
                          <a:effectLst/>
                        </a:rPr>
                        <a:t>Trip Search</a:t>
                      </a:r>
                      <a:endParaRPr lang="en-US"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lnSpc>
                          <a:spcPct val="107000"/>
                        </a:lnSpc>
                        <a:spcBef>
                          <a:spcPts val="0"/>
                        </a:spcBef>
                        <a:spcAft>
                          <a:spcPts val="0"/>
                        </a:spcAft>
                      </a:pPr>
                      <a:r>
                        <a:rPr lang="en-US" sz="1200" cap="none" spc="0" dirty="0">
                          <a:solidFill>
                            <a:schemeClr val="tx1"/>
                          </a:solidFill>
                          <a:effectLst/>
                        </a:rPr>
                        <a:t>This section provides the tools you need to book a trip with any or all of these: Flight: Use to book a flight. You can also book hotel and reserve a car at the same time. Car, Hotel, or Rail: Use to book hotels, reserve rental cars, etc. if not including them while booking a flight (Flight tab).</a:t>
                      </a:r>
                      <a:endParaRPr lang="en-US"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006318817"/>
                  </a:ext>
                </a:extLst>
              </a:tr>
              <a:tr h="693026">
                <a:tc>
                  <a:txBody>
                    <a:bodyPr/>
                    <a:lstStyle/>
                    <a:p>
                      <a:pPr marL="0" marR="0">
                        <a:lnSpc>
                          <a:spcPct val="107000"/>
                        </a:lnSpc>
                        <a:spcBef>
                          <a:spcPts val="0"/>
                        </a:spcBef>
                        <a:spcAft>
                          <a:spcPts val="0"/>
                        </a:spcAft>
                      </a:pPr>
                      <a:r>
                        <a:rPr lang="en-US" sz="1200" b="1" cap="none" spc="0" dirty="0">
                          <a:solidFill>
                            <a:schemeClr val="tx1"/>
                          </a:solidFill>
                          <a:effectLst/>
                        </a:rPr>
                        <a:t>Alerts</a:t>
                      </a:r>
                      <a:endParaRPr lang="en-US"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nSpc>
                          <a:spcPct val="107000"/>
                        </a:lnSpc>
                        <a:spcBef>
                          <a:spcPts val="0"/>
                        </a:spcBef>
                        <a:spcAft>
                          <a:spcPts val="0"/>
                        </a:spcAft>
                      </a:pPr>
                      <a:r>
                        <a:rPr lang="en-US" sz="1200" cap="none" spc="0" dirty="0">
                          <a:solidFill>
                            <a:schemeClr val="tx1"/>
                          </a:solidFill>
                          <a:effectLst/>
                        </a:rPr>
                        <a:t>This section displays informational alerts about Travel features.</a:t>
                      </a:r>
                      <a:endParaRPr lang="en-US"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103803022"/>
                  </a:ext>
                </a:extLst>
              </a:tr>
              <a:tr h="590784">
                <a:tc>
                  <a:txBody>
                    <a:bodyPr/>
                    <a:lstStyle/>
                    <a:p>
                      <a:pPr marL="0" marR="0">
                        <a:lnSpc>
                          <a:spcPct val="107000"/>
                        </a:lnSpc>
                        <a:spcBef>
                          <a:spcPts val="0"/>
                        </a:spcBef>
                        <a:spcAft>
                          <a:spcPts val="0"/>
                        </a:spcAft>
                      </a:pPr>
                      <a:r>
                        <a:rPr lang="en-US" sz="1200" b="1" cap="none" spc="0" dirty="0">
                          <a:solidFill>
                            <a:schemeClr val="tx1"/>
                          </a:solidFill>
                          <a:effectLst/>
                        </a:rPr>
                        <a:t>Company Notes</a:t>
                      </a:r>
                      <a:endParaRPr lang="en-US"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nSpc>
                          <a:spcPct val="107000"/>
                        </a:lnSpc>
                        <a:spcBef>
                          <a:spcPts val="0"/>
                        </a:spcBef>
                        <a:spcAft>
                          <a:spcPts val="0"/>
                        </a:spcAft>
                      </a:pPr>
                      <a:r>
                        <a:rPr lang="en-US" sz="1200" cap="none" spc="0" dirty="0">
                          <a:solidFill>
                            <a:schemeClr val="tx1"/>
                          </a:solidFill>
                          <a:effectLst/>
                        </a:rPr>
                        <a:t>Content is provided by Travel Office</a:t>
                      </a:r>
                      <a:endParaRPr lang="en-US"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807514758"/>
                  </a:ext>
                </a:extLst>
              </a:tr>
              <a:tr h="389212">
                <a:tc>
                  <a:txBody>
                    <a:bodyPr/>
                    <a:lstStyle/>
                    <a:p>
                      <a:pPr marL="0" marR="0">
                        <a:lnSpc>
                          <a:spcPct val="107000"/>
                        </a:lnSpc>
                        <a:spcBef>
                          <a:spcPts val="0"/>
                        </a:spcBef>
                        <a:spcAft>
                          <a:spcPts val="0"/>
                        </a:spcAft>
                      </a:pPr>
                      <a:r>
                        <a:rPr lang="en-US" sz="1200" b="1" cap="none" spc="0" dirty="0">
                          <a:solidFill>
                            <a:schemeClr val="tx1"/>
                          </a:solidFill>
                          <a:effectLst/>
                        </a:rPr>
                        <a:t>My Trips</a:t>
                      </a:r>
                      <a:endParaRPr lang="en-US"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nSpc>
                          <a:spcPct val="107000"/>
                        </a:lnSpc>
                        <a:spcBef>
                          <a:spcPts val="0"/>
                        </a:spcBef>
                        <a:spcAft>
                          <a:spcPts val="0"/>
                        </a:spcAft>
                      </a:pPr>
                      <a:r>
                        <a:rPr lang="en-US" sz="1200" cap="none" spc="0" dirty="0">
                          <a:solidFill>
                            <a:schemeClr val="tx1"/>
                          </a:solidFill>
                          <a:effectLst/>
                        </a:rPr>
                        <a:t>This section lists your upcoming trips.</a:t>
                      </a:r>
                      <a:endParaRPr lang="en-US"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763223355"/>
                  </a:ext>
                </a:extLst>
              </a:tr>
              <a:tr h="590784">
                <a:tc>
                  <a:txBody>
                    <a:bodyPr/>
                    <a:lstStyle/>
                    <a:p>
                      <a:pPr marL="0" marR="0">
                        <a:lnSpc>
                          <a:spcPct val="107000"/>
                        </a:lnSpc>
                        <a:spcBef>
                          <a:spcPts val="0"/>
                        </a:spcBef>
                        <a:spcAft>
                          <a:spcPts val="0"/>
                        </a:spcAft>
                      </a:pPr>
                      <a:r>
                        <a:rPr lang="en-US" sz="1200" b="1" cap="none" spc="0" dirty="0">
                          <a:solidFill>
                            <a:schemeClr val="tx1"/>
                          </a:solidFill>
                          <a:effectLst/>
                        </a:rPr>
                        <a:t>My Tasks</a:t>
                      </a:r>
                      <a:endParaRPr lang="en-US"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US" sz="1200" cap="none" spc="0" dirty="0">
                          <a:solidFill>
                            <a:schemeClr val="tx1"/>
                          </a:solidFill>
                          <a:effectLst/>
                        </a:rPr>
                        <a:t>This section lists Open Requests, Available Expenses, Open Reports and Required Approvals.</a:t>
                      </a:r>
                      <a:endParaRPr lang="en-US"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26" marR="92202" marT="18836" marB="14127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9335039"/>
                  </a:ext>
                </a:extLst>
              </a:tr>
            </a:tbl>
          </a:graphicData>
        </a:graphic>
      </p:graphicFrame>
    </p:spTree>
    <p:extLst>
      <p:ext uri="{BB962C8B-B14F-4D97-AF65-F5344CB8AC3E}">
        <p14:creationId xmlns:p14="http://schemas.microsoft.com/office/powerpoint/2010/main" val="272734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2470417-D0DB-4EF9-B24D-533252BDD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5DD43A5E-96FC-4417-AAAA-6D22205AE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AC8EC610-CBFB-4415-82B2-94F68101C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47F26634-9FA8-4679-B619-B9DFA21E0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B7A561-3D85-4D8F-A91C-3E356F06F2DB}"/>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r>
              <a:rPr lang="en-US" dirty="0"/>
              <a:t>Review and Update Profile</a:t>
            </a:r>
          </a:p>
        </p:txBody>
      </p:sp>
      <p:pic>
        <p:nvPicPr>
          <p:cNvPr id="5" name="Picture 4">
            <a:extLst>
              <a:ext uri="{FF2B5EF4-FFF2-40B4-BE49-F238E27FC236}">
                <a16:creationId xmlns:a16="http://schemas.microsoft.com/office/drawing/2014/main" id="{48DC41A7-2ED2-4F81-BB69-76D08B3B480F}"/>
              </a:ext>
            </a:extLst>
          </p:cNvPr>
          <p:cNvPicPr>
            <a:picLocks noChangeAspect="1"/>
          </p:cNvPicPr>
          <p:nvPr/>
        </p:nvPicPr>
        <p:blipFill>
          <a:blip r:embed="rId6"/>
          <a:stretch>
            <a:fillRect/>
          </a:stretch>
        </p:blipFill>
        <p:spPr>
          <a:xfrm>
            <a:off x="633999" y="775854"/>
            <a:ext cx="6882269" cy="5316552"/>
          </a:xfrm>
          <a:prstGeom prst="rect">
            <a:avLst/>
          </a:prstGeom>
        </p:spPr>
      </p:pic>
      <p:sp>
        <p:nvSpPr>
          <p:cNvPr id="4" name="Text Placeholder 3">
            <a:extLst>
              <a:ext uri="{FF2B5EF4-FFF2-40B4-BE49-F238E27FC236}">
                <a16:creationId xmlns:a16="http://schemas.microsoft.com/office/drawing/2014/main" id="{8A28D47C-4021-4D35-A05A-BCFBC1C7679D}"/>
              </a:ext>
            </a:extLst>
          </p:cNvPr>
          <p:cNvSpPr>
            <a:spLocks noGrp="1"/>
          </p:cNvSpPr>
          <p:nvPr>
            <p:ph type="body" sz="half" idx="2"/>
          </p:nvPr>
        </p:nvSpPr>
        <p:spPr>
          <a:xfrm>
            <a:off x="8156351" y="2121408"/>
            <a:ext cx="3544034" cy="4050792"/>
          </a:xfrm>
        </p:spPr>
        <p:txBody>
          <a:bodyPr vert="horz" lIns="91440" tIns="45720" rIns="91440" bIns="45720" rtlCol="0">
            <a:normAutofit/>
          </a:bodyPr>
          <a:lstStyle/>
          <a:p>
            <a:pPr indent="-182880">
              <a:lnSpc>
                <a:spcPct val="90000"/>
              </a:lnSpc>
              <a:buFont typeface="Wingdings" pitchFamily="2" charset="2"/>
              <a:buChar char="§"/>
            </a:pPr>
            <a:r>
              <a:rPr lang="en-US" sz="2000" dirty="0">
                <a:solidFill>
                  <a:schemeClr val="tx1"/>
                </a:solidFill>
              </a:rPr>
              <a:t>Use the profile options to set or change your personal preferences.</a:t>
            </a:r>
          </a:p>
          <a:p>
            <a:pPr indent="-182880">
              <a:lnSpc>
                <a:spcPct val="90000"/>
              </a:lnSpc>
              <a:buFont typeface="Wingdings" pitchFamily="2" charset="2"/>
              <a:buChar char="§"/>
            </a:pPr>
            <a:r>
              <a:rPr lang="en-US" sz="2000" dirty="0">
                <a:solidFill>
                  <a:schemeClr val="tx1"/>
                </a:solidFill>
              </a:rPr>
              <a:t>To access your profile information:</a:t>
            </a:r>
          </a:p>
          <a:p>
            <a:pPr marL="342900" indent="-182880">
              <a:lnSpc>
                <a:spcPct val="90000"/>
              </a:lnSpc>
              <a:buFont typeface="Wingdings" pitchFamily="2" charset="2"/>
              <a:buChar char="§"/>
            </a:pPr>
            <a:r>
              <a:rPr lang="en-US" sz="2000" dirty="0">
                <a:solidFill>
                  <a:schemeClr val="tx1"/>
                </a:solidFill>
              </a:rPr>
              <a:t>Click Profile &gt; Profile Settings. The Profile Options page appears. </a:t>
            </a:r>
          </a:p>
          <a:p>
            <a:pPr marL="342900" indent="-182880">
              <a:lnSpc>
                <a:spcPct val="90000"/>
              </a:lnSpc>
              <a:buFont typeface="Wingdings" pitchFamily="2" charset="2"/>
              <a:buChar char="§"/>
            </a:pPr>
            <a:r>
              <a:rPr lang="en-US" sz="2000" dirty="0">
                <a:solidFill>
                  <a:schemeClr val="tx1"/>
                </a:solidFill>
              </a:rPr>
              <a:t>Click the appropriate option from the left-side menu under Expense Settings.</a:t>
            </a:r>
          </a:p>
        </p:txBody>
      </p:sp>
      <p:grpSp>
        <p:nvGrpSpPr>
          <p:cNvPr id="16" name="Group 15">
            <a:extLst>
              <a:ext uri="{FF2B5EF4-FFF2-40B4-BE49-F238E27FC236}">
                <a16:creationId xmlns:a16="http://schemas.microsoft.com/office/drawing/2014/main" id="{79456847-F660-4ED4-9541-E8AB51FCAF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CBA548B4-3D52-4409-99DD-B2A24D201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3AE84337-22C7-4E22-AAE5-97E3848BC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5631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2470417-D0DB-4EF9-B24D-533252BDD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6" name="Oval 55">
              <a:extLst>
                <a:ext uri="{FF2B5EF4-FFF2-40B4-BE49-F238E27FC236}">
                  <a16:creationId xmlns:a16="http://schemas.microsoft.com/office/drawing/2014/main" id="{5DD43A5E-96FC-4417-AAAA-6D22205AE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6">
              <a:extLst>
                <a:ext uri="{FF2B5EF4-FFF2-40B4-BE49-F238E27FC236}">
                  <a16:creationId xmlns:a16="http://schemas.microsoft.com/office/drawing/2014/main" id="{AC8EC610-CBFB-4415-82B2-94F68101C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58">
            <a:extLst>
              <a:ext uri="{FF2B5EF4-FFF2-40B4-BE49-F238E27FC236}">
                <a16:creationId xmlns:a16="http://schemas.microsoft.com/office/drawing/2014/main" id="{47F26634-9FA8-4679-B619-B9DFA21E0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F120A4-A9F7-44FD-933F-2AF6AE2FD021}"/>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r>
              <a:rPr lang="en-US" dirty="0"/>
              <a:t>Expense Preferences</a:t>
            </a:r>
          </a:p>
        </p:txBody>
      </p:sp>
      <p:pic>
        <p:nvPicPr>
          <p:cNvPr id="12" name="Picture 11">
            <a:extLst>
              <a:ext uri="{FF2B5EF4-FFF2-40B4-BE49-F238E27FC236}">
                <a16:creationId xmlns:a16="http://schemas.microsoft.com/office/drawing/2014/main" id="{81E70133-0CDF-4E83-9978-288EF3E42E78}"/>
              </a:ext>
            </a:extLst>
          </p:cNvPr>
          <p:cNvPicPr>
            <a:picLocks noChangeAspect="1"/>
          </p:cNvPicPr>
          <p:nvPr/>
        </p:nvPicPr>
        <p:blipFill>
          <a:blip r:embed="rId6"/>
          <a:stretch>
            <a:fillRect/>
          </a:stretch>
        </p:blipFill>
        <p:spPr>
          <a:xfrm>
            <a:off x="998026" y="640080"/>
            <a:ext cx="6154215" cy="5588101"/>
          </a:xfrm>
          <a:prstGeom prst="rect">
            <a:avLst/>
          </a:prstGeom>
        </p:spPr>
      </p:pic>
      <p:sp>
        <p:nvSpPr>
          <p:cNvPr id="4" name="Text Placeholder 3">
            <a:extLst>
              <a:ext uri="{FF2B5EF4-FFF2-40B4-BE49-F238E27FC236}">
                <a16:creationId xmlns:a16="http://schemas.microsoft.com/office/drawing/2014/main" id="{2A538EE6-F844-4CCE-AD39-989001CCE297}"/>
              </a:ext>
            </a:extLst>
          </p:cNvPr>
          <p:cNvSpPr>
            <a:spLocks noGrp="1"/>
          </p:cNvSpPr>
          <p:nvPr>
            <p:ph type="body" sz="half" idx="2"/>
          </p:nvPr>
        </p:nvSpPr>
        <p:spPr>
          <a:xfrm>
            <a:off x="8156351" y="2121408"/>
            <a:ext cx="3544034" cy="4050792"/>
          </a:xfrm>
        </p:spPr>
        <p:txBody>
          <a:bodyPr vert="horz" lIns="91440" tIns="45720" rIns="91440" bIns="45720" rtlCol="0">
            <a:normAutofit/>
          </a:bodyPr>
          <a:lstStyle/>
          <a:p>
            <a:pPr marL="160020" indent="-182880">
              <a:lnSpc>
                <a:spcPct val="90000"/>
              </a:lnSpc>
              <a:buFont typeface="Wingdings" pitchFamily="2" charset="2"/>
              <a:buChar char="§"/>
            </a:pPr>
            <a:r>
              <a:rPr lang="en-US" sz="2000" dirty="0">
                <a:solidFill>
                  <a:schemeClr val="tx1"/>
                </a:solidFill>
              </a:rPr>
              <a:t>On the Expenses Preferences screen, you can select the options that define when you receive the following: </a:t>
            </a:r>
          </a:p>
          <a:p>
            <a:pPr marL="160020" indent="-182880">
              <a:lnSpc>
                <a:spcPct val="90000"/>
              </a:lnSpc>
              <a:buFont typeface="Wingdings" pitchFamily="2" charset="2"/>
              <a:buChar char="§"/>
            </a:pPr>
            <a:r>
              <a:rPr lang="en-US" sz="2000" dirty="0">
                <a:solidFill>
                  <a:schemeClr val="tx1"/>
                </a:solidFill>
              </a:rPr>
              <a:t>Email notifications</a:t>
            </a:r>
          </a:p>
          <a:p>
            <a:pPr marL="160020" indent="-182880">
              <a:lnSpc>
                <a:spcPct val="90000"/>
              </a:lnSpc>
              <a:buFont typeface="Wingdings" pitchFamily="2" charset="2"/>
              <a:buChar char="§"/>
            </a:pPr>
            <a:r>
              <a:rPr lang="en-US" sz="2000" dirty="0">
                <a:solidFill>
                  <a:schemeClr val="tx1"/>
                </a:solidFill>
              </a:rPr>
              <a:t>Prompts </a:t>
            </a:r>
          </a:p>
        </p:txBody>
      </p:sp>
      <p:grpSp>
        <p:nvGrpSpPr>
          <p:cNvPr id="61" name="Group 60">
            <a:extLst>
              <a:ext uri="{FF2B5EF4-FFF2-40B4-BE49-F238E27FC236}">
                <a16:creationId xmlns:a16="http://schemas.microsoft.com/office/drawing/2014/main" id="{79456847-F660-4ED4-9541-E8AB51FCAF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2" name="Oval 61">
              <a:extLst>
                <a:ext uri="{FF2B5EF4-FFF2-40B4-BE49-F238E27FC236}">
                  <a16:creationId xmlns:a16="http://schemas.microsoft.com/office/drawing/2014/main" id="{CBA548B4-3D52-4409-99DD-B2A24D201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3" name="Oval 62">
              <a:extLst>
                <a:ext uri="{FF2B5EF4-FFF2-40B4-BE49-F238E27FC236}">
                  <a16:creationId xmlns:a16="http://schemas.microsoft.com/office/drawing/2014/main" id="{3AE84337-22C7-4E22-AAE5-97E3848BC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5788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DA96C2-91A6-49FF-9323-E6777C626159}"/>
              </a:ext>
            </a:extLst>
          </p:cNvPr>
          <p:cNvSpPr>
            <a:spLocks noGrp="1"/>
          </p:cNvSpPr>
          <p:nvPr>
            <p:ph type="title"/>
          </p:nvPr>
        </p:nvSpPr>
        <p:spPr/>
        <p:txBody>
          <a:bodyPr vert="horz" lIns="91440" tIns="45720" rIns="91440" bIns="45720" rtlCol="0" anchor="ctr">
            <a:normAutofit/>
          </a:bodyPr>
          <a:lstStyle/>
          <a:p>
            <a:pPr>
              <a:lnSpc>
                <a:spcPct val="85000"/>
              </a:lnSpc>
            </a:pPr>
            <a:r>
              <a:rPr lang="en-US" sz="3800" dirty="0">
                <a:blipFill dpi="0" rotWithShape="1">
                  <a:blip r:embed="rId2"/>
                  <a:srcRect/>
                  <a:tile tx="6350" ty="-127000" sx="65000" sy="64000" flip="none" algn="tl"/>
                </a:blipFill>
              </a:rPr>
              <a:t>Expense Approvers </a:t>
            </a:r>
          </a:p>
        </p:txBody>
      </p:sp>
      <p:sp>
        <p:nvSpPr>
          <p:cNvPr id="8" name="Content Placeholder 7">
            <a:extLst>
              <a:ext uri="{FF2B5EF4-FFF2-40B4-BE49-F238E27FC236}">
                <a16:creationId xmlns:a16="http://schemas.microsoft.com/office/drawing/2014/main" id="{A9B3611F-B02A-4922-B7CB-D2C3B43AEE9D}"/>
              </a:ext>
            </a:extLst>
          </p:cNvPr>
          <p:cNvSpPr>
            <a:spLocks noGrp="1"/>
          </p:cNvSpPr>
          <p:nvPr>
            <p:ph idx="1"/>
          </p:nvPr>
        </p:nvSpPr>
        <p:spPr/>
        <p:txBody>
          <a:bodyPr/>
          <a:lstStyle/>
          <a:p>
            <a:endParaRPr lang="en-US" dirty="0"/>
          </a:p>
        </p:txBody>
      </p:sp>
      <p:sp>
        <p:nvSpPr>
          <p:cNvPr id="9" name="Text Placeholder 8">
            <a:extLst>
              <a:ext uri="{FF2B5EF4-FFF2-40B4-BE49-F238E27FC236}">
                <a16:creationId xmlns:a16="http://schemas.microsoft.com/office/drawing/2014/main" id="{C832D16B-73E0-4A1C-9DF5-BD74E9296916}"/>
              </a:ext>
            </a:extLst>
          </p:cNvPr>
          <p:cNvSpPr>
            <a:spLocks noGrp="1"/>
          </p:cNvSpPr>
          <p:nvPr>
            <p:ph type="body" sz="half" idx="2"/>
          </p:nvPr>
        </p:nvSpPr>
        <p:spPr/>
        <p:txBody>
          <a:bodyPr>
            <a:normAutofit/>
          </a:bodyPr>
          <a:lstStyle/>
          <a:p>
            <a:r>
              <a:rPr lang="en-US" sz="2000" dirty="0"/>
              <a:t>On the Expense Approvers screen, you can view your approver. </a:t>
            </a:r>
          </a:p>
        </p:txBody>
      </p:sp>
      <p:pic>
        <p:nvPicPr>
          <p:cNvPr id="7" name="Picture 6">
            <a:extLst>
              <a:ext uri="{FF2B5EF4-FFF2-40B4-BE49-F238E27FC236}">
                <a16:creationId xmlns:a16="http://schemas.microsoft.com/office/drawing/2014/main" id="{8878E778-808E-4413-ADB6-FBE65067FBF4}"/>
              </a:ext>
            </a:extLst>
          </p:cNvPr>
          <p:cNvPicPr>
            <a:picLocks noChangeAspect="1"/>
          </p:cNvPicPr>
          <p:nvPr/>
        </p:nvPicPr>
        <p:blipFill>
          <a:blip r:embed="rId3"/>
          <a:stretch>
            <a:fillRect/>
          </a:stretch>
        </p:blipFill>
        <p:spPr>
          <a:xfrm>
            <a:off x="920834" y="2358473"/>
            <a:ext cx="6631744" cy="2072419"/>
          </a:xfrm>
          <a:prstGeom prst="rect">
            <a:avLst/>
          </a:prstGeom>
        </p:spPr>
      </p:pic>
    </p:spTree>
    <p:extLst>
      <p:ext uri="{BB962C8B-B14F-4D97-AF65-F5344CB8AC3E}">
        <p14:creationId xmlns:p14="http://schemas.microsoft.com/office/powerpoint/2010/main" val="251103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C7FDC0E-46B2-4D1F-8AFD-DEE4EB9420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28F88281-107F-42C7-86F0-D4A908DF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a:extLst>
                <a:ext uri="{FF2B5EF4-FFF2-40B4-BE49-F238E27FC236}">
                  <a16:creationId xmlns:a16="http://schemas.microsoft.com/office/drawing/2014/main" id="{4374E9EA-6677-4DBE-96C2-D43B954A4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2" name="Rectangle 21">
            <a:extLst>
              <a:ext uri="{FF2B5EF4-FFF2-40B4-BE49-F238E27FC236}">
                <a16:creationId xmlns:a16="http://schemas.microsoft.com/office/drawing/2014/main" id="{AE0CBC3A-201A-4BFD-B558-8D0E7EBF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16B87E9-972A-475B-9084-02FF072B681D}"/>
              </a:ext>
            </a:extLst>
          </p:cNvPr>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en-US" sz="4800" dirty="0"/>
              <a:t>Enabling </a:t>
            </a:r>
            <a:br>
              <a:rPr lang="en-US" sz="4800" dirty="0"/>
            </a:br>
            <a:r>
              <a:rPr lang="en-US" sz="4800" dirty="0"/>
              <a:t>E-Receipts</a:t>
            </a:r>
          </a:p>
        </p:txBody>
      </p:sp>
      <p:pic>
        <p:nvPicPr>
          <p:cNvPr id="13" name="Picture 12">
            <a:extLst>
              <a:ext uri="{FF2B5EF4-FFF2-40B4-BE49-F238E27FC236}">
                <a16:creationId xmlns:a16="http://schemas.microsoft.com/office/drawing/2014/main" id="{C44C49CF-CF87-4ED5-BD3A-2B0C5E1A1510}"/>
              </a:ext>
            </a:extLst>
          </p:cNvPr>
          <p:cNvPicPr>
            <a:picLocks noChangeAspect="1"/>
          </p:cNvPicPr>
          <p:nvPr/>
        </p:nvPicPr>
        <p:blipFill>
          <a:blip r:embed="rId6"/>
          <a:stretch>
            <a:fillRect/>
          </a:stretch>
        </p:blipFill>
        <p:spPr>
          <a:xfrm>
            <a:off x="640080" y="319714"/>
            <a:ext cx="3563876" cy="4425005"/>
          </a:xfrm>
          <a:prstGeom prst="rect">
            <a:avLst/>
          </a:prstGeom>
        </p:spPr>
      </p:pic>
      <p:pic>
        <p:nvPicPr>
          <p:cNvPr id="10" name="Picture 9">
            <a:extLst>
              <a:ext uri="{FF2B5EF4-FFF2-40B4-BE49-F238E27FC236}">
                <a16:creationId xmlns:a16="http://schemas.microsoft.com/office/drawing/2014/main" id="{84714C3A-F2CE-440E-894F-89BF9134865F}"/>
              </a:ext>
            </a:extLst>
          </p:cNvPr>
          <p:cNvPicPr>
            <a:picLocks noChangeAspect="1"/>
          </p:cNvPicPr>
          <p:nvPr/>
        </p:nvPicPr>
        <p:blipFill>
          <a:blip r:embed="rId7"/>
          <a:stretch>
            <a:fillRect/>
          </a:stretch>
        </p:blipFill>
        <p:spPr>
          <a:xfrm>
            <a:off x="138776" y="4869548"/>
            <a:ext cx="4511294" cy="687972"/>
          </a:xfrm>
          <a:prstGeom prst="rect">
            <a:avLst/>
          </a:prstGeom>
        </p:spPr>
      </p:pic>
      <p:sp>
        <p:nvSpPr>
          <p:cNvPr id="7" name="Text Placeholder 6">
            <a:extLst>
              <a:ext uri="{FF2B5EF4-FFF2-40B4-BE49-F238E27FC236}">
                <a16:creationId xmlns:a16="http://schemas.microsoft.com/office/drawing/2014/main" id="{3E14D5EA-F2B5-47A6-9230-B997C5B93C67}"/>
              </a:ext>
            </a:extLst>
          </p:cNvPr>
          <p:cNvSpPr>
            <a:spLocks noGrp="1"/>
          </p:cNvSpPr>
          <p:nvPr>
            <p:ph type="body" sz="half" idx="2"/>
          </p:nvPr>
        </p:nvSpPr>
        <p:spPr>
          <a:xfrm>
            <a:off x="4970109" y="2121408"/>
            <a:ext cx="6730276" cy="4050792"/>
          </a:xfrm>
        </p:spPr>
        <p:txBody>
          <a:bodyPr vert="horz" lIns="91440" tIns="45720" rIns="91440" bIns="45720" rtlCol="0">
            <a:normAutofit/>
          </a:bodyPr>
          <a:lstStyle/>
          <a:p>
            <a:pPr indent="-182880">
              <a:lnSpc>
                <a:spcPct val="90000"/>
              </a:lnSpc>
              <a:buFont typeface="Wingdings" pitchFamily="2" charset="2"/>
              <a:buChar char="§"/>
            </a:pPr>
            <a:r>
              <a:rPr lang="en-US" sz="1800" dirty="0">
                <a:solidFill>
                  <a:schemeClr val="tx1"/>
                </a:solidFill>
              </a:rPr>
              <a:t>To sign up for e-receipts:</a:t>
            </a:r>
          </a:p>
          <a:p>
            <a:pPr marL="285750" indent="-182880">
              <a:lnSpc>
                <a:spcPct val="90000"/>
              </a:lnSpc>
              <a:buFont typeface="Wingdings" pitchFamily="2" charset="2"/>
              <a:buChar char="§"/>
            </a:pPr>
            <a:r>
              <a:rPr lang="en-US" sz="1800" dirty="0">
                <a:solidFill>
                  <a:schemeClr val="tx1"/>
                </a:solidFill>
              </a:rPr>
              <a:t> A message will appear on the home screen in the Alerts section, prompting you to sign up. On the home page, click Sign up here, and the E-Receipt Activation page will appear.</a:t>
            </a:r>
          </a:p>
          <a:p>
            <a:pPr marL="285750" indent="-182880">
              <a:lnSpc>
                <a:spcPct val="90000"/>
              </a:lnSpc>
              <a:buFont typeface="Wingdings" pitchFamily="2" charset="2"/>
              <a:buChar char="§"/>
            </a:pPr>
            <a:r>
              <a:rPr lang="en-US" sz="1800" dirty="0">
                <a:solidFill>
                  <a:schemeClr val="tx1"/>
                </a:solidFill>
              </a:rPr>
              <a:t>Click Profile &gt; Profile Settings &gt; E-Receipts Activation (in the Other Settings section of the left-side menu). </a:t>
            </a:r>
          </a:p>
        </p:txBody>
      </p:sp>
      <p:grpSp>
        <p:nvGrpSpPr>
          <p:cNvPr id="24" name="Group 23">
            <a:extLst>
              <a:ext uri="{FF2B5EF4-FFF2-40B4-BE49-F238E27FC236}">
                <a16:creationId xmlns:a16="http://schemas.microsoft.com/office/drawing/2014/main" id="{D82D111B-7866-426B-A326-13305A8AB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AE720103-E559-418A-824B-BEAB9F98D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C3390309-8DDB-49A0-A186-0164FFDCA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9790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11E7-487C-4F74-91BC-94308E8BFFD9}"/>
              </a:ext>
            </a:extLst>
          </p:cNvPr>
          <p:cNvSpPr>
            <a:spLocks noGrp="1"/>
          </p:cNvSpPr>
          <p:nvPr>
            <p:ph type="title"/>
          </p:nvPr>
        </p:nvSpPr>
        <p:spPr/>
        <p:txBody>
          <a:bodyPr/>
          <a:lstStyle/>
          <a:p>
            <a:r>
              <a:rPr lang="en-US" dirty="0"/>
              <a:t>Adding Expense Delegates</a:t>
            </a:r>
          </a:p>
        </p:txBody>
      </p:sp>
      <p:pic>
        <p:nvPicPr>
          <p:cNvPr id="4" name="Content Placeholder 3">
            <a:extLst>
              <a:ext uri="{FF2B5EF4-FFF2-40B4-BE49-F238E27FC236}">
                <a16:creationId xmlns:a16="http://schemas.microsoft.com/office/drawing/2014/main" id="{66607099-7A3F-448C-8406-754736B13DF1}"/>
              </a:ext>
            </a:extLst>
          </p:cNvPr>
          <p:cNvPicPr>
            <a:picLocks noGrp="1"/>
          </p:cNvPicPr>
          <p:nvPr>
            <p:ph idx="1"/>
          </p:nvPr>
        </p:nvPicPr>
        <p:blipFill>
          <a:blip r:embed="rId2"/>
          <a:stretch>
            <a:fillRect/>
          </a:stretch>
        </p:blipFill>
        <p:spPr>
          <a:xfrm>
            <a:off x="1381760" y="2093976"/>
            <a:ext cx="9141777" cy="3557524"/>
          </a:xfrm>
          <a:prstGeom prst="rect">
            <a:avLst/>
          </a:prstGeom>
        </p:spPr>
      </p:pic>
    </p:spTree>
    <p:extLst>
      <p:ext uri="{BB962C8B-B14F-4D97-AF65-F5344CB8AC3E}">
        <p14:creationId xmlns:p14="http://schemas.microsoft.com/office/powerpoint/2010/main" val="139098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7518-E8C7-41FF-B48F-6FE39C85C579}"/>
              </a:ext>
            </a:extLst>
          </p:cNvPr>
          <p:cNvSpPr>
            <a:spLocks noGrp="1"/>
          </p:cNvSpPr>
          <p:nvPr>
            <p:ph type="title"/>
          </p:nvPr>
        </p:nvSpPr>
        <p:spPr/>
        <p:txBody>
          <a:bodyPr/>
          <a:lstStyle/>
          <a:p>
            <a:r>
              <a:rPr lang="en-US" dirty="0"/>
              <a:t>Adding Expense Delegates</a:t>
            </a:r>
          </a:p>
        </p:txBody>
      </p:sp>
      <p:graphicFrame>
        <p:nvGraphicFramePr>
          <p:cNvPr id="4" name="Content Placeholder 3">
            <a:extLst>
              <a:ext uri="{FF2B5EF4-FFF2-40B4-BE49-F238E27FC236}">
                <a16:creationId xmlns:a16="http://schemas.microsoft.com/office/drawing/2014/main" id="{3AB1AA0D-5C7C-44D5-9430-368A2D98B3D6}"/>
              </a:ext>
            </a:extLst>
          </p:cNvPr>
          <p:cNvGraphicFramePr>
            <a:graphicFrameLocks noGrp="1"/>
          </p:cNvGraphicFramePr>
          <p:nvPr>
            <p:ph idx="4294967295"/>
            <p:extLst>
              <p:ext uri="{D42A27DB-BD31-4B8C-83A1-F6EECF244321}">
                <p14:modId xmlns:p14="http://schemas.microsoft.com/office/powerpoint/2010/main" val="2203536964"/>
              </p:ext>
            </p:extLst>
          </p:nvPr>
        </p:nvGraphicFramePr>
        <p:xfrm>
          <a:off x="1300480" y="2225358"/>
          <a:ext cx="9408160" cy="3446141"/>
        </p:xfrm>
        <a:graphic>
          <a:graphicData uri="http://schemas.openxmlformats.org/drawingml/2006/table">
            <a:tbl>
              <a:tblPr firstRow="1" firstCol="1" bandRow="1">
                <a:tableStyleId>{5C22544A-7EE6-4342-B048-85BDC9FD1C3A}</a:tableStyleId>
              </a:tblPr>
              <a:tblGrid>
                <a:gridCol w="4700810">
                  <a:extLst>
                    <a:ext uri="{9D8B030D-6E8A-4147-A177-3AD203B41FA5}">
                      <a16:colId xmlns:a16="http://schemas.microsoft.com/office/drawing/2014/main" val="2120902114"/>
                    </a:ext>
                  </a:extLst>
                </a:gridCol>
                <a:gridCol w="4707350">
                  <a:extLst>
                    <a:ext uri="{9D8B030D-6E8A-4147-A177-3AD203B41FA5}">
                      <a16:colId xmlns:a16="http://schemas.microsoft.com/office/drawing/2014/main" val="138660496"/>
                    </a:ext>
                  </a:extLst>
                </a:gridCol>
              </a:tblGrid>
              <a:tr h="217489">
                <a:tc>
                  <a:txBody>
                    <a:bodyPr/>
                    <a:lstStyle/>
                    <a:p>
                      <a:pPr marL="0" marR="0" algn="just">
                        <a:lnSpc>
                          <a:spcPct val="107000"/>
                        </a:lnSpc>
                        <a:spcBef>
                          <a:spcPts val="0"/>
                        </a:spcBef>
                        <a:spcAft>
                          <a:spcPts val="0"/>
                        </a:spcAft>
                      </a:pPr>
                      <a:r>
                        <a:rPr lang="en-US" sz="1100" dirty="0">
                          <a:effectLst/>
                        </a:rPr>
                        <a:t>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005899"/>
                  </a:ext>
                </a:extLst>
              </a:tr>
              <a:tr h="446405">
                <a:tc>
                  <a:txBody>
                    <a:bodyPr/>
                    <a:lstStyle/>
                    <a:p>
                      <a:pPr marL="0" marR="0" algn="just">
                        <a:lnSpc>
                          <a:spcPct val="107000"/>
                        </a:lnSpc>
                        <a:spcBef>
                          <a:spcPts val="0"/>
                        </a:spcBef>
                        <a:spcAft>
                          <a:spcPts val="0"/>
                        </a:spcAft>
                      </a:pPr>
                      <a:r>
                        <a:rPr lang="en-US" sz="1100" dirty="0">
                          <a:effectLst/>
                        </a:rPr>
                        <a:t>Can prepare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dirty="0">
                          <a:effectLst/>
                        </a:rPr>
                        <a:t>If selected, the delegate can create expense reports and requests on your behalf.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006647"/>
                  </a:ext>
                </a:extLst>
              </a:tr>
              <a:tr h="321308">
                <a:tc>
                  <a:txBody>
                    <a:bodyPr/>
                    <a:lstStyle/>
                    <a:p>
                      <a:pPr marL="0" marR="0" algn="just">
                        <a:lnSpc>
                          <a:spcPct val="107000"/>
                        </a:lnSpc>
                        <a:spcBef>
                          <a:spcPts val="0"/>
                        </a:spcBef>
                        <a:spcAft>
                          <a:spcPts val="0"/>
                        </a:spcAft>
                      </a:pPr>
                      <a:r>
                        <a:rPr lang="en-US" sz="1100" dirty="0">
                          <a:effectLst/>
                        </a:rPr>
                        <a:t>Option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dirty="0">
                          <a:effectLst/>
                        </a:rPr>
                        <a:t>If selected, the delegate can view receipt images on your behalf.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7319069"/>
                  </a:ext>
                </a:extLst>
              </a:tr>
              <a:tr h="446405">
                <a:tc>
                  <a:txBody>
                    <a:bodyPr/>
                    <a:lstStyle/>
                    <a:p>
                      <a:pPr marL="0" marR="0" algn="just">
                        <a:lnSpc>
                          <a:spcPct val="107000"/>
                        </a:lnSpc>
                        <a:spcBef>
                          <a:spcPts val="0"/>
                        </a:spcBef>
                        <a:spcAft>
                          <a:spcPts val="0"/>
                        </a:spcAft>
                      </a:pPr>
                      <a:r>
                        <a:rPr lang="en-US" sz="1100" dirty="0">
                          <a:effectLst/>
                        </a:rPr>
                        <a:t>Receives Emails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dirty="0">
                          <a:effectLst/>
                        </a:rPr>
                        <a:t>If selected, the delegate receives a copy of each Expense related email that you receive, except for approval emails.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9359036"/>
                  </a:ext>
                </a:extLst>
              </a:tr>
              <a:tr h="446405">
                <a:tc>
                  <a:txBody>
                    <a:bodyPr/>
                    <a:lstStyle/>
                    <a:p>
                      <a:pPr marL="0" marR="0" algn="just">
                        <a:lnSpc>
                          <a:spcPct val="107000"/>
                        </a:lnSpc>
                        <a:spcBef>
                          <a:spcPts val="0"/>
                        </a:spcBef>
                        <a:spcAft>
                          <a:spcPts val="0"/>
                        </a:spcAft>
                      </a:pPr>
                      <a:r>
                        <a:rPr lang="en-US" sz="1100" dirty="0">
                          <a:effectLst/>
                        </a:rPr>
                        <a:t>Can Approve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dirty="0">
                          <a:effectLst/>
                        </a:rPr>
                        <a:t>If selected, the delegate can approve expense reports, and requests on your behalf, without date constraints.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8324594"/>
                  </a:ext>
                </a:extLst>
              </a:tr>
              <a:tr h="675319">
                <a:tc>
                  <a:txBody>
                    <a:bodyPr/>
                    <a:lstStyle/>
                    <a:p>
                      <a:pPr marL="0" marR="0" algn="just">
                        <a:lnSpc>
                          <a:spcPct val="107000"/>
                        </a:lnSpc>
                        <a:spcBef>
                          <a:spcPts val="0"/>
                        </a:spcBef>
                        <a:spcAft>
                          <a:spcPts val="0"/>
                        </a:spcAft>
                      </a:pPr>
                      <a:r>
                        <a:rPr lang="en-US" sz="1100" dirty="0">
                          <a:effectLst/>
                        </a:rPr>
                        <a:t>Can Approve Temporary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dirty="0">
                          <a:effectLst/>
                        </a:rPr>
                        <a:t>If selected, the delegate can approve expense reports and requests on your behalf but only for the specified period. If you select this option, you must also select beginning and ending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193313"/>
                  </a:ext>
                </a:extLst>
              </a:tr>
              <a:tr h="446405">
                <a:tc>
                  <a:txBody>
                    <a:bodyPr/>
                    <a:lstStyle/>
                    <a:p>
                      <a:pPr marL="0" marR="0" algn="just">
                        <a:lnSpc>
                          <a:spcPct val="107000"/>
                        </a:lnSpc>
                        <a:spcBef>
                          <a:spcPts val="0"/>
                        </a:spcBef>
                        <a:spcAft>
                          <a:spcPts val="0"/>
                        </a:spcAft>
                      </a:pPr>
                      <a:r>
                        <a:rPr lang="en-US" sz="1100" dirty="0">
                          <a:effectLst/>
                        </a:rPr>
                        <a:t>Delegate can preview for approver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dirty="0">
                          <a:effectLst/>
                        </a:rPr>
                        <a:t>If selected, the delegate can preview expense reports and requests on behalf of another employee.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697913"/>
                  </a:ext>
                </a:extLst>
              </a:tr>
              <a:tr h="446405">
                <a:tc>
                  <a:txBody>
                    <a:bodyPr/>
                    <a:lstStyle/>
                    <a:p>
                      <a:pPr marL="0" marR="0" algn="just">
                        <a:lnSpc>
                          <a:spcPct val="107000"/>
                        </a:lnSpc>
                        <a:spcBef>
                          <a:spcPts val="0"/>
                        </a:spcBef>
                        <a:spcAft>
                          <a:spcPts val="0"/>
                        </a:spcAft>
                      </a:pPr>
                      <a:r>
                        <a:rPr lang="en-US" sz="1100" dirty="0">
                          <a:effectLst/>
                        </a:rPr>
                        <a:t>Receives Approval Emails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dirty="0">
                          <a:effectLst/>
                        </a:rPr>
                        <a:t>If selected, the delegate receives a copy of each Expense approval-related email that you receive.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5027099"/>
                  </a:ext>
                </a:extLst>
              </a:tr>
            </a:tbl>
          </a:graphicData>
        </a:graphic>
      </p:graphicFrame>
      <p:sp>
        <p:nvSpPr>
          <p:cNvPr id="5" name="Rectangle 1">
            <a:extLst>
              <a:ext uri="{FF2B5EF4-FFF2-40B4-BE49-F238E27FC236}">
                <a16:creationId xmlns:a16="http://schemas.microsoft.com/office/drawing/2014/main" id="{C3B85279-2CAD-4F3A-AE1E-CCA53A4C41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040329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otalTime>58</TotalTime>
  <Words>966</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Georgia</vt:lpstr>
      <vt:lpstr>Rockwell Extra Bold</vt:lpstr>
      <vt:lpstr>Trebuchet MS</vt:lpstr>
      <vt:lpstr>Wingdings</vt:lpstr>
      <vt:lpstr>Wood Type</vt:lpstr>
      <vt:lpstr>Concur Training </vt:lpstr>
      <vt:lpstr>Concur Home Page</vt:lpstr>
      <vt:lpstr>Concur Home Page</vt:lpstr>
      <vt:lpstr>Review and Update Profile</vt:lpstr>
      <vt:lpstr>Expense Preferences</vt:lpstr>
      <vt:lpstr>Expense Approvers </vt:lpstr>
      <vt:lpstr>Enabling  E-Receipts</vt:lpstr>
      <vt:lpstr>Adding Expense Delegates</vt:lpstr>
      <vt:lpstr>Adding Expense Delegates</vt:lpstr>
      <vt:lpstr>Submit a Travel Request</vt:lpstr>
      <vt:lpstr>Submit a Travel Request</vt:lpstr>
      <vt:lpstr>Submit a Travel Request</vt:lpstr>
      <vt:lpstr>Submit a Travel Request</vt:lpstr>
      <vt:lpstr>Creating a New Expense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 Training</dc:title>
  <dc:creator>Angela Sanchez</dc:creator>
  <cp:lastModifiedBy>Shannon Honour</cp:lastModifiedBy>
  <cp:revision>3</cp:revision>
  <dcterms:created xsi:type="dcterms:W3CDTF">2021-05-06T16:01:08Z</dcterms:created>
  <dcterms:modified xsi:type="dcterms:W3CDTF">2021-05-20T19:59:25Z</dcterms:modified>
</cp:coreProperties>
</file>