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embeddedFontLst>
    <p:embeddedFont>
      <p:font typeface="Economica" panose="020B0604020202020204" charset="0"/>
      <p:regular r:id="rId18"/>
      <p:bold r:id="rId19"/>
      <p:italic r:id="rId20"/>
      <p:boldItalic r:id="rId21"/>
    </p:embeddedFont>
    <p:embeddedFont>
      <p:font typeface="Open Sans" panose="020B0604020202020204"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2" d="100"/>
          <a:sy n="112" d="100"/>
        </p:scale>
        <p:origin x="61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25008005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653262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023439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476963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493164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2032550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427111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91526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9873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47455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66023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529555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13187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002718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6528322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23785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2744012" y="756700"/>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1" name="Shape 11"/>
          <p:cNvSpPr/>
          <p:nvPr/>
        </p:nvSpPr>
        <p:spPr>
          <a:xfrm rot="10800000">
            <a:off x="5318350" y="32667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2" name="Shape 12"/>
          <p:cNvSpPr txBox="1">
            <a:spLocks noGrp="1"/>
          </p:cNvSpPr>
          <p:nvPr>
            <p:ph type="ctrTitle"/>
          </p:nvPr>
        </p:nvSpPr>
        <p:spPr>
          <a:xfrm>
            <a:off x="3044700" y="1444255"/>
            <a:ext cx="3054600" cy="1537199"/>
          </a:xfrm>
          <a:prstGeom prst="rect">
            <a:avLst/>
          </a:prstGeom>
        </p:spPr>
        <p:txBody>
          <a:bodyPr lIns="91425" tIns="91425" rIns="91425" bIns="91425" anchor="b"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13" name="Shape 13"/>
          <p:cNvSpPr txBox="1">
            <a:spLocks noGrp="1"/>
          </p:cNvSpPr>
          <p:nvPr>
            <p:ph type="subTitle" idx="1"/>
          </p:nvPr>
        </p:nvSpPr>
        <p:spPr>
          <a:xfrm>
            <a:off x="3044700" y="3116580"/>
            <a:ext cx="3054600" cy="701399"/>
          </a:xfrm>
          <a:prstGeom prst="rect">
            <a:avLst/>
          </a:prstGeom>
        </p:spPr>
        <p:txBody>
          <a:bodyPr lIns="91425" tIns="91425" rIns="91425" bIns="91425" anchor="t" anchorCtr="0"/>
          <a:lstStyle>
            <a:lvl1pPr lvl="0" algn="ctr">
              <a:lnSpc>
                <a:spcPct val="100000"/>
              </a:lnSpc>
              <a:spcBef>
                <a:spcPts val="0"/>
              </a:spcBef>
              <a:spcAft>
                <a:spcPts val="0"/>
              </a:spcAft>
              <a:buSzPct val="100000"/>
              <a:buFont typeface="Economica"/>
              <a:buNone/>
              <a:defRPr sz="2100">
                <a:latin typeface="Economica"/>
                <a:ea typeface="Economica"/>
                <a:cs typeface="Economica"/>
                <a:sym typeface="Economica"/>
              </a:defRPr>
            </a:lvl1pPr>
            <a:lvl2pPr lvl="1" algn="ctr">
              <a:lnSpc>
                <a:spcPct val="100000"/>
              </a:lnSpc>
              <a:spcBef>
                <a:spcPts val="0"/>
              </a:spcBef>
              <a:spcAft>
                <a:spcPts val="0"/>
              </a:spcAft>
              <a:buSzPct val="100000"/>
              <a:buFont typeface="Economica"/>
              <a:buNone/>
              <a:defRPr sz="2100">
                <a:latin typeface="Economica"/>
                <a:ea typeface="Economica"/>
                <a:cs typeface="Economica"/>
                <a:sym typeface="Economica"/>
              </a:defRPr>
            </a:lvl2pPr>
            <a:lvl3pPr lvl="2" algn="ctr">
              <a:lnSpc>
                <a:spcPct val="100000"/>
              </a:lnSpc>
              <a:spcBef>
                <a:spcPts val="0"/>
              </a:spcBef>
              <a:spcAft>
                <a:spcPts val="0"/>
              </a:spcAft>
              <a:buSzPct val="100000"/>
              <a:buFont typeface="Economica"/>
              <a:buNone/>
              <a:defRPr sz="2100">
                <a:latin typeface="Economica"/>
                <a:ea typeface="Economica"/>
                <a:cs typeface="Economica"/>
                <a:sym typeface="Economica"/>
              </a:defRPr>
            </a:lvl3pPr>
            <a:lvl4pPr lvl="3" algn="ctr">
              <a:lnSpc>
                <a:spcPct val="100000"/>
              </a:lnSpc>
              <a:spcBef>
                <a:spcPts val="0"/>
              </a:spcBef>
              <a:spcAft>
                <a:spcPts val="0"/>
              </a:spcAft>
              <a:buSzPct val="100000"/>
              <a:buFont typeface="Economica"/>
              <a:buNone/>
              <a:defRPr sz="2100">
                <a:latin typeface="Economica"/>
                <a:ea typeface="Economica"/>
                <a:cs typeface="Economica"/>
                <a:sym typeface="Economica"/>
              </a:defRPr>
            </a:lvl4pPr>
            <a:lvl5pPr lvl="4" algn="ctr">
              <a:lnSpc>
                <a:spcPct val="100000"/>
              </a:lnSpc>
              <a:spcBef>
                <a:spcPts val="0"/>
              </a:spcBef>
              <a:spcAft>
                <a:spcPts val="0"/>
              </a:spcAft>
              <a:buSzPct val="100000"/>
              <a:buFont typeface="Economica"/>
              <a:buNone/>
              <a:defRPr sz="2100">
                <a:latin typeface="Economica"/>
                <a:ea typeface="Economica"/>
                <a:cs typeface="Economica"/>
                <a:sym typeface="Economica"/>
              </a:defRPr>
            </a:lvl5pPr>
            <a:lvl6pPr lvl="5" algn="ctr">
              <a:lnSpc>
                <a:spcPct val="100000"/>
              </a:lnSpc>
              <a:spcBef>
                <a:spcPts val="0"/>
              </a:spcBef>
              <a:spcAft>
                <a:spcPts val="0"/>
              </a:spcAft>
              <a:buSzPct val="100000"/>
              <a:buFont typeface="Economica"/>
              <a:buNone/>
              <a:defRPr sz="2100">
                <a:latin typeface="Economica"/>
                <a:ea typeface="Economica"/>
                <a:cs typeface="Economica"/>
                <a:sym typeface="Economica"/>
              </a:defRPr>
            </a:lvl6pPr>
            <a:lvl7pPr lvl="6" algn="ctr">
              <a:lnSpc>
                <a:spcPct val="100000"/>
              </a:lnSpc>
              <a:spcBef>
                <a:spcPts val="0"/>
              </a:spcBef>
              <a:spcAft>
                <a:spcPts val="0"/>
              </a:spcAft>
              <a:buSzPct val="100000"/>
              <a:buFont typeface="Economica"/>
              <a:buNone/>
              <a:defRPr sz="2100">
                <a:latin typeface="Economica"/>
                <a:ea typeface="Economica"/>
                <a:cs typeface="Economica"/>
                <a:sym typeface="Economica"/>
              </a:defRPr>
            </a:lvl7pPr>
            <a:lvl8pPr lvl="7" algn="ctr">
              <a:lnSpc>
                <a:spcPct val="100000"/>
              </a:lnSpc>
              <a:spcBef>
                <a:spcPts val="0"/>
              </a:spcBef>
              <a:spcAft>
                <a:spcPts val="0"/>
              </a:spcAft>
              <a:buSzPct val="100000"/>
              <a:buFont typeface="Economica"/>
              <a:buNone/>
              <a:defRPr sz="2100">
                <a:latin typeface="Economica"/>
                <a:ea typeface="Economica"/>
                <a:cs typeface="Economica"/>
                <a:sym typeface="Economica"/>
              </a:defRPr>
            </a:lvl8pPr>
            <a:lvl9pPr lvl="8" algn="ctr">
              <a:lnSpc>
                <a:spcPct val="100000"/>
              </a:lnSpc>
              <a:spcBef>
                <a:spcPts val="0"/>
              </a:spcBef>
              <a:spcAft>
                <a:spcPts val="0"/>
              </a:spcAft>
              <a:buSzPct val="100000"/>
              <a:buFont typeface="Economica"/>
              <a:buNone/>
              <a:defRPr sz="2100">
                <a:latin typeface="Economica"/>
                <a:ea typeface="Economica"/>
                <a:cs typeface="Economica"/>
                <a:sym typeface="Economica"/>
              </a:defRPr>
            </a:lvl9pPr>
          </a:lstStyle>
          <a:p>
            <a:endParaRPr/>
          </a:p>
        </p:txBody>
      </p:sp>
      <p:sp>
        <p:nvSpPr>
          <p:cNvPr id="14" name="Shape 1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1"/>
        <p:cNvGrpSpPr/>
        <p:nvPr/>
      </p:nvGrpSpPr>
      <p:grpSpPr>
        <a:xfrm>
          <a:off x="0" y="0"/>
          <a:ext cx="0" cy="0"/>
          <a:chOff x="0" y="0"/>
          <a:chExt cx="0" cy="0"/>
        </a:xfrm>
      </p:grpSpPr>
      <p:sp>
        <p:nvSpPr>
          <p:cNvPr id="52" name="Shape 52"/>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53" name="Shape 53"/>
          <p:cNvSpPr txBox="1">
            <a:spLocks noGrp="1"/>
          </p:cNvSpPr>
          <p:nvPr>
            <p:ph type="title"/>
          </p:nvPr>
        </p:nvSpPr>
        <p:spPr>
          <a:xfrm>
            <a:off x="311700" y="957125"/>
            <a:ext cx="8520599" cy="2128799"/>
          </a:xfrm>
          <a:prstGeom prst="rect">
            <a:avLst/>
          </a:prstGeom>
        </p:spPr>
        <p:txBody>
          <a:bodyPr lIns="91425" tIns="91425" rIns="91425" bIns="91425" anchor="ctr" anchorCtr="0"/>
          <a:lstStyle>
            <a:lvl1pPr lvl="0" algn="ctr">
              <a:spcBef>
                <a:spcPts val="0"/>
              </a:spcBef>
              <a:buClr>
                <a:schemeClr val="lt2"/>
              </a:buClr>
              <a:buSzPct val="100000"/>
              <a:defRPr sz="16000">
                <a:solidFill>
                  <a:schemeClr val="lt2"/>
                </a:solidFill>
              </a:defRPr>
            </a:lvl1pPr>
            <a:lvl2pPr lvl="1" algn="ctr">
              <a:spcBef>
                <a:spcPts val="0"/>
              </a:spcBef>
              <a:buClr>
                <a:schemeClr val="lt2"/>
              </a:buClr>
              <a:buSzPct val="100000"/>
              <a:defRPr sz="16000">
                <a:solidFill>
                  <a:schemeClr val="lt2"/>
                </a:solidFill>
              </a:defRPr>
            </a:lvl2pPr>
            <a:lvl3pPr lvl="2" algn="ctr">
              <a:spcBef>
                <a:spcPts val="0"/>
              </a:spcBef>
              <a:buClr>
                <a:schemeClr val="lt2"/>
              </a:buClr>
              <a:buSzPct val="100000"/>
              <a:defRPr sz="16000">
                <a:solidFill>
                  <a:schemeClr val="lt2"/>
                </a:solidFill>
              </a:defRPr>
            </a:lvl3pPr>
            <a:lvl4pPr lvl="3" algn="ctr">
              <a:spcBef>
                <a:spcPts val="0"/>
              </a:spcBef>
              <a:buClr>
                <a:schemeClr val="lt2"/>
              </a:buClr>
              <a:buSzPct val="100000"/>
              <a:defRPr sz="16000">
                <a:solidFill>
                  <a:schemeClr val="lt2"/>
                </a:solidFill>
              </a:defRPr>
            </a:lvl4pPr>
            <a:lvl5pPr lvl="4" algn="ctr">
              <a:spcBef>
                <a:spcPts val="0"/>
              </a:spcBef>
              <a:buClr>
                <a:schemeClr val="lt2"/>
              </a:buClr>
              <a:buSzPct val="100000"/>
              <a:defRPr sz="16000">
                <a:solidFill>
                  <a:schemeClr val="lt2"/>
                </a:solidFill>
              </a:defRPr>
            </a:lvl5pPr>
            <a:lvl6pPr lvl="5" algn="ctr">
              <a:spcBef>
                <a:spcPts val="0"/>
              </a:spcBef>
              <a:buClr>
                <a:schemeClr val="lt2"/>
              </a:buClr>
              <a:buSzPct val="100000"/>
              <a:defRPr sz="16000">
                <a:solidFill>
                  <a:schemeClr val="lt2"/>
                </a:solidFill>
              </a:defRPr>
            </a:lvl6pPr>
            <a:lvl7pPr lvl="6" algn="ctr">
              <a:spcBef>
                <a:spcPts val="0"/>
              </a:spcBef>
              <a:buClr>
                <a:schemeClr val="lt2"/>
              </a:buClr>
              <a:buSzPct val="100000"/>
              <a:defRPr sz="16000">
                <a:solidFill>
                  <a:schemeClr val="lt2"/>
                </a:solidFill>
              </a:defRPr>
            </a:lvl7pPr>
            <a:lvl8pPr lvl="7" algn="ctr">
              <a:spcBef>
                <a:spcPts val="0"/>
              </a:spcBef>
              <a:buClr>
                <a:schemeClr val="lt2"/>
              </a:buClr>
              <a:buSzPct val="100000"/>
              <a:defRPr sz="16000">
                <a:solidFill>
                  <a:schemeClr val="lt2"/>
                </a:solidFill>
              </a:defRPr>
            </a:lvl8pPr>
            <a:lvl9pPr lvl="8" algn="ctr">
              <a:spcBef>
                <a:spcPts val="0"/>
              </a:spcBef>
              <a:buClr>
                <a:schemeClr val="lt2"/>
              </a:buClr>
              <a:buSzPct val="100000"/>
              <a:defRPr sz="16000">
                <a:solidFill>
                  <a:schemeClr val="lt2"/>
                </a:solidFill>
              </a:defRPr>
            </a:lvl9pPr>
          </a:lstStyle>
          <a:p>
            <a:endParaRPr/>
          </a:p>
        </p:txBody>
      </p:sp>
      <p:sp>
        <p:nvSpPr>
          <p:cNvPr id="54" name="Shape 54"/>
          <p:cNvSpPr txBox="1">
            <a:spLocks noGrp="1"/>
          </p:cNvSpPr>
          <p:nvPr>
            <p:ph type="body" idx="1"/>
          </p:nvPr>
        </p:nvSpPr>
        <p:spPr>
          <a:xfrm>
            <a:off x="311700" y="3162000"/>
            <a:ext cx="8520599" cy="1071599"/>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5" name="Shape 5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6"/>
        <p:cNvGrpSpPr/>
        <p:nvPr/>
      </p:nvGrpSpPr>
      <p:grpSpPr>
        <a:xfrm>
          <a:off x="0" y="0"/>
          <a:ext cx="0" cy="0"/>
          <a:chOff x="0" y="0"/>
          <a:chExt cx="0" cy="0"/>
        </a:xfrm>
      </p:grpSpPr>
      <p:sp>
        <p:nvSpPr>
          <p:cNvPr id="57" name="Shape 5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5"/>
        <p:cNvGrpSpPr/>
        <p:nvPr/>
      </p:nvGrpSpPr>
      <p:grpSpPr>
        <a:xfrm>
          <a:off x="0" y="0"/>
          <a:ext cx="0" cy="0"/>
          <a:chOff x="0" y="0"/>
          <a:chExt cx="0" cy="0"/>
        </a:xfrm>
      </p:grpSpPr>
      <p:sp>
        <p:nvSpPr>
          <p:cNvPr id="16" name="Shape 16"/>
          <p:cNvSpPr/>
          <p:nvPr/>
        </p:nvSpPr>
        <p:spPr>
          <a:xfrm flipH="1">
            <a:off x="7595937" y="4602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7" name="Shape 17"/>
          <p:cNvSpPr/>
          <p:nvPr/>
        </p:nvSpPr>
        <p:spPr>
          <a:xfrm rot="10800000" flipH="1">
            <a:off x="466425" y="35583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8" name="Shape 18"/>
          <p:cNvSpPr txBox="1">
            <a:spLocks noGrp="1"/>
          </p:cNvSpPr>
          <p:nvPr>
            <p:ph type="title"/>
          </p:nvPr>
        </p:nvSpPr>
        <p:spPr>
          <a:xfrm>
            <a:off x="773700" y="1806450"/>
            <a:ext cx="7596600" cy="1530600"/>
          </a:xfrm>
          <a:prstGeom prst="rect">
            <a:avLst/>
          </a:prstGeom>
        </p:spPr>
        <p:txBody>
          <a:bodyPr lIns="91425" tIns="91425" rIns="91425" bIns="91425" anchor="ctr"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19" name="Shape 1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sp>
        <p:nvSpPr>
          <p:cNvPr id="21" name="Shape 21"/>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22" name="Shape 22"/>
          <p:cNvSpPr txBox="1">
            <a:spLocks noGrp="1"/>
          </p:cNvSpPr>
          <p:nvPr>
            <p:ph type="title"/>
          </p:nvPr>
        </p:nvSpPr>
        <p:spPr>
          <a:xfrm>
            <a:off x="311700" y="315925"/>
            <a:ext cx="8520599" cy="8312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11700" y="1225225"/>
            <a:ext cx="8520599" cy="3354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4" name="Shape 2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315925"/>
            <a:ext cx="8520599" cy="8312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body" idx="1"/>
          </p:nvPr>
        </p:nvSpPr>
        <p:spPr>
          <a:xfrm>
            <a:off x="311700" y="1225225"/>
            <a:ext cx="3999899" cy="3354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body" idx="2"/>
          </p:nvPr>
        </p:nvSpPr>
        <p:spPr>
          <a:xfrm>
            <a:off x="4832400" y="1225225"/>
            <a:ext cx="3999899" cy="3354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9" name="Shape 2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315925"/>
            <a:ext cx="8520599" cy="8312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311700" y="555600"/>
            <a:ext cx="2807999" cy="755699"/>
          </a:xfrm>
          <a:prstGeom prst="rect">
            <a:avLst/>
          </a:prstGeom>
        </p:spPr>
        <p:txBody>
          <a:bodyPr lIns="91425" tIns="91425" rIns="91425" bIns="91425" anchor="b" anchorCtr="0"/>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a:endParaRPr/>
          </a:p>
        </p:txBody>
      </p:sp>
      <p:sp>
        <p:nvSpPr>
          <p:cNvPr id="35" name="Shape 35"/>
          <p:cNvSpPr txBox="1">
            <a:spLocks noGrp="1"/>
          </p:cNvSpPr>
          <p:nvPr>
            <p:ph type="body" idx="1"/>
          </p:nvPr>
        </p:nvSpPr>
        <p:spPr>
          <a:xfrm>
            <a:off x="311700" y="1399399"/>
            <a:ext cx="2807999" cy="27849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6" name="Shape 3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7"/>
        <p:cNvGrpSpPr/>
        <p:nvPr/>
      </p:nvGrpSpPr>
      <p:grpSpPr>
        <a:xfrm>
          <a:off x="0" y="0"/>
          <a:ext cx="0" cy="0"/>
          <a:chOff x="0" y="0"/>
          <a:chExt cx="0" cy="0"/>
        </a:xfrm>
      </p:grpSpPr>
      <p:sp>
        <p:nvSpPr>
          <p:cNvPr id="38" name="Shape 38"/>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9" name="Shape 39"/>
          <p:cNvSpPr txBox="1">
            <a:spLocks noGrp="1"/>
          </p:cNvSpPr>
          <p:nvPr>
            <p:ph type="title"/>
          </p:nvPr>
        </p:nvSpPr>
        <p:spPr>
          <a:xfrm>
            <a:off x="490250" y="450150"/>
            <a:ext cx="5878799"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40" name="Shape 4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1"/>
        <p:cNvGrpSpPr/>
        <p:nvPr/>
      </p:nvGrpSpPr>
      <p:grpSpPr>
        <a:xfrm>
          <a:off x="0" y="0"/>
          <a:ext cx="0" cy="0"/>
          <a:chOff x="0" y="0"/>
          <a:chExt cx="0" cy="0"/>
        </a:xfrm>
      </p:grpSpPr>
      <p:sp>
        <p:nvSpPr>
          <p:cNvPr id="42" name="Shape 42"/>
          <p:cNvSpPr/>
          <p:nvPr/>
        </p:nvSpPr>
        <p:spPr>
          <a:xfrm>
            <a:off x="4572000" y="-25"/>
            <a:ext cx="4572000" cy="5143499"/>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cxnSp>
        <p:nvCxnSpPr>
          <p:cNvPr id="43" name="Shape 43"/>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4" name="Shape 44"/>
          <p:cNvSpPr txBox="1">
            <a:spLocks noGrp="1"/>
          </p:cNvSpPr>
          <p:nvPr>
            <p:ph type="title"/>
          </p:nvPr>
        </p:nvSpPr>
        <p:spPr>
          <a:xfrm>
            <a:off x="265500" y="929275"/>
            <a:ext cx="4045199" cy="1786199"/>
          </a:xfrm>
          <a:prstGeom prst="rect">
            <a:avLst/>
          </a:prstGeom>
        </p:spPr>
        <p:txBody>
          <a:bodyPr lIns="91425" tIns="91425" rIns="91425" bIns="91425" anchor="b" anchorCtr="0"/>
          <a:lstStyle>
            <a:lvl1pPr lvl="0" algn="ctr">
              <a:spcBef>
                <a:spcPts val="0"/>
              </a:spcBef>
              <a:buClr>
                <a:schemeClr val="lt2"/>
              </a:buClr>
              <a:defRPr>
                <a:solidFill>
                  <a:schemeClr val="lt2"/>
                </a:solidFill>
              </a:defRPr>
            </a:lvl1pPr>
            <a:lvl2pPr lvl="1" algn="ctr">
              <a:spcBef>
                <a:spcPts val="0"/>
              </a:spcBef>
              <a:buClr>
                <a:schemeClr val="lt2"/>
              </a:buClr>
              <a:defRPr>
                <a:solidFill>
                  <a:schemeClr val="lt2"/>
                </a:solidFill>
              </a:defRPr>
            </a:lvl2pPr>
            <a:lvl3pPr lvl="2" algn="ctr">
              <a:spcBef>
                <a:spcPts val="0"/>
              </a:spcBef>
              <a:buClr>
                <a:schemeClr val="lt2"/>
              </a:buClr>
              <a:defRPr>
                <a:solidFill>
                  <a:schemeClr val="lt2"/>
                </a:solidFill>
              </a:defRPr>
            </a:lvl3pPr>
            <a:lvl4pPr lvl="3" algn="ctr">
              <a:spcBef>
                <a:spcPts val="0"/>
              </a:spcBef>
              <a:buClr>
                <a:schemeClr val="lt2"/>
              </a:buClr>
              <a:defRPr>
                <a:solidFill>
                  <a:schemeClr val="lt2"/>
                </a:solidFill>
              </a:defRPr>
            </a:lvl4pPr>
            <a:lvl5pPr lvl="4" algn="ctr">
              <a:spcBef>
                <a:spcPts val="0"/>
              </a:spcBef>
              <a:buClr>
                <a:schemeClr val="lt2"/>
              </a:buClr>
              <a:defRPr>
                <a:solidFill>
                  <a:schemeClr val="lt2"/>
                </a:solidFill>
              </a:defRPr>
            </a:lvl5pPr>
            <a:lvl6pPr lvl="5" algn="ctr">
              <a:spcBef>
                <a:spcPts val="0"/>
              </a:spcBef>
              <a:buClr>
                <a:schemeClr val="lt2"/>
              </a:buClr>
              <a:defRPr>
                <a:solidFill>
                  <a:schemeClr val="lt2"/>
                </a:solidFill>
              </a:defRPr>
            </a:lvl6pPr>
            <a:lvl7pPr lvl="6" algn="ctr">
              <a:spcBef>
                <a:spcPts val="0"/>
              </a:spcBef>
              <a:buClr>
                <a:schemeClr val="lt2"/>
              </a:buClr>
              <a:defRPr>
                <a:solidFill>
                  <a:schemeClr val="lt2"/>
                </a:solidFill>
              </a:defRPr>
            </a:lvl7pPr>
            <a:lvl8pPr lvl="7" algn="ctr">
              <a:spcBef>
                <a:spcPts val="0"/>
              </a:spcBef>
              <a:buClr>
                <a:schemeClr val="lt2"/>
              </a:buClr>
              <a:defRPr>
                <a:solidFill>
                  <a:schemeClr val="lt2"/>
                </a:solidFill>
              </a:defRPr>
            </a:lvl8pPr>
            <a:lvl9pPr lvl="8" algn="ctr">
              <a:spcBef>
                <a:spcPts val="0"/>
              </a:spcBef>
              <a:buClr>
                <a:schemeClr val="lt2"/>
              </a:buClr>
              <a:defRPr>
                <a:solidFill>
                  <a:schemeClr val="lt2"/>
                </a:solidFill>
              </a:defRPr>
            </a:lvl9pPr>
          </a:lstStyle>
          <a:p>
            <a:endParaRPr/>
          </a:p>
        </p:txBody>
      </p:sp>
      <p:sp>
        <p:nvSpPr>
          <p:cNvPr id="45" name="Shape 45"/>
          <p:cNvSpPr txBox="1">
            <a:spLocks noGrp="1"/>
          </p:cNvSpPr>
          <p:nvPr>
            <p:ph type="subTitle" idx="1"/>
          </p:nvPr>
        </p:nvSpPr>
        <p:spPr>
          <a:xfrm>
            <a:off x="265500" y="2769000"/>
            <a:ext cx="4045199" cy="1574099"/>
          </a:xfrm>
          <a:prstGeom prst="rect">
            <a:avLst/>
          </a:prstGeom>
        </p:spPr>
        <p:txBody>
          <a:bodyPr lIns="91425" tIns="91425" rIns="91425" bIns="91425" anchor="t" anchorCtr="0"/>
          <a:lstStyle>
            <a:lvl1pPr lvl="0" algn="ctr">
              <a:lnSpc>
                <a:spcPct val="100000"/>
              </a:lnSpc>
              <a:spcBef>
                <a:spcPts val="0"/>
              </a:spcBef>
              <a:spcAft>
                <a:spcPts val="0"/>
              </a:spcAft>
              <a:buSzPct val="100000"/>
              <a:buFont typeface="Economica"/>
              <a:buNone/>
              <a:defRPr sz="2400">
                <a:latin typeface="Economica"/>
                <a:ea typeface="Economica"/>
                <a:cs typeface="Economica"/>
                <a:sym typeface="Economica"/>
              </a:defRPr>
            </a:lvl1pPr>
            <a:lvl2pPr lvl="1" algn="ctr">
              <a:lnSpc>
                <a:spcPct val="100000"/>
              </a:lnSpc>
              <a:spcBef>
                <a:spcPts val="0"/>
              </a:spcBef>
              <a:spcAft>
                <a:spcPts val="0"/>
              </a:spcAft>
              <a:buSzPct val="100000"/>
              <a:buFont typeface="Economica"/>
              <a:buNone/>
              <a:defRPr sz="2400">
                <a:latin typeface="Economica"/>
                <a:ea typeface="Economica"/>
                <a:cs typeface="Economica"/>
                <a:sym typeface="Economica"/>
              </a:defRPr>
            </a:lvl2pPr>
            <a:lvl3pPr lvl="2" algn="ctr">
              <a:lnSpc>
                <a:spcPct val="100000"/>
              </a:lnSpc>
              <a:spcBef>
                <a:spcPts val="0"/>
              </a:spcBef>
              <a:spcAft>
                <a:spcPts val="0"/>
              </a:spcAft>
              <a:buSzPct val="100000"/>
              <a:buFont typeface="Economica"/>
              <a:buNone/>
              <a:defRPr sz="2400">
                <a:latin typeface="Economica"/>
                <a:ea typeface="Economica"/>
                <a:cs typeface="Economica"/>
                <a:sym typeface="Economica"/>
              </a:defRPr>
            </a:lvl3pPr>
            <a:lvl4pPr lvl="3" algn="ctr">
              <a:lnSpc>
                <a:spcPct val="100000"/>
              </a:lnSpc>
              <a:spcBef>
                <a:spcPts val="0"/>
              </a:spcBef>
              <a:spcAft>
                <a:spcPts val="0"/>
              </a:spcAft>
              <a:buSzPct val="100000"/>
              <a:buFont typeface="Economica"/>
              <a:buNone/>
              <a:defRPr sz="2400">
                <a:latin typeface="Economica"/>
                <a:ea typeface="Economica"/>
                <a:cs typeface="Economica"/>
                <a:sym typeface="Economica"/>
              </a:defRPr>
            </a:lvl4pPr>
            <a:lvl5pPr lvl="4" algn="ctr">
              <a:lnSpc>
                <a:spcPct val="100000"/>
              </a:lnSpc>
              <a:spcBef>
                <a:spcPts val="0"/>
              </a:spcBef>
              <a:spcAft>
                <a:spcPts val="0"/>
              </a:spcAft>
              <a:buSzPct val="100000"/>
              <a:buFont typeface="Economica"/>
              <a:buNone/>
              <a:defRPr sz="2400">
                <a:latin typeface="Economica"/>
                <a:ea typeface="Economica"/>
                <a:cs typeface="Economica"/>
                <a:sym typeface="Economica"/>
              </a:defRPr>
            </a:lvl5pPr>
            <a:lvl6pPr lvl="5" algn="ctr">
              <a:lnSpc>
                <a:spcPct val="100000"/>
              </a:lnSpc>
              <a:spcBef>
                <a:spcPts val="0"/>
              </a:spcBef>
              <a:spcAft>
                <a:spcPts val="0"/>
              </a:spcAft>
              <a:buSzPct val="100000"/>
              <a:buFont typeface="Economica"/>
              <a:buNone/>
              <a:defRPr sz="2400">
                <a:latin typeface="Economica"/>
                <a:ea typeface="Economica"/>
                <a:cs typeface="Economica"/>
                <a:sym typeface="Economica"/>
              </a:defRPr>
            </a:lvl6pPr>
            <a:lvl7pPr lvl="6" algn="ctr">
              <a:lnSpc>
                <a:spcPct val="100000"/>
              </a:lnSpc>
              <a:spcBef>
                <a:spcPts val="0"/>
              </a:spcBef>
              <a:spcAft>
                <a:spcPts val="0"/>
              </a:spcAft>
              <a:buSzPct val="100000"/>
              <a:buFont typeface="Economica"/>
              <a:buNone/>
              <a:defRPr sz="2400">
                <a:latin typeface="Economica"/>
                <a:ea typeface="Economica"/>
                <a:cs typeface="Economica"/>
                <a:sym typeface="Economica"/>
              </a:defRPr>
            </a:lvl7pPr>
            <a:lvl8pPr lvl="7" algn="ctr">
              <a:lnSpc>
                <a:spcPct val="100000"/>
              </a:lnSpc>
              <a:spcBef>
                <a:spcPts val="0"/>
              </a:spcBef>
              <a:spcAft>
                <a:spcPts val="0"/>
              </a:spcAft>
              <a:buSzPct val="100000"/>
              <a:buFont typeface="Economica"/>
              <a:buNone/>
              <a:defRPr sz="2400">
                <a:latin typeface="Economica"/>
                <a:ea typeface="Economica"/>
                <a:cs typeface="Economica"/>
                <a:sym typeface="Economica"/>
              </a:defRPr>
            </a:lvl8pPr>
            <a:lvl9pPr lvl="8" algn="ctr">
              <a:lnSpc>
                <a:spcPct val="100000"/>
              </a:lnSpc>
              <a:spcBef>
                <a:spcPts val="0"/>
              </a:spcBef>
              <a:spcAft>
                <a:spcPts val="0"/>
              </a:spcAft>
              <a:buSzPct val="100000"/>
              <a:buFont typeface="Economica"/>
              <a:buNone/>
              <a:defRPr sz="2400">
                <a:latin typeface="Economica"/>
                <a:ea typeface="Economica"/>
                <a:cs typeface="Economica"/>
                <a:sym typeface="Economica"/>
              </a:defRPr>
            </a:lvl9pPr>
          </a:lstStyle>
          <a:p>
            <a:endParaRPr/>
          </a:p>
        </p:txBody>
      </p:sp>
      <p:sp>
        <p:nvSpPr>
          <p:cNvPr id="46" name="Shape 46"/>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7" name="Shape 4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8"/>
        <p:cNvGrpSpPr/>
        <p:nvPr/>
      </p:nvGrpSpPr>
      <p:grpSpPr>
        <a:xfrm>
          <a:off x="0" y="0"/>
          <a:ext cx="0" cy="0"/>
          <a:chOff x="0" y="0"/>
          <a:chExt cx="0" cy="0"/>
        </a:xfrm>
      </p:grpSpPr>
      <p:sp>
        <p:nvSpPr>
          <p:cNvPr id="49" name="Shape 49"/>
          <p:cNvSpPr txBox="1">
            <a:spLocks noGrp="1"/>
          </p:cNvSpPr>
          <p:nvPr>
            <p:ph type="body" idx="1"/>
          </p:nvPr>
        </p:nvSpPr>
        <p:spPr>
          <a:xfrm>
            <a:off x="319500" y="4218925"/>
            <a:ext cx="5998800" cy="598799"/>
          </a:xfrm>
          <a:prstGeom prst="rect">
            <a:avLst/>
          </a:prstGeom>
        </p:spPr>
        <p:txBody>
          <a:bodyPr lIns="91425" tIns="91425" rIns="91425" bIns="91425" anchor="ctr" anchorCtr="0"/>
          <a:lstStyle>
            <a:lvl1pPr lvl="0">
              <a:lnSpc>
                <a:spcPct val="100000"/>
              </a:lnSpc>
              <a:spcBef>
                <a:spcPts val="0"/>
              </a:spcBef>
              <a:spcAft>
                <a:spcPts val="0"/>
              </a:spcAft>
              <a:buSzPct val="100000"/>
              <a:buFont typeface="Economica"/>
              <a:buNone/>
              <a:defRPr sz="2400">
                <a:latin typeface="Economica"/>
                <a:ea typeface="Economica"/>
                <a:cs typeface="Economica"/>
                <a:sym typeface="Economica"/>
              </a:defRPr>
            </a:lvl1pPr>
          </a:lstStyle>
          <a:p>
            <a:endParaRPr/>
          </a:p>
        </p:txBody>
      </p:sp>
      <p:sp>
        <p:nvSpPr>
          <p:cNvPr id="50" name="Shape 5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315925"/>
            <a:ext cx="8520599" cy="831299"/>
          </a:xfrm>
          <a:prstGeom prst="rect">
            <a:avLst/>
          </a:prstGeom>
          <a:noFill/>
          <a:ln>
            <a:noFill/>
          </a:ln>
        </p:spPr>
        <p:txBody>
          <a:bodyPr lIns="91425" tIns="91425" rIns="91425" bIns="91425" anchor="b" anchorCtr="0"/>
          <a:lstStyle>
            <a:lvl1pPr lvl="0">
              <a:spcBef>
                <a:spcPts val="0"/>
              </a:spcBef>
              <a:buClr>
                <a:schemeClr val="dk1"/>
              </a:buClr>
              <a:buSzPct val="100000"/>
              <a:buFont typeface="Economica"/>
              <a:buNone/>
              <a:defRPr sz="4200">
                <a:solidFill>
                  <a:schemeClr val="dk1"/>
                </a:solidFill>
                <a:latin typeface="Economica"/>
                <a:ea typeface="Economica"/>
                <a:cs typeface="Economica"/>
                <a:sym typeface="Economica"/>
              </a:defRPr>
            </a:lvl1pPr>
            <a:lvl2pPr lvl="1">
              <a:spcBef>
                <a:spcPts val="0"/>
              </a:spcBef>
              <a:buClr>
                <a:schemeClr val="dk1"/>
              </a:buClr>
              <a:buSzPct val="100000"/>
              <a:buFont typeface="Economica"/>
              <a:buNone/>
              <a:defRPr sz="4200">
                <a:solidFill>
                  <a:schemeClr val="dk1"/>
                </a:solidFill>
                <a:latin typeface="Economica"/>
                <a:ea typeface="Economica"/>
                <a:cs typeface="Economica"/>
                <a:sym typeface="Economica"/>
              </a:defRPr>
            </a:lvl2pPr>
            <a:lvl3pPr lvl="2">
              <a:spcBef>
                <a:spcPts val="0"/>
              </a:spcBef>
              <a:buClr>
                <a:schemeClr val="dk1"/>
              </a:buClr>
              <a:buSzPct val="100000"/>
              <a:buFont typeface="Economica"/>
              <a:buNone/>
              <a:defRPr sz="4200">
                <a:solidFill>
                  <a:schemeClr val="dk1"/>
                </a:solidFill>
                <a:latin typeface="Economica"/>
                <a:ea typeface="Economica"/>
                <a:cs typeface="Economica"/>
                <a:sym typeface="Economica"/>
              </a:defRPr>
            </a:lvl3pPr>
            <a:lvl4pPr lvl="3">
              <a:spcBef>
                <a:spcPts val="0"/>
              </a:spcBef>
              <a:buClr>
                <a:schemeClr val="dk1"/>
              </a:buClr>
              <a:buSzPct val="100000"/>
              <a:buFont typeface="Economica"/>
              <a:buNone/>
              <a:defRPr sz="4200">
                <a:solidFill>
                  <a:schemeClr val="dk1"/>
                </a:solidFill>
                <a:latin typeface="Economica"/>
                <a:ea typeface="Economica"/>
                <a:cs typeface="Economica"/>
                <a:sym typeface="Economica"/>
              </a:defRPr>
            </a:lvl4pPr>
            <a:lvl5pPr lvl="4">
              <a:spcBef>
                <a:spcPts val="0"/>
              </a:spcBef>
              <a:buClr>
                <a:schemeClr val="dk1"/>
              </a:buClr>
              <a:buSzPct val="100000"/>
              <a:buFont typeface="Economica"/>
              <a:buNone/>
              <a:defRPr sz="4200">
                <a:solidFill>
                  <a:schemeClr val="dk1"/>
                </a:solidFill>
                <a:latin typeface="Economica"/>
                <a:ea typeface="Economica"/>
                <a:cs typeface="Economica"/>
                <a:sym typeface="Economica"/>
              </a:defRPr>
            </a:lvl5pPr>
            <a:lvl6pPr lvl="5">
              <a:spcBef>
                <a:spcPts val="0"/>
              </a:spcBef>
              <a:buClr>
                <a:schemeClr val="dk1"/>
              </a:buClr>
              <a:buSzPct val="100000"/>
              <a:buFont typeface="Economica"/>
              <a:buNone/>
              <a:defRPr sz="4200">
                <a:solidFill>
                  <a:schemeClr val="dk1"/>
                </a:solidFill>
                <a:latin typeface="Economica"/>
                <a:ea typeface="Economica"/>
                <a:cs typeface="Economica"/>
                <a:sym typeface="Economica"/>
              </a:defRPr>
            </a:lvl6pPr>
            <a:lvl7pPr lvl="6">
              <a:spcBef>
                <a:spcPts val="0"/>
              </a:spcBef>
              <a:buClr>
                <a:schemeClr val="dk1"/>
              </a:buClr>
              <a:buSzPct val="100000"/>
              <a:buFont typeface="Economica"/>
              <a:buNone/>
              <a:defRPr sz="4200">
                <a:solidFill>
                  <a:schemeClr val="dk1"/>
                </a:solidFill>
                <a:latin typeface="Economica"/>
                <a:ea typeface="Economica"/>
                <a:cs typeface="Economica"/>
                <a:sym typeface="Economica"/>
              </a:defRPr>
            </a:lvl7pPr>
            <a:lvl8pPr lvl="7">
              <a:spcBef>
                <a:spcPts val="0"/>
              </a:spcBef>
              <a:buClr>
                <a:schemeClr val="dk1"/>
              </a:buClr>
              <a:buSzPct val="100000"/>
              <a:buFont typeface="Economica"/>
              <a:buNone/>
              <a:defRPr sz="4200">
                <a:solidFill>
                  <a:schemeClr val="dk1"/>
                </a:solidFill>
                <a:latin typeface="Economica"/>
                <a:ea typeface="Economica"/>
                <a:cs typeface="Economica"/>
                <a:sym typeface="Economica"/>
              </a:defRPr>
            </a:lvl8pPr>
            <a:lvl9pPr lvl="8">
              <a:spcBef>
                <a:spcPts val="0"/>
              </a:spcBef>
              <a:buClr>
                <a:schemeClr val="dk1"/>
              </a:buClr>
              <a:buSzPct val="100000"/>
              <a:buFont typeface="Economica"/>
              <a:buNone/>
              <a:defRPr sz="4200">
                <a:solidFill>
                  <a:schemeClr val="dk1"/>
                </a:solidFill>
                <a:latin typeface="Economica"/>
                <a:ea typeface="Economica"/>
                <a:cs typeface="Economica"/>
                <a:sym typeface="Economica"/>
              </a:defRPr>
            </a:lvl9pPr>
          </a:lstStyle>
          <a:p>
            <a:endParaRPr/>
          </a:p>
        </p:txBody>
      </p:sp>
      <p:sp>
        <p:nvSpPr>
          <p:cNvPr id="7" name="Shape 7"/>
          <p:cNvSpPr txBox="1">
            <a:spLocks noGrp="1"/>
          </p:cNvSpPr>
          <p:nvPr>
            <p:ph type="body" idx="1"/>
          </p:nvPr>
        </p:nvSpPr>
        <p:spPr>
          <a:xfrm>
            <a:off x="311700" y="1225225"/>
            <a:ext cx="8520599" cy="33540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1"/>
              </a:buClr>
              <a:buSzPct val="100000"/>
              <a:buFont typeface="Open Sans"/>
              <a:defRPr sz="1800">
                <a:solidFill>
                  <a:schemeClr val="dk1"/>
                </a:solidFill>
                <a:latin typeface="Open Sans"/>
                <a:ea typeface="Open Sans"/>
                <a:cs typeface="Open Sans"/>
                <a:sym typeface="Open Sans"/>
              </a:defRPr>
            </a:lvl1pPr>
            <a:lvl2pPr lvl="1">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2pPr>
            <a:lvl3pPr lvl="2">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3pPr>
            <a:lvl4pPr lvl="3">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4pPr>
            <a:lvl5pPr lvl="4">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5pPr>
            <a:lvl6pPr lvl="5">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6pPr>
            <a:lvl7pPr lvl="6">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7pPr>
            <a:lvl8pPr lvl="7">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8pPr>
            <a:lvl9pPr lvl="8">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9pPr>
          </a:lstStyle>
          <a:p>
            <a:endParaRPr/>
          </a:p>
        </p:txBody>
      </p:sp>
      <p:sp>
        <p:nvSpPr>
          <p:cNvPr id="8" name="Shape 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1"/>
                </a:solidFill>
                <a:latin typeface="Economica"/>
                <a:ea typeface="Economica"/>
                <a:cs typeface="Economica"/>
                <a:sym typeface="Economica"/>
              </a:rPr>
              <a:t>‹#›</a:t>
            </a:fld>
            <a:endParaRPr lang="en" sz="1000">
              <a:solidFill>
                <a:schemeClr val="dk1"/>
              </a:solidFill>
              <a:latin typeface="Economica"/>
              <a:ea typeface="Economica"/>
              <a:cs typeface="Economica"/>
              <a:sym typeface="Economica"/>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youtube.com/v/tUludqvGsig" TargetMode="External"/><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youtube.com/v/MqIxnXtNv0Q" TargetMode="External"/><Relationship Id="rId2" Type="http://schemas.openxmlformats.org/officeDocument/2006/relationships/notesSlide" Target="../notesSlides/notesSlide8.xml"/><Relationship Id="rId1" Type="http://schemas.openxmlformats.org/officeDocument/2006/relationships/slideLayout" Target="../slideLayouts/slideLayout9.xml"/><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ctrTitle"/>
          </p:nvPr>
        </p:nvSpPr>
        <p:spPr>
          <a:xfrm>
            <a:off x="3044700" y="1444255"/>
            <a:ext cx="3054600" cy="1537199"/>
          </a:xfrm>
          <a:prstGeom prst="rect">
            <a:avLst/>
          </a:prstGeom>
        </p:spPr>
        <p:txBody>
          <a:bodyPr lIns="91425" tIns="91425" rIns="91425" bIns="91425" anchor="b" anchorCtr="0">
            <a:noAutofit/>
          </a:bodyPr>
          <a:lstStyle/>
          <a:p>
            <a:pPr lvl="0">
              <a:spcBef>
                <a:spcPts val="0"/>
              </a:spcBef>
              <a:buNone/>
            </a:pPr>
            <a:r>
              <a:rPr lang="en"/>
              <a:t>Academic Writing</a:t>
            </a:r>
          </a:p>
        </p:txBody>
      </p:sp>
      <p:sp>
        <p:nvSpPr>
          <p:cNvPr id="63" name="Shape 63"/>
          <p:cNvSpPr txBox="1">
            <a:spLocks noGrp="1"/>
          </p:cNvSpPr>
          <p:nvPr>
            <p:ph type="subTitle" idx="1"/>
          </p:nvPr>
        </p:nvSpPr>
        <p:spPr>
          <a:xfrm>
            <a:off x="3044700" y="3116580"/>
            <a:ext cx="3054600" cy="701399"/>
          </a:xfrm>
          <a:prstGeom prst="rect">
            <a:avLst/>
          </a:prstGeom>
        </p:spPr>
        <p:txBody>
          <a:bodyPr lIns="91425" tIns="91425" rIns="91425" bIns="91425" anchor="t" anchorCtr="0">
            <a:noAutofit/>
          </a:bodyPr>
          <a:lstStyle/>
          <a:p>
            <a:pPr lvl="0">
              <a:spcBef>
                <a:spcPts val="0"/>
              </a:spcBef>
              <a:buNone/>
            </a:pPr>
            <a:r>
              <a:rPr lang="en"/>
              <a:t>Tips on How to Write in a College Setting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a:spcBef>
                <a:spcPts val="0"/>
              </a:spcBef>
              <a:buNone/>
            </a:pPr>
            <a:r>
              <a:rPr lang="en"/>
              <a:t>First-person Perspective</a:t>
            </a:r>
          </a:p>
        </p:txBody>
      </p:sp>
      <p:sp>
        <p:nvSpPr>
          <p:cNvPr id="123" name="Shape 123"/>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marL="457200" lvl="0" indent="-228600" rtl="0">
              <a:spcBef>
                <a:spcPts val="0"/>
              </a:spcBef>
              <a:buChar char="★"/>
            </a:pPr>
            <a:r>
              <a:rPr lang="en"/>
              <a:t>Some professors don’t like the use of First-person, but as a general rule, use it sparingly even if it’s allowed.</a:t>
            </a:r>
          </a:p>
          <a:p>
            <a:pPr marL="457200" lvl="0" indent="-228600" rtl="0">
              <a:spcBef>
                <a:spcPts val="0"/>
              </a:spcBef>
              <a:buChar char="★"/>
            </a:pPr>
            <a:r>
              <a:rPr lang="en"/>
              <a:t>Using phrases like “I think” can sound really informal or conversational and it makes your statement seem weaker than if you omitted it.</a:t>
            </a:r>
          </a:p>
          <a:p>
            <a:pPr marL="914400" lvl="1" indent="-228600" rtl="0">
              <a:spcBef>
                <a:spcPts val="0"/>
              </a:spcBef>
              <a:buChar char="○"/>
            </a:pPr>
            <a:r>
              <a:rPr lang="en"/>
              <a:t>“</a:t>
            </a:r>
            <a:r>
              <a:rPr lang="en">
                <a:solidFill>
                  <a:srgbClr val="FF0000"/>
                </a:solidFill>
              </a:rPr>
              <a:t>I think</a:t>
            </a:r>
            <a:r>
              <a:rPr lang="en"/>
              <a:t> that Shelley wrote </a:t>
            </a:r>
            <a:r>
              <a:rPr lang="en" i="1"/>
              <a:t>Frankenstein</a:t>
            </a:r>
            <a:r>
              <a:rPr lang="en"/>
              <a:t> about the consequences of Mankind’s pride.” sounds weaker than “Shelley wrote </a:t>
            </a:r>
            <a:r>
              <a:rPr lang="en" i="1"/>
              <a:t>Frankenstein</a:t>
            </a:r>
            <a:r>
              <a:rPr lang="en"/>
              <a:t> about the consequences of Mankind’s pride.”</a:t>
            </a:r>
          </a:p>
          <a:p>
            <a:pPr marL="914400" lvl="1" indent="-228600" rtl="0">
              <a:spcBef>
                <a:spcPts val="0"/>
              </a:spcBef>
              <a:buChar char="○"/>
            </a:pPr>
            <a:r>
              <a:rPr lang="en"/>
              <a:t>When you include “I think” or “I believe” statements in an essay that </a:t>
            </a:r>
            <a:r>
              <a:rPr lang="en" b="1"/>
              <a:t>is not</a:t>
            </a:r>
            <a:r>
              <a:rPr lang="en"/>
              <a:t> an opinion essay, it is almost like apologizing for the sentence or showing that you’re unsure about the idea.</a:t>
            </a:r>
          </a:p>
          <a:p>
            <a:pPr marL="457200" lvl="0" indent="-228600">
              <a:spcBef>
                <a:spcPts val="0"/>
              </a:spcBef>
              <a:buChar char="★"/>
            </a:pPr>
            <a:r>
              <a:rPr lang="en"/>
              <a:t>You </a:t>
            </a:r>
            <a:r>
              <a:rPr lang="en" b="1"/>
              <a:t>can </a:t>
            </a:r>
            <a:r>
              <a:rPr lang="en"/>
              <a:t>use “I think” or “I believe” in Opinion essays.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a:spcBef>
                <a:spcPts val="0"/>
              </a:spcBef>
              <a:buNone/>
            </a:pPr>
            <a:r>
              <a:rPr lang="en"/>
              <a:t>Contractions</a:t>
            </a:r>
          </a:p>
        </p:txBody>
      </p:sp>
      <p:sp>
        <p:nvSpPr>
          <p:cNvPr id="129" name="Shape 129"/>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marL="457200" lvl="0" indent="-228600" rtl="0">
              <a:spcBef>
                <a:spcPts val="0"/>
              </a:spcBef>
              <a:buChar char="★"/>
            </a:pPr>
            <a:r>
              <a:rPr lang="en"/>
              <a:t>Don’t.</a:t>
            </a:r>
          </a:p>
          <a:p>
            <a:pPr marL="457200" lvl="0" indent="-228600" rtl="0">
              <a:spcBef>
                <a:spcPts val="0"/>
              </a:spcBef>
              <a:buChar char="★"/>
            </a:pPr>
            <a:r>
              <a:rPr lang="en"/>
              <a:t>Contractions are when a word or words come together to make a shorter form of the word(s); examples of contractions are:</a:t>
            </a:r>
          </a:p>
          <a:p>
            <a:pPr marL="914400" lvl="1" indent="-228600" rtl="0">
              <a:spcBef>
                <a:spcPts val="0"/>
              </a:spcBef>
              <a:buChar char="○"/>
            </a:pPr>
            <a:r>
              <a:rPr lang="en"/>
              <a:t>Don’t</a:t>
            </a:r>
          </a:p>
          <a:p>
            <a:pPr marL="914400" lvl="1" indent="-228600" rtl="0">
              <a:spcBef>
                <a:spcPts val="0"/>
              </a:spcBef>
              <a:buChar char="○"/>
            </a:pPr>
            <a:r>
              <a:rPr lang="en"/>
              <a:t>Can’t</a:t>
            </a:r>
          </a:p>
          <a:p>
            <a:pPr marL="914400" lvl="1" indent="-228600" rtl="0">
              <a:spcBef>
                <a:spcPts val="0"/>
              </a:spcBef>
              <a:buChar char="○"/>
            </a:pPr>
            <a:r>
              <a:rPr lang="en"/>
              <a:t>Shouldn’t</a:t>
            </a:r>
          </a:p>
          <a:p>
            <a:pPr marL="914400" lvl="1" indent="-228600" rtl="0">
              <a:spcBef>
                <a:spcPts val="0"/>
              </a:spcBef>
              <a:buChar char="○"/>
            </a:pPr>
            <a:r>
              <a:rPr lang="en"/>
              <a:t>It’s</a:t>
            </a:r>
          </a:p>
          <a:p>
            <a:pPr marL="457200" lvl="0" indent="-228600" rtl="0">
              <a:spcBef>
                <a:spcPts val="0"/>
              </a:spcBef>
              <a:buChar char="★"/>
            </a:pPr>
            <a:r>
              <a:rPr lang="en"/>
              <a:t>Instead of using contractions, spell out the whole word(s):</a:t>
            </a:r>
          </a:p>
          <a:p>
            <a:pPr marL="914400" lvl="1" indent="-228600" rtl="0">
              <a:spcBef>
                <a:spcPts val="0"/>
              </a:spcBef>
              <a:buChar char="○"/>
            </a:pPr>
            <a:r>
              <a:rPr lang="en"/>
              <a:t>Do not</a:t>
            </a:r>
          </a:p>
          <a:p>
            <a:pPr marL="914400" lvl="1" indent="-228600" rtl="0">
              <a:spcBef>
                <a:spcPts val="0"/>
              </a:spcBef>
              <a:buChar char="○"/>
            </a:pPr>
            <a:r>
              <a:rPr lang="en"/>
              <a:t>Cannot</a:t>
            </a:r>
          </a:p>
          <a:p>
            <a:pPr marL="914400" lvl="1" indent="-228600" rtl="0">
              <a:spcBef>
                <a:spcPts val="0"/>
              </a:spcBef>
              <a:buChar char="○"/>
            </a:pPr>
            <a:r>
              <a:rPr lang="en"/>
              <a:t>Should not</a:t>
            </a:r>
          </a:p>
          <a:p>
            <a:pPr marL="914400" lvl="1" indent="-228600">
              <a:spcBef>
                <a:spcPts val="0"/>
              </a:spcBef>
              <a:buChar char="○"/>
            </a:pPr>
            <a:r>
              <a:rPr lang="en"/>
              <a:t>It is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a:spcBef>
                <a:spcPts val="0"/>
              </a:spcBef>
              <a:buNone/>
            </a:pPr>
            <a:r>
              <a:rPr lang="en"/>
              <a:t>Contractions</a:t>
            </a:r>
          </a:p>
        </p:txBody>
      </p:sp>
      <p:sp>
        <p:nvSpPr>
          <p:cNvPr id="135" name="Shape 135"/>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marL="457200" lvl="0" indent="-228600" rtl="0">
              <a:spcBef>
                <a:spcPts val="0"/>
              </a:spcBef>
              <a:buChar char="★"/>
            </a:pPr>
            <a:r>
              <a:rPr lang="en"/>
              <a:t>You might be tempted to write: “Gregor </a:t>
            </a:r>
            <a:r>
              <a:rPr lang="en">
                <a:solidFill>
                  <a:srgbClr val="FF0000"/>
                </a:solidFill>
              </a:rPr>
              <a:t>couldn’t</a:t>
            </a:r>
            <a:r>
              <a:rPr lang="en"/>
              <a:t> get along with his family after turning into a giant vermin.” BUT it’s not as academic-sounding as writing the words in their entirety! </a:t>
            </a:r>
          </a:p>
          <a:p>
            <a:pPr marL="457200" lvl="0" indent="-228600" rtl="0">
              <a:spcBef>
                <a:spcPts val="0"/>
              </a:spcBef>
              <a:buChar char="★"/>
            </a:pPr>
            <a:r>
              <a:rPr lang="en"/>
              <a:t>“Gregor </a:t>
            </a:r>
            <a:r>
              <a:rPr lang="en">
                <a:solidFill>
                  <a:srgbClr val="FF0000"/>
                </a:solidFill>
              </a:rPr>
              <a:t>could not</a:t>
            </a:r>
            <a:r>
              <a:rPr lang="en"/>
              <a:t> get along with his family after turning into a giant vermin.” That sounds better!</a:t>
            </a:r>
          </a:p>
          <a:p>
            <a:pPr lvl="0" rtl="0">
              <a:spcBef>
                <a:spcPts val="0"/>
              </a:spcBef>
              <a:buNone/>
            </a:pPr>
            <a:endParaRPr/>
          </a:p>
          <a:p>
            <a:pPr marL="457200" lvl="0" indent="-228600" rtl="0">
              <a:spcBef>
                <a:spcPts val="0"/>
              </a:spcBef>
              <a:buChar char="★"/>
            </a:pPr>
            <a:r>
              <a:rPr lang="en"/>
              <a:t>Sometimes </a:t>
            </a:r>
            <a:r>
              <a:rPr lang="en">
                <a:solidFill>
                  <a:srgbClr val="FF0000"/>
                </a:solidFill>
              </a:rPr>
              <a:t>it’s</a:t>
            </a:r>
            <a:r>
              <a:rPr lang="en"/>
              <a:t> hard to catch yourself using contractions, especially since </a:t>
            </a:r>
            <a:r>
              <a:rPr lang="en">
                <a:solidFill>
                  <a:srgbClr val="FF0000"/>
                </a:solidFill>
              </a:rPr>
              <a:t>we’re</a:t>
            </a:r>
            <a:r>
              <a:rPr lang="en"/>
              <a:t> so used to using them in everyday life!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a:spcBef>
                <a:spcPts val="0"/>
              </a:spcBef>
              <a:buNone/>
            </a:pPr>
            <a:r>
              <a:rPr lang="en"/>
              <a:t>Colloquialisms</a:t>
            </a:r>
          </a:p>
        </p:txBody>
      </p:sp>
      <p:sp>
        <p:nvSpPr>
          <p:cNvPr id="141" name="Shape 141"/>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marL="457200" lvl="0" indent="-228600" rtl="0">
              <a:spcBef>
                <a:spcPts val="0"/>
              </a:spcBef>
              <a:buChar char="★"/>
            </a:pPr>
            <a:r>
              <a:rPr lang="en">
                <a:solidFill>
                  <a:srgbClr val="222222"/>
                </a:solidFill>
                <a:highlight>
                  <a:srgbClr val="FFFFFF"/>
                </a:highlight>
              </a:rPr>
              <a:t>“A word or phrase that is not formal or literary, typically one used in ordinary or familiar conversation”</a:t>
            </a:r>
          </a:p>
          <a:p>
            <a:pPr marL="457200" lvl="0" indent="-228600" rtl="0">
              <a:spcBef>
                <a:spcPts val="0"/>
              </a:spcBef>
              <a:buClr>
                <a:srgbClr val="222222"/>
              </a:buClr>
              <a:buChar char="★"/>
            </a:pPr>
            <a:r>
              <a:rPr lang="en">
                <a:solidFill>
                  <a:srgbClr val="222222"/>
                </a:solidFill>
                <a:highlight>
                  <a:srgbClr val="FFFFFF"/>
                </a:highlight>
              </a:rPr>
              <a:t>So that’s things like slang, conversational language, and turns-of-phrase:</a:t>
            </a:r>
          </a:p>
          <a:p>
            <a:pPr marL="914400" lvl="1" indent="-228600" rtl="0">
              <a:spcBef>
                <a:spcPts val="0"/>
              </a:spcBef>
              <a:buClr>
                <a:srgbClr val="222222"/>
              </a:buClr>
              <a:buChar char="○"/>
            </a:pPr>
            <a:r>
              <a:rPr lang="en">
                <a:solidFill>
                  <a:srgbClr val="222222"/>
                </a:solidFill>
                <a:highlight>
                  <a:srgbClr val="FFFFFF"/>
                </a:highlight>
              </a:rPr>
              <a:t>“It cost </a:t>
            </a:r>
            <a:r>
              <a:rPr lang="en">
                <a:solidFill>
                  <a:srgbClr val="FF0000"/>
                </a:solidFill>
                <a:highlight>
                  <a:srgbClr val="FFFFFF"/>
                </a:highlight>
              </a:rPr>
              <a:t>an arm and a leg</a:t>
            </a:r>
            <a:r>
              <a:rPr lang="en">
                <a:solidFill>
                  <a:srgbClr val="222222"/>
                </a:solidFill>
                <a:highlight>
                  <a:srgbClr val="FFFFFF"/>
                </a:highlight>
              </a:rPr>
              <a:t>.”</a:t>
            </a:r>
          </a:p>
          <a:p>
            <a:pPr marL="914400" lvl="1" indent="-228600" rtl="0">
              <a:spcBef>
                <a:spcPts val="0"/>
              </a:spcBef>
              <a:buClr>
                <a:srgbClr val="222222"/>
              </a:buClr>
              <a:buChar char="○"/>
            </a:pPr>
            <a:r>
              <a:rPr lang="en">
                <a:solidFill>
                  <a:srgbClr val="222222"/>
                </a:solidFill>
                <a:highlight>
                  <a:srgbClr val="FFFFFF"/>
                </a:highlight>
              </a:rPr>
              <a:t>“It </a:t>
            </a:r>
            <a:r>
              <a:rPr lang="en">
                <a:solidFill>
                  <a:srgbClr val="FF0000"/>
                </a:solidFill>
                <a:highlight>
                  <a:srgbClr val="FFFFFF"/>
                </a:highlight>
              </a:rPr>
              <a:t>made my ears bleed</a:t>
            </a:r>
            <a:r>
              <a:rPr lang="en">
                <a:solidFill>
                  <a:srgbClr val="222222"/>
                </a:solidFill>
                <a:highlight>
                  <a:srgbClr val="FFFFFF"/>
                </a:highlight>
              </a:rPr>
              <a:t>.”</a:t>
            </a:r>
          </a:p>
          <a:p>
            <a:pPr marL="914400" lvl="1" indent="-228600" rtl="0">
              <a:spcBef>
                <a:spcPts val="0"/>
              </a:spcBef>
              <a:buClr>
                <a:srgbClr val="222222"/>
              </a:buClr>
              <a:buChar char="○"/>
            </a:pPr>
            <a:r>
              <a:rPr lang="en">
                <a:solidFill>
                  <a:srgbClr val="222222"/>
                </a:solidFill>
                <a:highlight>
                  <a:srgbClr val="FFFFFF"/>
                </a:highlight>
              </a:rPr>
              <a:t>“The shirt was </a:t>
            </a:r>
            <a:r>
              <a:rPr lang="en">
                <a:solidFill>
                  <a:srgbClr val="FF0000"/>
                </a:solidFill>
                <a:highlight>
                  <a:srgbClr val="FFFFFF"/>
                </a:highlight>
              </a:rPr>
              <a:t>on fleek</a:t>
            </a:r>
            <a:r>
              <a:rPr lang="en">
                <a:solidFill>
                  <a:srgbClr val="222222"/>
                </a:solidFill>
                <a:highlight>
                  <a:srgbClr val="FFFFFF"/>
                </a:highlight>
              </a:rPr>
              <a:t>.”</a:t>
            </a:r>
          </a:p>
          <a:p>
            <a:pPr marL="457200" lvl="0" indent="-228600" rtl="0">
              <a:spcBef>
                <a:spcPts val="0"/>
              </a:spcBef>
              <a:buClr>
                <a:srgbClr val="222222"/>
              </a:buClr>
              <a:buChar char="★"/>
            </a:pPr>
            <a:r>
              <a:rPr lang="en">
                <a:solidFill>
                  <a:srgbClr val="222222"/>
                </a:solidFill>
                <a:highlight>
                  <a:srgbClr val="FFFFFF"/>
                </a:highlight>
              </a:rPr>
              <a:t>Instead, use the literal meaning of those phrases:</a:t>
            </a:r>
          </a:p>
          <a:p>
            <a:pPr marL="914400" lvl="1" indent="-228600" rtl="0">
              <a:spcBef>
                <a:spcPts val="0"/>
              </a:spcBef>
              <a:buClr>
                <a:srgbClr val="222222"/>
              </a:buClr>
              <a:buChar char="○"/>
            </a:pPr>
            <a:r>
              <a:rPr lang="en">
                <a:solidFill>
                  <a:srgbClr val="222222"/>
                </a:solidFill>
                <a:highlight>
                  <a:srgbClr val="FFFFFF"/>
                </a:highlight>
              </a:rPr>
              <a:t>“It cost $1000.” OR “It was expensive.”</a:t>
            </a:r>
          </a:p>
          <a:p>
            <a:pPr marL="914400" lvl="1" indent="-228600" rtl="0">
              <a:spcBef>
                <a:spcPts val="0"/>
              </a:spcBef>
              <a:buClr>
                <a:srgbClr val="222222"/>
              </a:buClr>
              <a:buChar char="○"/>
            </a:pPr>
            <a:r>
              <a:rPr lang="en">
                <a:solidFill>
                  <a:srgbClr val="222222"/>
                </a:solidFill>
                <a:highlight>
                  <a:srgbClr val="FFFFFF"/>
                </a:highlight>
              </a:rPr>
              <a:t>“It was loud and dissonant.”</a:t>
            </a:r>
          </a:p>
          <a:p>
            <a:pPr marL="914400" lvl="1" indent="-228600">
              <a:spcBef>
                <a:spcPts val="0"/>
              </a:spcBef>
              <a:buClr>
                <a:srgbClr val="222222"/>
              </a:buClr>
              <a:buChar char="○"/>
            </a:pPr>
            <a:r>
              <a:rPr lang="en">
                <a:solidFill>
                  <a:srgbClr val="222222"/>
                </a:solidFill>
                <a:highlight>
                  <a:srgbClr val="FFFFFF"/>
                </a:highlight>
              </a:rPr>
              <a:t>“The shirt was congruent with modern fashion.”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a:spcBef>
                <a:spcPts val="0"/>
              </a:spcBef>
              <a:buNone/>
            </a:pPr>
            <a:r>
              <a:rPr lang="en"/>
              <a:t>Colloquialisms</a:t>
            </a:r>
          </a:p>
        </p:txBody>
      </p:sp>
      <p:sp>
        <p:nvSpPr>
          <p:cNvPr id="147" name="Shape 147"/>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marL="457200" lvl="0" indent="-228600" rtl="0">
              <a:spcBef>
                <a:spcPts val="0"/>
              </a:spcBef>
              <a:buChar char="★"/>
            </a:pPr>
            <a:r>
              <a:rPr lang="en"/>
              <a:t>Another common colloquialism is the use of </a:t>
            </a:r>
            <a:r>
              <a:rPr lang="en">
                <a:solidFill>
                  <a:srgbClr val="FF0000"/>
                </a:solidFill>
              </a:rPr>
              <a:t>“should of”</a:t>
            </a:r>
            <a:r>
              <a:rPr lang="en"/>
              <a:t>, </a:t>
            </a:r>
            <a:r>
              <a:rPr lang="en">
                <a:solidFill>
                  <a:srgbClr val="FF0000"/>
                </a:solidFill>
              </a:rPr>
              <a:t>“would of”</a:t>
            </a:r>
            <a:r>
              <a:rPr lang="en"/>
              <a:t>, and </a:t>
            </a:r>
            <a:r>
              <a:rPr lang="en">
                <a:solidFill>
                  <a:srgbClr val="FF0000"/>
                </a:solidFill>
              </a:rPr>
              <a:t>“could of”</a:t>
            </a:r>
            <a:r>
              <a:rPr lang="en"/>
              <a:t>. These are incorrect! </a:t>
            </a:r>
          </a:p>
          <a:p>
            <a:pPr marL="914400" lvl="1" indent="-228600" rtl="0">
              <a:spcBef>
                <a:spcPts val="0"/>
              </a:spcBef>
              <a:buChar char="○"/>
            </a:pPr>
            <a:r>
              <a:rPr lang="en"/>
              <a:t>When we talk, we often say “could of”</a:t>
            </a:r>
          </a:p>
          <a:p>
            <a:pPr marL="914400" lvl="1" indent="-228600" rtl="0">
              <a:spcBef>
                <a:spcPts val="0"/>
              </a:spcBef>
              <a:buChar char="○"/>
            </a:pPr>
            <a:r>
              <a:rPr lang="en"/>
              <a:t>When you write, you should write “</a:t>
            </a:r>
            <a:r>
              <a:rPr lang="en">
                <a:solidFill>
                  <a:srgbClr val="FF0000"/>
                </a:solidFill>
              </a:rPr>
              <a:t>could have</a:t>
            </a:r>
            <a:r>
              <a:rPr lang="en"/>
              <a:t>”</a:t>
            </a:r>
          </a:p>
          <a:p>
            <a:pPr marL="457200" lvl="0" indent="-228600" rtl="0">
              <a:spcBef>
                <a:spcPts val="0"/>
              </a:spcBef>
              <a:buChar char="★"/>
            </a:pPr>
            <a:r>
              <a:rPr lang="en"/>
              <a:t>Instead of: “Gatsby </a:t>
            </a:r>
            <a:r>
              <a:rPr lang="en">
                <a:solidFill>
                  <a:srgbClr val="FF0000"/>
                </a:solidFill>
              </a:rPr>
              <a:t>should of</a:t>
            </a:r>
            <a:r>
              <a:rPr lang="en"/>
              <a:t> forgotten about Daisy.”</a:t>
            </a:r>
          </a:p>
          <a:p>
            <a:pPr marL="457200" lvl="0" indent="-228600">
              <a:spcBef>
                <a:spcPts val="0"/>
              </a:spcBef>
              <a:buChar char="★"/>
            </a:pPr>
            <a:r>
              <a:rPr lang="en"/>
              <a:t>Write: “Gatsby </a:t>
            </a:r>
            <a:r>
              <a:rPr lang="en">
                <a:solidFill>
                  <a:srgbClr val="FF0000"/>
                </a:solidFill>
              </a:rPr>
              <a:t>should have</a:t>
            </a:r>
            <a:r>
              <a:rPr lang="en"/>
              <a:t> forgotten about Daisy.”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body" idx="1"/>
          </p:nvPr>
        </p:nvSpPr>
        <p:spPr>
          <a:xfrm>
            <a:off x="311700" y="911675"/>
            <a:ext cx="8520600" cy="3059700"/>
          </a:xfrm>
          <a:prstGeom prst="rect">
            <a:avLst/>
          </a:prstGeom>
        </p:spPr>
        <p:txBody>
          <a:bodyPr lIns="91425" tIns="91425" rIns="91425" bIns="91425" anchor="t" anchorCtr="0">
            <a:noAutofit/>
          </a:bodyPr>
          <a:lstStyle/>
          <a:p>
            <a:pPr lvl="0">
              <a:spcBef>
                <a:spcPts val="0"/>
              </a:spcBef>
              <a:buNone/>
            </a:pPr>
            <a:r>
              <a:rPr lang="en"/>
              <a:t>Do not expect to have perfect Academic Writing right away! Like forming a good habit, it takes time and patience. Luckily, the tutors here at the Writing Center are here to help! Please come by or make an appointment! We would love to see you!</a:t>
            </a:r>
          </a:p>
        </p:txBody>
      </p:sp>
      <p:pic>
        <p:nvPicPr>
          <p:cNvPr id="153" name="Shape 153"/>
          <p:cNvPicPr preferRelativeResize="0"/>
          <p:nvPr/>
        </p:nvPicPr>
        <p:blipFill>
          <a:blip r:embed="rId3">
            <a:alphaModFix/>
          </a:blip>
          <a:stretch>
            <a:fillRect/>
          </a:stretch>
        </p:blipFill>
        <p:spPr>
          <a:xfrm>
            <a:off x="3283097" y="2201650"/>
            <a:ext cx="2445649" cy="25929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spcBef>
                <a:spcPts val="0"/>
              </a:spcBef>
              <a:buNone/>
            </a:pPr>
            <a:r>
              <a:rPr lang="en" sz="3500"/>
              <a:t>Things to Consider When Identifying Academic Writing...</a:t>
            </a:r>
          </a:p>
        </p:txBody>
      </p:sp>
      <p:sp>
        <p:nvSpPr>
          <p:cNvPr id="69" name="Shape 69"/>
          <p:cNvSpPr txBox="1">
            <a:spLocks noGrp="1"/>
          </p:cNvSpPr>
          <p:nvPr>
            <p:ph type="body" idx="1"/>
          </p:nvPr>
        </p:nvSpPr>
        <p:spPr>
          <a:xfrm>
            <a:off x="464075" y="1225225"/>
            <a:ext cx="3076200" cy="3354000"/>
          </a:xfrm>
          <a:prstGeom prst="rect">
            <a:avLst/>
          </a:prstGeom>
        </p:spPr>
        <p:txBody>
          <a:bodyPr lIns="91425" tIns="91425" rIns="91425" bIns="91425" anchor="t" anchorCtr="0">
            <a:noAutofit/>
          </a:bodyPr>
          <a:lstStyle/>
          <a:p>
            <a:pPr marL="457200" lvl="0" indent="-228600" rtl="0">
              <a:spcBef>
                <a:spcPts val="0"/>
              </a:spcBef>
              <a:buChar char="★"/>
            </a:pPr>
            <a:r>
              <a:rPr lang="en"/>
              <a:t>Tone</a:t>
            </a:r>
          </a:p>
          <a:p>
            <a:pPr marL="914400" lvl="1" indent="-228600" rtl="0">
              <a:spcBef>
                <a:spcPts val="0"/>
              </a:spcBef>
              <a:buChar char="○"/>
            </a:pPr>
            <a:r>
              <a:rPr lang="en"/>
              <a:t>Word Choice</a:t>
            </a:r>
          </a:p>
          <a:p>
            <a:pPr marL="914400" lvl="1" indent="-228600" rtl="0">
              <a:spcBef>
                <a:spcPts val="0"/>
              </a:spcBef>
              <a:buChar char="○"/>
            </a:pPr>
            <a:r>
              <a:rPr lang="en"/>
              <a:t>Point of View</a:t>
            </a:r>
          </a:p>
          <a:p>
            <a:pPr marL="457200" lvl="0" indent="-228600" rtl="0">
              <a:spcBef>
                <a:spcPts val="0"/>
              </a:spcBef>
              <a:buChar char="★"/>
            </a:pPr>
            <a:r>
              <a:rPr lang="en"/>
              <a:t>Audience</a:t>
            </a:r>
          </a:p>
          <a:p>
            <a:pPr marL="914400" lvl="1" indent="-228600" rtl="0">
              <a:spcBef>
                <a:spcPts val="0"/>
              </a:spcBef>
              <a:buChar char="○"/>
            </a:pPr>
            <a:r>
              <a:rPr lang="en"/>
              <a:t>Readers</a:t>
            </a:r>
          </a:p>
          <a:p>
            <a:pPr marL="914400" lvl="1" indent="-228600" rtl="0">
              <a:spcBef>
                <a:spcPts val="0"/>
              </a:spcBef>
              <a:buChar char="○"/>
            </a:pPr>
            <a:r>
              <a:rPr lang="en"/>
              <a:t>Intention</a:t>
            </a:r>
          </a:p>
          <a:p>
            <a:pPr marL="457200" lvl="0" indent="-228600" rtl="0">
              <a:spcBef>
                <a:spcPts val="0"/>
              </a:spcBef>
              <a:buChar char="★"/>
            </a:pPr>
            <a:r>
              <a:rPr lang="en"/>
              <a:t>Authorship</a:t>
            </a:r>
          </a:p>
          <a:p>
            <a:pPr marL="914400" lvl="1" indent="-228600" rtl="0">
              <a:spcBef>
                <a:spcPts val="0"/>
              </a:spcBef>
              <a:buChar char="○"/>
            </a:pPr>
            <a:r>
              <a:rPr lang="en"/>
              <a:t>Writer</a:t>
            </a:r>
          </a:p>
          <a:p>
            <a:pPr marL="914400" lvl="1" indent="-228600" rtl="0">
              <a:spcBef>
                <a:spcPts val="0"/>
              </a:spcBef>
              <a:buChar char="○"/>
            </a:pPr>
            <a:r>
              <a:rPr lang="en"/>
              <a:t>Credibility</a:t>
            </a:r>
          </a:p>
          <a:p>
            <a:pPr marL="914400" lvl="1" indent="-228600">
              <a:spcBef>
                <a:spcPts val="0"/>
              </a:spcBef>
              <a:buChar char="○"/>
            </a:pPr>
            <a:r>
              <a:rPr lang="en"/>
              <a:t>Bias</a:t>
            </a:r>
          </a:p>
        </p:txBody>
      </p:sp>
      <p:pic>
        <p:nvPicPr>
          <p:cNvPr id="70" name="Shape 70"/>
          <p:cNvPicPr preferRelativeResize="0"/>
          <p:nvPr/>
        </p:nvPicPr>
        <p:blipFill>
          <a:blip r:embed="rId3">
            <a:alphaModFix/>
          </a:blip>
          <a:stretch>
            <a:fillRect/>
          </a:stretch>
        </p:blipFill>
        <p:spPr>
          <a:xfrm>
            <a:off x="2685325" y="1699850"/>
            <a:ext cx="6223925" cy="197132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body" idx="1"/>
          </p:nvPr>
        </p:nvSpPr>
        <p:spPr>
          <a:xfrm>
            <a:off x="319500" y="4218925"/>
            <a:ext cx="5998800" cy="598800"/>
          </a:xfrm>
          <a:prstGeom prst="rect">
            <a:avLst/>
          </a:prstGeom>
        </p:spPr>
        <p:txBody>
          <a:bodyPr lIns="91425" tIns="91425" rIns="91425" bIns="91425" anchor="ctr" anchorCtr="0">
            <a:noAutofit/>
          </a:bodyPr>
          <a:lstStyle/>
          <a:p>
            <a:pPr lvl="0">
              <a:spcBef>
                <a:spcPts val="0"/>
              </a:spcBef>
              <a:buNone/>
            </a:pPr>
            <a:r>
              <a:rPr lang="en"/>
              <a:t>Dr. Vivienne Bennett talks about Reasoned Judgement</a:t>
            </a:r>
          </a:p>
        </p:txBody>
      </p:sp>
      <p:sp>
        <p:nvSpPr>
          <p:cNvPr id="76" name="Shape 76" title="Writing Center - Dr. Vivienne Bennett Question 8">
            <a:hlinkClick r:id="rId3"/>
          </p:cNvPr>
          <p:cNvSpPr/>
          <p:nvPr/>
        </p:nvSpPr>
        <p:spPr>
          <a:xfrm>
            <a:off x="1858300" y="181975"/>
            <a:ext cx="5382600" cy="4036950"/>
          </a:xfrm>
          <a:prstGeom prst="rect">
            <a:avLst/>
          </a:prstGeom>
          <a:blipFill>
            <a:blip r:embed="rId4">
              <a:alphaModFix/>
            </a:blip>
            <a:stretch>
              <a:fillRect/>
            </a:stretch>
          </a:blipFill>
          <a:ln>
            <a:noFill/>
          </a:ln>
        </p:spPr>
      </p:sp>
      <p:cxnSp>
        <p:nvCxnSpPr>
          <p:cNvPr id="77" name="Shape 77"/>
          <p:cNvCxnSpPr/>
          <p:nvPr/>
        </p:nvCxnSpPr>
        <p:spPr>
          <a:xfrm flipH="1">
            <a:off x="315000" y="0"/>
            <a:ext cx="4500" cy="5188500"/>
          </a:xfrm>
          <a:prstGeom prst="straightConnector1">
            <a:avLst/>
          </a:prstGeom>
          <a:noFill/>
          <a:ln w="38100" cap="flat" cmpd="sng">
            <a:solidFill>
              <a:srgbClr val="F6B26B"/>
            </a:solidFill>
            <a:prstDash val="solid"/>
            <a:round/>
            <a:headEnd type="none" w="lg" len="lg"/>
            <a:tailEnd type="none" w="lg" len="lg"/>
          </a:ln>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spcBef>
                <a:spcPts val="0"/>
              </a:spcBef>
              <a:buNone/>
            </a:pPr>
            <a:r>
              <a:rPr lang="en" sz="3500"/>
              <a:t>Things to Consider in Your Own Academic Writing...</a:t>
            </a:r>
          </a:p>
        </p:txBody>
      </p:sp>
      <p:sp>
        <p:nvSpPr>
          <p:cNvPr id="83" name="Shape 83"/>
          <p:cNvSpPr txBox="1">
            <a:spLocks noGrp="1"/>
          </p:cNvSpPr>
          <p:nvPr>
            <p:ph type="body" idx="1"/>
          </p:nvPr>
        </p:nvSpPr>
        <p:spPr>
          <a:xfrm>
            <a:off x="4548550" y="1225225"/>
            <a:ext cx="4283699" cy="3354000"/>
          </a:xfrm>
          <a:prstGeom prst="rect">
            <a:avLst/>
          </a:prstGeom>
        </p:spPr>
        <p:txBody>
          <a:bodyPr lIns="91425" tIns="91425" rIns="91425" bIns="91425" anchor="t" anchorCtr="0">
            <a:noAutofit/>
          </a:bodyPr>
          <a:lstStyle/>
          <a:p>
            <a:pPr marL="457200" lvl="0" indent="-228600" rtl="0">
              <a:spcBef>
                <a:spcPts val="0"/>
              </a:spcBef>
              <a:buChar char="★"/>
            </a:pPr>
            <a:r>
              <a:rPr lang="en"/>
              <a:t>Type of Assignment</a:t>
            </a:r>
          </a:p>
          <a:p>
            <a:pPr marL="914400" lvl="1" indent="-228600" rtl="0">
              <a:spcBef>
                <a:spcPts val="0"/>
              </a:spcBef>
              <a:buChar char="○"/>
            </a:pPr>
            <a:r>
              <a:rPr lang="en"/>
              <a:t>Research Paper</a:t>
            </a:r>
          </a:p>
          <a:p>
            <a:pPr marL="914400" lvl="1" indent="-228600" rtl="0">
              <a:spcBef>
                <a:spcPts val="0"/>
              </a:spcBef>
              <a:buChar char="○"/>
            </a:pPr>
            <a:r>
              <a:rPr lang="en"/>
              <a:t>Book Analysis</a:t>
            </a:r>
          </a:p>
          <a:p>
            <a:pPr marL="914400" lvl="1" indent="-228600" rtl="0">
              <a:spcBef>
                <a:spcPts val="0"/>
              </a:spcBef>
              <a:buChar char="○"/>
            </a:pPr>
            <a:r>
              <a:rPr lang="en"/>
              <a:t>Personal Reflection</a:t>
            </a:r>
          </a:p>
          <a:p>
            <a:pPr marL="914400" lvl="1" indent="-228600" rtl="0">
              <a:spcBef>
                <a:spcPts val="0"/>
              </a:spcBef>
              <a:buChar char="○"/>
            </a:pPr>
            <a:r>
              <a:rPr lang="en"/>
              <a:t>Exploratory Paper</a:t>
            </a:r>
          </a:p>
          <a:p>
            <a:pPr marL="457200" lvl="0" indent="-228600" rtl="0">
              <a:spcBef>
                <a:spcPts val="0"/>
              </a:spcBef>
              <a:buChar char="★"/>
            </a:pPr>
            <a:r>
              <a:rPr lang="en"/>
              <a:t>Audience</a:t>
            </a:r>
          </a:p>
          <a:p>
            <a:pPr marL="914400" lvl="1" indent="-228600" rtl="0">
              <a:spcBef>
                <a:spcPts val="0"/>
              </a:spcBef>
              <a:buChar char="○"/>
            </a:pPr>
            <a:r>
              <a:rPr lang="en"/>
              <a:t>Reader</a:t>
            </a:r>
          </a:p>
          <a:p>
            <a:pPr marL="914400" lvl="1" indent="-228600" rtl="0">
              <a:spcBef>
                <a:spcPts val="0"/>
              </a:spcBef>
              <a:buChar char="○"/>
            </a:pPr>
            <a:r>
              <a:rPr lang="en"/>
              <a:t>Familiarity with Topic</a:t>
            </a:r>
          </a:p>
          <a:p>
            <a:pPr marL="457200" lvl="0" indent="-228600" rtl="0">
              <a:spcBef>
                <a:spcPts val="0"/>
              </a:spcBef>
              <a:buChar char="★"/>
            </a:pPr>
            <a:r>
              <a:rPr lang="en"/>
              <a:t>Scope of Thesis/Claim</a:t>
            </a:r>
          </a:p>
          <a:p>
            <a:pPr marL="914400" lvl="1" indent="-228600" rtl="0">
              <a:spcBef>
                <a:spcPts val="0"/>
              </a:spcBef>
              <a:buChar char="○"/>
            </a:pPr>
            <a:r>
              <a:rPr lang="en"/>
              <a:t>Broad or Specific?</a:t>
            </a:r>
          </a:p>
        </p:txBody>
      </p:sp>
      <p:pic>
        <p:nvPicPr>
          <p:cNvPr id="84" name="Shape 84"/>
          <p:cNvPicPr preferRelativeResize="0"/>
          <p:nvPr/>
        </p:nvPicPr>
        <p:blipFill>
          <a:blip r:embed="rId3">
            <a:alphaModFix/>
          </a:blip>
          <a:stretch>
            <a:fillRect/>
          </a:stretch>
        </p:blipFill>
        <p:spPr>
          <a:xfrm>
            <a:off x="1002054" y="1225229"/>
            <a:ext cx="2601599" cy="34554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spcBef>
                <a:spcPts val="0"/>
              </a:spcBef>
              <a:buNone/>
            </a:pPr>
            <a:r>
              <a:rPr lang="en"/>
              <a:t>What Makes College Writing Different?</a:t>
            </a:r>
          </a:p>
        </p:txBody>
      </p:sp>
      <p:sp>
        <p:nvSpPr>
          <p:cNvPr id="90" name="Shape 90"/>
          <p:cNvSpPr txBox="1">
            <a:spLocks noGrp="1"/>
          </p:cNvSpPr>
          <p:nvPr>
            <p:ph type="body" idx="1"/>
          </p:nvPr>
        </p:nvSpPr>
        <p:spPr>
          <a:xfrm>
            <a:off x="311700" y="1225225"/>
            <a:ext cx="4222200" cy="3354000"/>
          </a:xfrm>
          <a:prstGeom prst="rect">
            <a:avLst/>
          </a:prstGeom>
        </p:spPr>
        <p:txBody>
          <a:bodyPr lIns="91425" tIns="91425" rIns="91425" bIns="91425" anchor="t" anchorCtr="0">
            <a:noAutofit/>
          </a:bodyPr>
          <a:lstStyle/>
          <a:p>
            <a:pPr lvl="0" algn="ctr" rtl="0">
              <a:spcBef>
                <a:spcPts val="0"/>
              </a:spcBef>
              <a:buNone/>
            </a:pPr>
            <a:r>
              <a:rPr lang="en" b="1" u="sng"/>
              <a:t>Content</a:t>
            </a:r>
          </a:p>
          <a:p>
            <a:pPr marL="457200" lvl="0" indent="-228600" rtl="0">
              <a:spcBef>
                <a:spcPts val="0"/>
              </a:spcBef>
              <a:buChar char="★"/>
            </a:pPr>
            <a:r>
              <a:rPr lang="en"/>
              <a:t>Focus on research</a:t>
            </a:r>
          </a:p>
          <a:p>
            <a:pPr marL="914400" lvl="1" indent="-228600" rtl="0">
              <a:spcBef>
                <a:spcPts val="0"/>
              </a:spcBef>
              <a:buChar char="○"/>
            </a:pPr>
            <a:r>
              <a:rPr lang="en"/>
              <a:t>Supporting thesis</a:t>
            </a:r>
          </a:p>
          <a:p>
            <a:pPr marL="914400" lvl="1" indent="-228600" rtl="0">
              <a:spcBef>
                <a:spcPts val="0"/>
              </a:spcBef>
              <a:buChar char="○"/>
            </a:pPr>
            <a:r>
              <a:rPr lang="en"/>
              <a:t>Fewer opinions</a:t>
            </a:r>
          </a:p>
          <a:p>
            <a:pPr marL="457200" lvl="0" indent="-228600" rtl="0">
              <a:spcBef>
                <a:spcPts val="0"/>
              </a:spcBef>
              <a:buChar char="★"/>
            </a:pPr>
            <a:r>
              <a:rPr lang="en"/>
              <a:t>Deep Analysis</a:t>
            </a:r>
          </a:p>
          <a:p>
            <a:pPr marL="914400" lvl="1" indent="-228600" rtl="0">
              <a:spcBef>
                <a:spcPts val="0"/>
              </a:spcBef>
              <a:buChar char="○"/>
            </a:pPr>
            <a:r>
              <a:rPr lang="en"/>
              <a:t>Critical Thinking</a:t>
            </a:r>
          </a:p>
          <a:p>
            <a:pPr marL="914400" lvl="1" indent="-228600" rtl="0">
              <a:spcBef>
                <a:spcPts val="0"/>
              </a:spcBef>
              <a:buChar char="○"/>
            </a:pPr>
            <a:r>
              <a:rPr lang="en"/>
              <a:t>Delve past the obvious</a:t>
            </a:r>
          </a:p>
          <a:p>
            <a:pPr marL="914400" lvl="1" indent="-228600" rtl="0">
              <a:spcBef>
                <a:spcPts val="0"/>
              </a:spcBef>
              <a:buChar char="○"/>
            </a:pPr>
            <a:r>
              <a:rPr lang="en"/>
              <a:t>Beyond High-School thinking</a:t>
            </a:r>
          </a:p>
        </p:txBody>
      </p:sp>
      <p:sp>
        <p:nvSpPr>
          <p:cNvPr id="91" name="Shape 91"/>
          <p:cNvSpPr txBox="1"/>
          <p:nvPr/>
        </p:nvSpPr>
        <p:spPr>
          <a:xfrm>
            <a:off x="4598150" y="1229725"/>
            <a:ext cx="4170300" cy="3304200"/>
          </a:xfrm>
          <a:prstGeom prst="rect">
            <a:avLst/>
          </a:prstGeom>
          <a:noFill/>
          <a:ln>
            <a:noFill/>
          </a:ln>
        </p:spPr>
        <p:txBody>
          <a:bodyPr lIns="91425" tIns="91425" rIns="91425" bIns="91425" anchor="t" anchorCtr="0">
            <a:noAutofit/>
          </a:bodyPr>
          <a:lstStyle/>
          <a:p>
            <a:pPr lvl="0" algn="ctr" rtl="0">
              <a:spcBef>
                <a:spcPts val="0"/>
              </a:spcBef>
              <a:buNone/>
            </a:pPr>
            <a:r>
              <a:rPr lang="en" sz="1800" b="1" u="sng"/>
              <a:t>Format</a:t>
            </a:r>
          </a:p>
          <a:p>
            <a:pPr lvl="0" rtl="0">
              <a:spcBef>
                <a:spcPts val="0"/>
              </a:spcBef>
              <a:buNone/>
            </a:pPr>
            <a:endParaRPr sz="1800" b="1" u="sng"/>
          </a:p>
          <a:p>
            <a:pPr marL="457200" lvl="0" indent="-342900" rtl="0">
              <a:spcBef>
                <a:spcPts val="0"/>
              </a:spcBef>
              <a:buSzPct val="100000"/>
              <a:buChar char="★"/>
            </a:pPr>
            <a:r>
              <a:rPr lang="en" sz="1800"/>
              <a:t>Length</a:t>
            </a:r>
          </a:p>
          <a:p>
            <a:pPr marL="914400" lvl="1" indent="-342900" rtl="0">
              <a:spcBef>
                <a:spcPts val="0"/>
              </a:spcBef>
              <a:buSzPct val="100000"/>
              <a:buChar char="○"/>
            </a:pPr>
            <a:r>
              <a:rPr lang="en" sz="1800"/>
              <a:t>Various page lengths</a:t>
            </a:r>
          </a:p>
          <a:p>
            <a:pPr marL="457200" lvl="0" indent="-342900" rtl="0">
              <a:spcBef>
                <a:spcPts val="0"/>
              </a:spcBef>
              <a:buSzPct val="100000"/>
              <a:buChar char="★"/>
            </a:pPr>
            <a:r>
              <a:rPr lang="en" sz="1800"/>
              <a:t>Paragraphs</a:t>
            </a:r>
          </a:p>
          <a:p>
            <a:pPr marL="457200" lvl="0" indent="-342900" rtl="0">
              <a:spcBef>
                <a:spcPts val="0"/>
              </a:spcBef>
              <a:buSzPct val="100000"/>
              <a:buChar char="★"/>
            </a:pPr>
            <a:r>
              <a:rPr lang="en" sz="1800"/>
              <a:t>Citation Styles</a:t>
            </a:r>
          </a:p>
          <a:p>
            <a:pPr marL="914400" lvl="1" indent="-342900" rtl="0">
              <a:spcBef>
                <a:spcPts val="0"/>
              </a:spcBef>
              <a:buSzPct val="100000"/>
              <a:buChar char="○"/>
            </a:pPr>
            <a:r>
              <a:rPr lang="en" sz="1800"/>
              <a:t>APA</a:t>
            </a:r>
          </a:p>
          <a:p>
            <a:pPr marL="914400" lvl="1" indent="-342900" rtl="0">
              <a:spcBef>
                <a:spcPts val="0"/>
              </a:spcBef>
              <a:buSzPct val="100000"/>
              <a:buChar char="○"/>
            </a:pPr>
            <a:r>
              <a:rPr lang="en" sz="1800"/>
              <a:t>MLA</a:t>
            </a:r>
          </a:p>
          <a:p>
            <a:pPr marL="914400" lvl="1" indent="-342900" rtl="0">
              <a:spcBef>
                <a:spcPts val="0"/>
              </a:spcBef>
              <a:buSzPct val="100000"/>
              <a:buChar char="○"/>
            </a:pPr>
            <a:r>
              <a:rPr lang="en" sz="1800"/>
              <a:t>APSA</a:t>
            </a:r>
          </a:p>
          <a:p>
            <a:pPr marL="914400" lvl="1" indent="-342900" rtl="0">
              <a:spcBef>
                <a:spcPts val="0"/>
              </a:spcBef>
              <a:buSzPct val="100000"/>
              <a:buChar char="○"/>
            </a:pPr>
            <a:r>
              <a:rPr lang="en" sz="1800"/>
              <a:t>CSE</a:t>
            </a:r>
          </a:p>
          <a:p>
            <a:pPr marL="914400" lvl="1" indent="-342900" rtl="0">
              <a:spcBef>
                <a:spcPts val="0"/>
              </a:spcBef>
              <a:buSzPct val="100000"/>
              <a:buChar char="○"/>
            </a:pPr>
            <a:r>
              <a:rPr lang="en" sz="1800"/>
              <a:t>And more!</a:t>
            </a:r>
          </a:p>
          <a:p>
            <a:pPr marL="0" lvl="0" indent="0" rtl="0">
              <a:spcBef>
                <a:spcPts val="0"/>
              </a:spcBef>
              <a:buNone/>
            </a:pPr>
            <a:r>
              <a:rPr lang="en" sz="1800"/>
              <a:t> </a:t>
            </a:r>
          </a:p>
        </p:txBody>
      </p:sp>
      <p:cxnSp>
        <p:nvCxnSpPr>
          <p:cNvPr id="92" name="Shape 92"/>
          <p:cNvCxnSpPr/>
          <p:nvPr/>
        </p:nvCxnSpPr>
        <p:spPr>
          <a:xfrm>
            <a:off x="4191800" y="1176275"/>
            <a:ext cx="0" cy="3731999"/>
          </a:xfrm>
          <a:prstGeom prst="straightConnector1">
            <a:avLst/>
          </a:prstGeom>
          <a:noFill/>
          <a:ln w="9525" cap="flat" cmpd="sng">
            <a:solidFill>
              <a:schemeClr val="dk2"/>
            </a:solidFill>
            <a:prstDash val="solid"/>
            <a:round/>
            <a:headEnd type="none" w="lg" len="lg"/>
            <a:tailEnd type="none" w="lg" len="lg"/>
          </a:ln>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spcBef>
                <a:spcPts val="0"/>
              </a:spcBef>
              <a:buNone/>
            </a:pPr>
            <a:r>
              <a:rPr lang="en"/>
              <a:t>Tips from </a:t>
            </a:r>
            <a:r>
              <a:rPr lang="en" i="1"/>
              <a:t>Success in College</a:t>
            </a:r>
          </a:p>
        </p:txBody>
      </p:sp>
      <p:sp>
        <p:nvSpPr>
          <p:cNvPr id="98" name="Shape 98"/>
          <p:cNvSpPr txBox="1">
            <a:spLocks noGrp="1"/>
          </p:cNvSpPr>
          <p:nvPr>
            <p:ph type="body" idx="1"/>
          </p:nvPr>
        </p:nvSpPr>
        <p:spPr>
          <a:xfrm>
            <a:off x="311700" y="1225225"/>
            <a:ext cx="8520599" cy="1073699"/>
          </a:xfrm>
          <a:prstGeom prst="rect">
            <a:avLst/>
          </a:prstGeom>
        </p:spPr>
        <p:txBody>
          <a:bodyPr lIns="91425" tIns="91425" rIns="91425" bIns="91425" anchor="t" anchorCtr="0">
            <a:noAutofit/>
          </a:bodyPr>
          <a:lstStyle/>
          <a:p>
            <a:pPr marL="457200" lvl="0" indent="-228600" rtl="0">
              <a:spcBef>
                <a:spcPts val="0"/>
              </a:spcBef>
              <a:buChar char="★"/>
            </a:pPr>
            <a:r>
              <a:rPr lang="en"/>
              <a:t>“When you first get a writing assignment, pay attention to keywords for how to approach the writing. These will also suggest how you may structure and develop your paper.”</a:t>
            </a:r>
          </a:p>
          <a:p>
            <a:pPr lvl="0">
              <a:spcBef>
                <a:spcPts val="0"/>
              </a:spcBef>
              <a:buNone/>
            </a:pPr>
            <a:endParaRPr/>
          </a:p>
        </p:txBody>
      </p:sp>
      <p:sp>
        <p:nvSpPr>
          <p:cNvPr id="99" name="Shape 99"/>
          <p:cNvSpPr txBox="1"/>
          <p:nvPr/>
        </p:nvSpPr>
        <p:spPr>
          <a:xfrm>
            <a:off x="2202850" y="2376925"/>
            <a:ext cx="4159800" cy="2470200"/>
          </a:xfrm>
          <a:prstGeom prst="rect">
            <a:avLst/>
          </a:prstGeom>
          <a:noFill/>
          <a:ln>
            <a:noFill/>
          </a:ln>
        </p:spPr>
        <p:txBody>
          <a:bodyPr lIns="91425" tIns="91425" rIns="91425" bIns="91425" anchor="t" anchorCtr="0">
            <a:noAutofit/>
          </a:bodyPr>
          <a:lstStyle/>
          <a:p>
            <a:pPr lvl="0" algn="ctr" rtl="0">
              <a:spcBef>
                <a:spcPts val="0"/>
              </a:spcBef>
              <a:buNone/>
            </a:pPr>
            <a:r>
              <a:rPr lang="en" sz="1800" b="1" u="sng"/>
              <a:t>Useful Key Terms</a:t>
            </a:r>
          </a:p>
          <a:p>
            <a:pPr lvl="0" algn="ctr" rtl="0">
              <a:spcBef>
                <a:spcPts val="0"/>
              </a:spcBef>
              <a:buNone/>
            </a:pPr>
            <a:r>
              <a:rPr lang="en" sz="1800"/>
              <a:t>Summarize</a:t>
            </a:r>
          </a:p>
          <a:p>
            <a:pPr lvl="0" algn="ctr" rtl="0">
              <a:spcBef>
                <a:spcPts val="0"/>
              </a:spcBef>
              <a:buNone/>
            </a:pPr>
            <a:r>
              <a:rPr lang="en" sz="1800"/>
              <a:t>Define</a:t>
            </a:r>
          </a:p>
          <a:p>
            <a:pPr lvl="0" algn="ctr" rtl="0">
              <a:spcBef>
                <a:spcPts val="0"/>
              </a:spcBef>
              <a:buNone/>
            </a:pPr>
            <a:r>
              <a:rPr lang="en" sz="1800"/>
              <a:t>Classify</a:t>
            </a:r>
          </a:p>
          <a:p>
            <a:pPr lvl="0" algn="ctr" rtl="0">
              <a:spcBef>
                <a:spcPts val="0"/>
              </a:spcBef>
              <a:buNone/>
            </a:pPr>
            <a:r>
              <a:rPr lang="en" sz="1800"/>
              <a:t>Compare/contrast</a:t>
            </a:r>
          </a:p>
          <a:p>
            <a:pPr lvl="0" algn="ctr" rtl="0">
              <a:spcBef>
                <a:spcPts val="0"/>
              </a:spcBef>
              <a:buNone/>
            </a:pPr>
            <a:r>
              <a:rPr lang="en" sz="1800"/>
              <a:t>Analyze</a:t>
            </a:r>
          </a:p>
          <a:p>
            <a:pPr lvl="0" algn="ctr">
              <a:spcBef>
                <a:spcPts val="0"/>
              </a:spcBef>
              <a:buNone/>
            </a:pPr>
            <a:r>
              <a:rPr lang="en" sz="1800"/>
              <a:t>Argue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773700" y="1806450"/>
            <a:ext cx="7596600" cy="1530600"/>
          </a:xfrm>
          <a:prstGeom prst="rect">
            <a:avLst/>
          </a:prstGeom>
        </p:spPr>
        <p:txBody>
          <a:bodyPr lIns="91425" tIns="91425" rIns="91425" bIns="91425" anchor="ctr" anchorCtr="0">
            <a:noAutofit/>
          </a:bodyPr>
          <a:lstStyle/>
          <a:p>
            <a:pPr lvl="0">
              <a:spcBef>
                <a:spcPts val="0"/>
              </a:spcBef>
              <a:buNone/>
            </a:pPr>
            <a:r>
              <a:rPr lang="en"/>
              <a:t>It’s the little things...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319500" y="4218925"/>
            <a:ext cx="5998800" cy="598800"/>
          </a:xfrm>
          <a:prstGeom prst="rect">
            <a:avLst/>
          </a:prstGeom>
        </p:spPr>
        <p:txBody>
          <a:bodyPr lIns="91425" tIns="91425" rIns="91425" bIns="91425" anchor="ctr" anchorCtr="0">
            <a:noAutofit/>
          </a:bodyPr>
          <a:lstStyle/>
          <a:p>
            <a:pPr lvl="0">
              <a:spcBef>
                <a:spcPts val="0"/>
              </a:spcBef>
              <a:buNone/>
            </a:pPr>
            <a:r>
              <a:rPr lang="en"/>
              <a:t>Professor Heidi Breuer talks about Grammar</a:t>
            </a:r>
          </a:p>
        </p:txBody>
      </p:sp>
      <p:sp>
        <p:nvSpPr>
          <p:cNvPr id="110" name="Shape 110" title="Writing Center - Dr. Heidi Breuer Question 7">
            <a:hlinkClick r:id="rId3"/>
          </p:cNvPr>
          <p:cNvSpPr/>
          <p:nvPr/>
        </p:nvSpPr>
        <p:spPr>
          <a:xfrm>
            <a:off x="1649475" y="303900"/>
            <a:ext cx="5444875" cy="4083650"/>
          </a:xfrm>
          <a:prstGeom prst="rect">
            <a:avLst/>
          </a:prstGeom>
          <a:blipFill>
            <a:blip r:embed="rId4">
              <a:alphaModFix/>
            </a:blip>
            <a:stretch>
              <a:fillRect/>
            </a:stretch>
          </a:blipFill>
          <a:ln>
            <a:noFill/>
          </a:ln>
        </p:spPr>
      </p:sp>
      <p:cxnSp>
        <p:nvCxnSpPr>
          <p:cNvPr id="111" name="Shape 111"/>
          <p:cNvCxnSpPr/>
          <p:nvPr/>
        </p:nvCxnSpPr>
        <p:spPr>
          <a:xfrm flipH="1">
            <a:off x="326400" y="0"/>
            <a:ext cx="4500" cy="5211000"/>
          </a:xfrm>
          <a:prstGeom prst="straightConnector1">
            <a:avLst/>
          </a:prstGeom>
          <a:noFill/>
          <a:ln w="38100" cap="flat" cmpd="sng">
            <a:solidFill>
              <a:srgbClr val="E69138"/>
            </a:solidFill>
            <a:prstDash val="solid"/>
            <a:round/>
            <a:headEnd type="none" w="lg" len="lg"/>
            <a:tailEnd type="none" w="lg" len="lg"/>
          </a:ln>
        </p:spPr>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a:spcBef>
                <a:spcPts val="0"/>
              </a:spcBef>
              <a:buNone/>
            </a:pPr>
            <a:r>
              <a:rPr lang="en"/>
              <a:t>Second-person Perspective</a:t>
            </a:r>
          </a:p>
        </p:txBody>
      </p:sp>
      <p:sp>
        <p:nvSpPr>
          <p:cNvPr id="117" name="Shape 117"/>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marL="457200" lvl="0" indent="-228600" rtl="0">
              <a:spcBef>
                <a:spcPts val="0"/>
              </a:spcBef>
              <a:buChar char="★"/>
            </a:pPr>
            <a:r>
              <a:rPr lang="en"/>
              <a:t>Second-person is writing sentences from a “you” perspective.</a:t>
            </a:r>
          </a:p>
          <a:p>
            <a:pPr marL="914400" lvl="1" indent="-228600" rtl="0">
              <a:spcBef>
                <a:spcPts val="0"/>
              </a:spcBef>
              <a:buChar char="○"/>
            </a:pPr>
            <a:r>
              <a:rPr lang="en" sz="1800"/>
              <a:t>“When eating chicken, </a:t>
            </a:r>
            <a:r>
              <a:rPr lang="en" sz="1800">
                <a:solidFill>
                  <a:srgbClr val="FF0000"/>
                </a:solidFill>
              </a:rPr>
              <a:t>you</a:t>
            </a:r>
            <a:r>
              <a:rPr lang="en" sz="1800"/>
              <a:t> should consider where the meat comes from.”</a:t>
            </a:r>
          </a:p>
          <a:p>
            <a:pPr marL="457200" lvl="0" indent="-228600" rtl="0">
              <a:spcBef>
                <a:spcPts val="0"/>
              </a:spcBef>
              <a:buChar char="★"/>
            </a:pPr>
            <a:r>
              <a:rPr lang="en"/>
              <a:t>Avoid using “you” in academic essays!</a:t>
            </a:r>
          </a:p>
          <a:p>
            <a:pPr marL="914400" lvl="1" indent="-228600" rtl="0">
              <a:spcBef>
                <a:spcPts val="0"/>
              </a:spcBef>
              <a:buChar char="○"/>
            </a:pPr>
            <a:r>
              <a:rPr lang="en"/>
              <a:t>It sounds as though the essay is directed towards the reader (often times your professor)</a:t>
            </a:r>
          </a:p>
          <a:p>
            <a:pPr lvl="0" rtl="0">
              <a:spcBef>
                <a:spcPts val="0"/>
              </a:spcBef>
              <a:buNone/>
            </a:pPr>
            <a:endParaRPr/>
          </a:p>
          <a:p>
            <a:pPr marL="457200" lvl="0" indent="-228600" rtl="0">
              <a:spcBef>
                <a:spcPts val="0"/>
              </a:spcBef>
              <a:buChar char="★"/>
            </a:pPr>
            <a:r>
              <a:rPr lang="en"/>
              <a:t>Instead of using “you”, write: “When eating chicken, </a:t>
            </a:r>
            <a:r>
              <a:rPr lang="en">
                <a:solidFill>
                  <a:srgbClr val="FF0000"/>
                </a:solidFill>
              </a:rPr>
              <a:t>the consumer</a:t>
            </a:r>
            <a:r>
              <a:rPr lang="en"/>
              <a:t> should consider where the meat comes from.”</a:t>
            </a:r>
          </a:p>
          <a:p>
            <a:pPr marL="914400" lvl="1" indent="-228600">
              <a:spcBef>
                <a:spcPts val="0"/>
              </a:spcBef>
              <a:buChar char="○"/>
            </a:pPr>
            <a:r>
              <a:rPr lang="en"/>
              <a:t>It looks awkward at first, but it will give your essay a much more academic tone</a:t>
            </a:r>
          </a:p>
        </p:txBody>
      </p:sp>
    </p:spTree>
  </p:cSld>
  <p:clrMapOvr>
    <a:masterClrMapping/>
  </p:clrMapOvr>
</p:sld>
</file>

<file path=ppt/theme/theme1.xml><?xml version="1.0" encoding="utf-8"?>
<a:theme xmlns:a="http://schemas.openxmlformats.org/drawingml/2006/main"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739</Words>
  <Application>Microsoft Office PowerPoint</Application>
  <PresentationFormat>On-screen Show (16:9)</PresentationFormat>
  <Paragraphs>105</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Economica</vt:lpstr>
      <vt:lpstr>Arial</vt:lpstr>
      <vt:lpstr>Open Sans</vt:lpstr>
      <vt:lpstr>luxe</vt:lpstr>
      <vt:lpstr>Academic Writing</vt:lpstr>
      <vt:lpstr>Things to Consider When Identifying Academic Writing...</vt:lpstr>
      <vt:lpstr>PowerPoint Presentation</vt:lpstr>
      <vt:lpstr>Things to Consider in Your Own Academic Writing...</vt:lpstr>
      <vt:lpstr>What Makes College Writing Different?</vt:lpstr>
      <vt:lpstr>Tips from Success in College</vt:lpstr>
      <vt:lpstr>It’s the little things...</vt:lpstr>
      <vt:lpstr>PowerPoint Presentation</vt:lpstr>
      <vt:lpstr>Second-person Perspective</vt:lpstr>
      <vt:lpstr>First-person Perspective</vt:lpstr>
      <vt:lpstr>Contractions</vt:lpstr>
      <vt:lpstr>Contractions</vt:lpstr>
      <vt:lpstr>Colloquialisms</vt:lpstr>
      <vt:lpstr>Colloquialisms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Writing</dc:title>
  <dc:creator>Kseniya Gregory</dc:creator>
  <cp:lastModifiedBy>Kseniya Gregory</cp:lastModifiedBy>
  <cp:revision>1</cp:revision>
  <dcterms:modified xsi:type="dcterms:W3CDTF">2017-01-11T21:36:12Z</dcterms:modified>
</cp:coreProperties>
</file>