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94" d="100"/>
          <a:sy n="94" d="100"/>
        </p:scale>
        <p:origin x="26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23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6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9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17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3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2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45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1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0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9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65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Active Voice vs. Passive </a:t>
            </a:r>
            <a:r>
              <a:rPr lang="en-US" sz="6600" b="1" dirty="0"/>
              <a:t>V</a:t>
            </a:r>
            <a:r>
              <a:rPr lang="en-US" sz="6600" b="1" dirty="0" smtClean="0"/>
              <a:t>oice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Brought to you by:</a:t>
            </a:r>
          </a:p>
          <a:p>
            <a:r>
              <a:rPr lang="en-US" sz="3600" b="1" dirty="0" smtClean="0"/>
              <a:t>The Writing Center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546" y="822456"/>
            <a:ext cx="4772133" cy="1903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82" y="804295"/>
            <a:ext cx="4879084" cy="192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0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925" y="0"/>
            <a:ext cx="8534400" cy="1507067"/>
          </a:xfrm>
        </p:spPr>
        <p:txBody>
          <a:bodyPr/>
          <a:lstStyle/>
          <a:p>
            <a:r>
              <a:rPr lang="en-US" dirty="0" smtClean="0"/>
              <a:t>What is Passive 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97" y="1371601"/>
            <a:ext cx="9909026" cy="49429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2400" b="1" dirty="0" smtClean="0"/>
              <a:t>Examples:</a:t>
            </a:r>
            <a:r>
              <a:rPr lang="en-US" sz="2400" dirty="0" smtClean="0"/>
              <a:t>  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(performer/agent)                          (recipient/ object)</a:t>
            </a:r>
          </a:p>
          <a:p>
            <a:r>
              <a:rPr lang="en-US" u="sng" dirty="0" smtClean="0"/>
              <a:t>Werner Heisenberg </a:t>
            </a:r>
            <a:r>
              <a:rPr lang="en-US" dirty="0" smtClean="0"/>
              <a:t>formulated </a:t>
            </a:r>
            <a:r>
              <a:rPr lang="en-US" b="1" dirty="0" smtClean="0"/>
              <a:t>the uncertainty principle </a:t>
            </a:r>
            <a:r>
              <a:rPr lang="en-US" dirty="0" smtClean="0"/>
              <a:t>in 1927.</a:t>
            </a:r>
          </a:p>
          <a:p>
            <a:r>
              <a:rPr lang="en-US" b="1" dirty="0" smtClean="0"/>
              <a:t>The uncertainty principle </a:t>
            </a:r>
            <a:r>
              <a:rPr lang="en-US" dirty="0" smtClean="0"/>
              <a:t>was formulated by </a:t>
            </a:r>
            <a:r>
              <a:rPr lang="en-US" u="sng" dirty="0" smtClean="0"/>
              <a:t>Werner Heisenberg </a:t>
            </a:r>
            <a:r>
              <a:rPr lang="en-US" dirty="0" smtClean="0"/>
              <a:t>in 1927.</a:t>
            </a:r>
          </a:p>
          <a:p>
            <a:pPr marL="0" indent="0" algn="ctr">
              <a:buNone/>
            </a:pPr>
            <a:r>
              <a:rPr lang="en-US" sz="2600" b="1" dirty="0" smtClean="0"/>
              <a:t>Form: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Active</a:t>
            </a:r>
            <a:r>
              <a:rPr lang="en-US" sz="2600" dirty="0" smtClean="0">
                <a:solidFill>
                  <a:schemeClr val="accent2"/>
                </a:solidFill>
              </a:rPr>
              <a:t>: verb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The computer </a:t>
            </a:r>
            <a:r>
              <a:rPr lang="en-US" u="sng" dirty="0" smtClean="0"/>
              <a:t>records</a:t>
            </a:r>
            <a:r>
              <a:rPr lang="en-US" dirty="0" smtClean="0"/>
              <a:t> information.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The researchers who did this study </a:t>
            </a:r>
            <a:r>
              <a:rPr lang="en-US" u="sng" dirty="0" smtClean="0"/>
              <a:t>have made </a:t>
            </a:r>
            <a:r>
              <a:rPr lang="en-US" dirty="0" smtClean="0"/>
              <a:t>several major errors in data analysis.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Passive</a:t>
            </a:r>
            <a:r>
              <a:rPr lang="en-US" sz="2600" dirty="0" smtClean="0">
                <a:solidFill>
                  <a:schemeClr val="accent2"/>
                </a:solidFill>
              </a:rPr>
              <a:t>: </a:t>
            </a:r>
            <a:r>
              <a:rPr lang="en-US" sz="2600" i="1" dirty="0" smtClean="0">
                <a:solidFill>
                  <a:schemeClr val="accent2"/>
                </a:solidFill>
              </a:rPr>
              <a:t>be</a:t>
            </a:r>
            <a:r>
              <a:rPr lang="en-US" sz="2600" dirty="0" smtClean="0">
                <a:solidFill>
                  <a:schemeClr val="accent2"/>
                </a:solidFill>
              </a:rPr>
              <a:t>+ past participle of verb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Information </a:t>
            </a:r>
            <a:r>
              <a:rPr lang="en-US" u="sng" dirty="0" smtClean="0"/>
              <a:t>is recorded </a:t>
            </a:r>
            <a:r>
              <a:rPr lang="en-US" dirty="0" smtClean="0"/>
              <a:t>by the computer.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Several major errors </a:t>
            </a:r>
            <a:r>
              <a:rPr lang="en-US" u="sng" dirty="0" smtClean="0"/>
              <a:t>have been made </a:t>
            </a:r>
            <a:r>
              <a:rPr lang="en-US" dirty="0" smtClean="0"/>
              <a:t>in data analysis.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Choose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The person or thing doing the action is NOT IMPORTANT or NOT KNOWN.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Your reservations </a:t>
            </a:r>
            <a:r>
              <a:rPr lang="en-US" sz="2400" b="1" dirty="0" smtClean="0">
                <a:solidFill>
                  <a:schemeClr val="accent2"/>
                </a:solidFill>
              </a:rPr>
              <a:t>are confirmed </a:t>
            </a:r>
            <a:r>
              <a:rPr lang="en-US" sz="2400" dirty="0" smtClean="0"/>
              <a:t>for next week.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When you </a:t>
            </a:r>
            <a:r>
              <a:rPr lang="en-US" sz="2400" b="1" dirty="0" smtClean="0">
                <a:solidFill>
                  <a:schemeClr val="accent2"/>
                </a:solidFill>
              </a:rPr>
              <a:t>are introduced </a:t>
            </a:r>
            <a:r>
              <a:rPr lang="en-US" sz="2400" dirty="0" smtClean="0"/>
              <a:t>to another person, you forget the person’s name a few minutes later.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If the agent/performer is important, a </a:t>
            </a:r>
            <a:r>
              <a:rPr lang="en-US" sz="2400" b="1" i="1" dirty="0" smtClean="0"/>
              <a:t>by</a:t>
            </a:r>
            <a:r>
              <a:rPr lang="en-US" sz="2400" b="1" dirty="0" smtClean="0"/>
              <a:t> phrase may be used.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You driving record </a:t>
            </a:r>
            <a:r>
              <a:rPr lang="en-US" sz="2400" b="1" dirty="0" smtClean="0">
                <a:solidFill>
                  <a:schemeClr val="accent2"/>
                </a:solidFill>
              </a:rPr>
              <a:t>is maintained </a:t>
            </a:r>
            <a:r>
              <a:rPr lang="en-US" sz="2400" i="1" dirty="0" smtClean="0">
                <a:solidFill>
                  <a:schemeClr val="accent2"/>
                </a:solidFill>
              </a:rPr>
              <a:t>by the government </a:t>
            </a:r>
            <a:r>
              <a:rPr lang="en-US" sz="2400" dirty="0" smtClean="0"/>
              <a:t>on a computer.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4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Choose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Passive is preferred in SCIENTIFIC WRITING because it sounds OBJECTIVE.</a:t>
            </a:r>
          </a:p>
          <a:p>
            <a:r>
              <a:rPr lang="en-US" sz="2400" b="1" dirty="0" smtClean="0"/>
              <a:t>Examples: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</a:t>
            </a:r>
            <a:r>
              <a:rPr lang="en-US" sz="2400" dirty="0" smtClean="0"/>
              <a:t>It </a:t>
            </a:r>
            <a:r>
              <a:rPr lang="en-US" sz="2400" b="1" dirty="0" smtClean="0">
                <a:solidFill>
                  <a:schemeClr val="accent2"/>
                </a:solidFill>
              </a:rPr>
              <a:t>should be noted </a:t>
            </a:r>
            <a:r>
              <a:rPr lang="en-US" sz="2400" dirty="0" smtClean="0"/>
              <a:t>that the results of our experiment </a:t>
            </a:r>
            <a:r>
              <a:rPr lang="en-US" sz="2400" b="1" dirty="0" smtClean="0">
                <a:solidFill>
                  <a:schemeClr val="accent2"/>
                </a:solidFill>
              </a:rPr>
              <a:t>cannot be generalized</a:t>
            </a:r>
            <a:r>
              <a:rPr lang="en-US" sz="2400" dirty="0" smtClean="0"/>
              <a:t>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 computer network </a:t>
            </a:r>
            <a:r>
              <a:rPr lang="en-US" sz="2400" b="1" dirty="0" smtClean="0">
                <a:solidFill>
                  <a:schemeClr val="accent2"/>
                </a:solidFill>
              </a:rPr>
              <a:t>is </a:t>
            </a:r>
            <a:r>
              <a:rPr lang="en-US" sz="2400" dirty="0" smtClean="0">
                <a:solidFill>
                  <a:schemeClr val="tx1"/>
                </a:solidFill>
              </a:rPr>
              <a:t>often </a:t>
            </a:r>
            <a:r>
              <a:rPr lang="en-US" sz="2400" b="1" dirty="0" smtClean="0">
                <a:solidFill>
                  <a:schemeClr val="accent2"/>
                </a:solidFill>
              </a:rPr>
              <a:t>classified</a:t>
            </a:r>
            <a:r>
              <a:rPr lang="en-US" sz="2400" dirty="0" smtClean="0">
                <a:solidFill>
                  <a:schemeClr val="tx1"/>
                </a:solidFill>
              </a:rPr>
              <a:t> as being either a local area network (LAN), a metropolitan area network (MAN), or a wide area network (WAN).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1"/>
                </a:solidFill>
              </a:rPr>
              <a:t>The longest living individual fish </a:t>
            </a:r>
            <a:r>
              <a:rPr lang="en-US" sz="2400" b="1" dirty="0" smtClean="0">
                <a:solidFill>
                  <a:schemeClr val="accent2"/>
                </a:solidFill>
              </a:rPr>
              <a:t>is thought </a:t>
            </a:r>
            <a:r>
              <a:rPr lang="en-US" sz="2400" dirty="0" smtClean="0">
                <a:solidFill>
                  <a:schemeClr val="tx1"/>
                </a:solidFill>
              </a:rPr>
              <a:t>to be the European eel.</a:t>
            </a:r>
          </a:p>
          <a:p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Choose Passive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Passive is used to describe</a:t>
            </a:r>
            <a:r>
              <a:rPr lang="en-US" sz="2400" b="1" dirty="0"/>
              <a:t> procedures and processes </a:t>
            </a:r>
            <a:r>
              <a:rPr lang="en-US" sz="2400" b="1" dirty="0" smtClean="0"/>
              <a:t>in: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smtClean="0"/>
              <a:t>experiments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research papers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reports</a:t>
            </a:r>
          </a:p>
          <a:p>
            <a:pPr marL="0" indent="0">
              <a:buNone/>
            </a:pPr>
            <a:r>
              <a:rPr lang="en-US" sz="2400" b="1" dirty="0" smtClean="0"/>
              <a:t>Examples: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The instructions </a:t>
            </a:r>
            <a:r>
              <a:rPr lang="en-US" sz="2400" b="1" dirty="0" smtClean="0">
                <a:solidFill>
                  <a:schemeClr val="accent2"/>
                </a:solidFill>
              </a:rPr>
              <a:t>were encoded</a:t>
            </a:r>
            <a:r>
              <a:rPr lang="en-US" sz="2400" dirty="0" smtClean="0"/>
              <a:t>, using a system known as a job control language (JLC), and </a:t>
            </a:r>
            <a:r>
              <a:rPr lang="en-US" sz="2400" b="1" dirty="0" smtClean="0">
                <a:solidFill>
                  <a:schemeClr val="accent2"/>
                </a:solidFill>
              </a:rPr>
              <a:t>stored</a:t>
            </a:r>
            <a:r>
              <a:rPr lang="en-US" sz="2400" dirty="0" smtClean="0"/>
              <a:t> with the job in the job queue.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The subject </a:t>
            </a:r>
            <a:r>
              <a:rPr lang="en-US" sz="2400" b="1" dirty="0" smtClean="0">
                <a:solidFill>
                  <a:schemeClr val="accent2"/>
                </a:solidFill>
              </a:rPr>
              <a:t>was asked </a:t>
            </a:r>
            <a:r>
              <a:rPr lang="en-US" sz="2400" dirty="0" smtClean="0"/>
              <a:t>to look at the word list for one minute.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25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Choose </a:t>
            </a:r>
            <a:r>
              <a:rPr lang="en-US" dirty="0" smtClean="0"/>
              <a:t>Passive: Variety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1. When a paragraph is about one idea, that idea should begin many sentences. 2. This may require use of the passive or a combination of passive and active verbs.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b="1" dirty="0" smtClean="0">
                <a:solidFill>
                  <a:srgbClr val="7030A0"/>
                </a:solidFill>
              </a:rPr>
              <a:t>smartphone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u="sng" dirty="0" smtClean="0">
                <a:solidFill>
                  <a:schemeClr val="tx1"/>
                </a:solidFill>
              </a:rPr>
              <a:t>was</a:t>
            </a:r>
            <a:r>
              <a:rPr lang="en-US" sz="2400" dirty="0" smtClean="0">
                <a:solidFill>
                  <a:schemeClr val="tx1"/>
                </a:solidFill>
              </a:rPr>
              <a:t> a revolutionary application of miniaturized computers. </a:t>
            </a:r>
            <a:r>
              <a:rPr lang="en-US" sz="2400" b="1" dirty="0" smtClean="0">
                <a:solidFill>
                  <a:srgbClr val="7030A0"/>
                </a:solidFill>
              </a:rPr>
              <a:t>It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u="sng" dirty="0" smtClean="0">
                <a:solidFill>
                  <a:schemeClr val="tx1"/>
                </a:solidFill>
              </a:rPr>
              <a:t>evolved</a:t>
            </a:r>
            <a:r>
              <a:rPr lang="en-US" sz="2400" dirty="0" smtClean="0">
                <a:solidFill>
                  <a:schemeClr val="tx1"/>
                </a:solidFill>
              </a:rPr>
              <a:t> from a portable telephone into a multipurpose computer. </a:t>
            </a:r>
            <a:r>
              <a:rPr lang="en-US" sz="2400" b="1" dirty="0" smtClean="0">
                <a:solidFill>
                  <a:srgbClr val="7030A0"/>
                </a:solidFill>
              </a:rPr>
              <a:t>Smartphones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are equipped</a:t>
            </a:r>
            <a:r>
              <a:rPr lang="en-US" sz="2400" dirty="0" smtClean="0">
                <a:solidFill>
                  <a:schemeClr val="tx1"/>
                </a:solidFill>
              </a:rPr>
              <a:t> with touch screens, microphones, and cameras, in addition to the traditional telephone function.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5739" y="178229"/>
            <a:ext cx="1004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62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Choose Passive: Cohesion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2"/>
                </a:solidFill>
              </a:rPr>
              <a:t>1. A </a:t>
            </a:r>
            <a:r>
              <a:rPr lang="en-US" sz="2400" dirty="0">
                <a:solidFill>
                  <a:schemeClr val="accent2"/>
                </a:solidFill>
              </a:rPr>
              <a:t>new topic is introduced at the end of a sentence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2. </a:t>
            </a:r>
            <a:r>
              <a:rPr lang="en-US" sz="2400" dirty="0">
                <a:solidFill>
                  <a:schemeClr val="accent2"/>
                </a:solidFill>
              </a:rPr>
              <a:t>To create cohesion, this topic then becomes the subject of the next </a:t>
            </a:r>
            <a:r>
              <a:rPr lang="en-US" sz="2400" dirty="0" smtClean="0">
                <a:solidFill>
                  <a:schemeClr val="accent2"/>
                </a:solidFill>
              </a:rPr>
              <a:t>sentence. 3. As a result, a </a:t>
            </a:r>
            <a:r>
              <a:rPr lang="en-US" sz="2400" dirty="0">
                <a:solidFill>
                  <a:schemeClr val="accent2"/>
                </a:solidFill>
              </a:rPr>
              <a:t>passive verb may be needed.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 storyboard is used as a guide in the construction of a three-dimensional </a:t>
            </a:r>
            <a:r>
              <a:rPr lang="en-US" sz="2400" b="1" dirty="0">
                <a:solidFill>
                  <a:srgbClr val="7030A0"/>
                </a:solidFill>
              </a:rPr>
              <a:t>virtual world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b="1" dirty="0">
                <a:solidFill>
                  <a:srgbClr val="7030A0"/>
                </a:solidFill>
              </a:rPr>
              <a:t>This virtual world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</a:rPr>
              <a:t>is</a:t>
            </a:r>
            <a:r>
              <a:rPr lang="en-US" sz="2400" dirty="0">
                <a:solidFill>
                  <a:schemeClr val="tx1"/>
                </a:solidFill>
              </a:rPr>
              <a:t> then repeatedly “</a:t>
            </a:r>
            <a:r>
              <a:rPr lang="en-US" sz="2400" b="1" dirty="0">
                <a:solidFill>
                  <a:schemeClr val="accent2"/>
                </a:solidFill>
              </a:rPr>
              <a:t>photographed</a:t>
            </a:r>
            <a:r>
              <a:rPr lang="en-US" sz="2400" dirty="0">
                <a:solidFill>
                  <a:schemeClr val="tx1"/>
                </a:solidFill>
              </a:rPr>
              <a:t>” as the objects within it are moved according to the script or the progression of the video game.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Avoid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1. When it is unclear who is responsible for the action, and it is important to know.</a:t>
            </a:r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Both Othello and Iago desire Desdemona. She </a:t>
            </a:r>
            <a:r>
              <a:rPr lang="en-US" sz="2400" strike="sngStrike" dirty="0" smtClean="0">
                <a:solidFill>
                  <a:schemeClr val="accent2"/>
                </a:solidFill>
              </a:rPr>
              <a:t>is courted</a:t>
            </a:r>
            <a:r>
              <a:rPr lang="en-US" sz="2400" dirty="0" smtClean="0"/>
              <a:t>. (Who courts Desdemona? Othello? Iago? Both of them?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2. When the focus is on differences between the ideas of different researchers, or between your own ideas and those of the researchers you are discussing. </a:t>
            </a:r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Research </a:t>
            </a:r>
            <a:r>
              <a:rPr lang="en-US" sz="2400" strike="sngStrike" dirty="0" smtClean="0">
                <a:solidFill>
                  <a:schemeClr val="accent2"/>
                </a:solidFill>
              </a:rPr>
              <a:t>has been done </a:t>
            </a:r>
            <a:r>
              <a:rPr lang="en-US" sz="2400" dirty="0" smtClean="0"/>
              <a:t>to discredit this theory. (Who did the research? Your professor? Another author?)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3. When you try to hide holes in your knowledge.</a:t>
            </a:r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The telephone </a:t>
            </a:r>
            <a:r>
              <a:rPr lang="en-US" sz="2400" strike="sngStrike" dirty="0" smtClean="0">
                <a:solidFill>
                  <a:schemeClr val="accent2"/>
                </a:solidFill>
              </a:rPr>
              <a:t>was invented </a:t>
            </a:r>
            <a:r>
              <a:rPr lang="en-US" sz="2400" dirty="0" smtClean="0"/>
              <a:t>in the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century. (I couldn’t find out who invented the telephone!)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30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251</TotalTime>
  <Words>625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Courier New</vt:lpstr>
      <vt:lpstr>Retrospect</vt:lpstr>
      <vt:lpstr>Active Voice vs. Passive Voice</vt:lpstr>
      <vt:lpstr>What is Passive voice?</vt:lpstr>
      <vt:lpstr>When to Choose Passive</vt:lpstr>
      <vt:lpstr>When to Choose Passive</vt:lpstr>
      <vt:lpstr>When to Choose Passive</vt:lpstr>
      <vt:lpstr>When to Choose Passive: Variety</vt:lpstr>
      <vt:lpstr>When to Choose Passive: Cohesion</vt:lpstr>
      <vt:lpstr>When to Avoid Passive Voice</vt:lpstr>
    </vt:vector>
  </TitlesOfParts>
  <Company>California State University San Marcos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voice vs. passive voice</dc:title>
  <dc:creator>Kseniya Gregory</dc:creator>
  <cp:lastModifiedBy>Kseniya Gregory</cp:lastModifiedBy>
  <cp:revision>22</cp:revision>
  <dcterms:created xsi:type="dcterms:W3CDTF">2016-10-05T20:51:55Z</dcterms:created>
  <dcterms:modified xsi:type="dcterms:W3CDTF">2016-10-07T19:48:13Z</dcterms:modified>
</cp:coreProperties>
</file>