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132983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pewinternet.org/2015/04/09/teens-social-media-technology-2015/"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1870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http://www.pewinternet.org/2015/04/09/teens-social-media-technology-2015/</a:t>
            </a:r>
          </a:p>
          <a:p>
            <a:pPr lvl="0" rtl="0">
              <a:spcBef>
                <a:spcPts val="0"/>
              </a:spcBef>
              <a:buNone/>
            </a:pPr>
            <a:endParaRPr/>
          </a:p>
          <a:p>
            <a:pPr lvl="0">
              <a:spcBef>
                <a:spcPts val="600"/>
              </a:spcBef>
              <a:buNone/>
            </a:pPr>
            <a:r>
              <a:rPr lang="en" sz="1200">
                <a:solidFill>
                  <a:schemeClr val="dk1"/>
                </a:solidFill>
              </a:rPr>
              <a:t>The last example is stronger than the first because you are using only the part of the quote that supports your assertion. Having all of that extra data is confusing and distracting to the reader (it can also be seen as a “filler” by your professor).The rest of the data can be used later if needed in another paragraph.</a:t>
            </a:r>
          </a:p>
        </p:txBody>
      </p:sp>
    </p:spTree>
    <p:extLst>
      <p:ext uri="{BB962C8B-B14F-4D97-AF65-F5344CB8AC3E}">
        <p14:creationId xmlns:p14="http://schemas.microsoft.com/office/powerpoint/2010/main" val="1635508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008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89434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5384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571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139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7408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8197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962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150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05300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6234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http://www.pewinternet.org/2015/04/09/teens-social-media-technology-2015/</a:t>
            </a:r>
          </a:p>
        </p:txBody>
      </p:sp>
    </p:spTree>
    <p:extLst>
      <p:ext uri="{BB962C8B-B14F-4D97-AF65-F5344CB8AC3E}">
        <p14:creationId xmlns:p14="http://schemas.microsoft.com/office/powerpoint/2010/main" val="2020930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372035" y="233279"/>
            <a:ext cx="8399999" cy="3330600"/>
          </a:xfrm>
          <a:prstGeom prst="roundRect">
            <a:avLst>
              <a:gd name="adj" fmla="val 3653"/>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11" name="Shape 11"/>
          <p:cNvSpPr/>
          <p:nvPr/>
        </p:nvSpPr>
        <p:spPr>
          <a:xfrm>
            <a:off x="372035" y="3678300"/>
            <a:ext cx="8399999" cy="904800"/>
          </a:xfrm>
          <a:prstGeom prst="roundRect">
            <a:avLst>
              <a:gd name="adj" fmla="val 15243"/>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12" name="Shape 12"/>
          <p:cNvSpPr txBox="1">
            <a:spLocks noGrp="1"/>
          </p:cNvSpPr>
          <p:nvPr>
            <p:ph type="ctrTitle"/>
          </p:nvPr>
        </p:nvSpPr>
        <p:spPr>
          <a:xfrm>
            <a:off x="685800" y="473108"/>
            <a:ext cx="7772400" cy="2842199"/>
          </a:xfrm>
          <a:prstGeom prst="rect">
            <a:avLst/>
          </a:prstGeom>
        </p:spPr>
        <p:txBody>
          <a:bodyPr lIns="91425" tIns="91425" rIns="91425" bIns="91425" anchor="b" anchorCtr="0"/>
          <a:lstStyle>
            <a:lvl1pPr lvl="0">
              <a:spcBef>
                <a:spcPts val="0"/>
              </a:spcBef>
              <a:buSzPct val="100000"/>
              <a:defRPr sz="7200"/>
            </a:lvl1pPr>
            <a:lvl2pPr lvl="1">
              <a:spcBef>
                <a:spcPts val="0"/>
              </a:spcBef>
              <a:buSzPct val="100000"/>
              <a:defRPr sz="7200"/>
            </a:lvl2pPr>
            <a:lvl3pPr lvl="2">
              <a:spcBef>
                <a:spcPts val="0"/>
              </a:spcBef>
              <a:buSzPct val="100000"/>
              <a:defRPr sz="7200"/>
            </a:lvl3pPr>
            <a:lvl4pPr lvl="3">
              <a:spcBef>
                <a:spcPts val="0"/>
              </a:spcBef>
              <a:buSzPct val="100000"/>
              <a:defRPr sz="7200"/>
            </a:lvl4pPr>
            <a:lvl5pPr lvl="4">
              <a:spcBef>
                <a:spcPts val="0"/>
              </a:spcBef>
              <a:buSzPct val="100000"/>
              <a:defRPr sz="7200"/>
            </a:lvl5pPr>
            <a:lvl6pPr lvl="5">
              <a:spcBef>
                <a:spcPts val="0"/>
              </a:spcBef>
              <a:buSzPct val="100000"/>
              <a:defRPr sz="7200"/>
            </a:lvl6pPr>
            <a:lvl7pPr lvl="6">
              <a:spcBef>
                <a:spcPts val="0"/>
              </a:spcBef>
              <a:buSzPct val="100000"/>
              <a:defRPr sz="7200"/>
            </a:lvl7pPr>
            <a:lvl8pPr lvl="7">
              <a:spcBef>
                <a:spcPts val="0"/>
              </a:spcBef>
              <a:buSzPct val="100000"/>
              <a:defRPr sz="7200"/>
            </a:lvl8pPr>
            <a:lvl9pPr lvl="8">
              <a:spcBef>
                <a:spcPts val="0"/>
              </a:spcBef>
              <a:buSzPct val="100000"/>
              <a:defRPr sz="7200"/>
            </a:lvl9pPr>
          </a:lstStyle>
          <a:p>
            <a:endParaRPr/>
          </a:p>
        </p:txBody>
      </p:sp>
      <p:sp>
        <p:nvSpPr>
          <p:cNvPr id="13" name="Shape 13"/>
          <p:cNvSpPr txBox="1">
            <a:spLocks noGrp="1"/>
          </p:cNvSpPr>
          <p:nvPr>
            <p:ph type="subTitle" idx="1"/>
          </p:nvPr>
        </p:nvSpPr>
        <p:spPr>
          <a:xfrm>
            <a:off x="685800" y="3896921"/>
            <a:ext cx="7772400" cy="460800"/>
          </a:xfrm>
          <a:prstGeom prst="rect">
            <a:avLst/>
          </a:prstGeom>
        </p:spPr>
        <p:txBody>
          <a:bodyPr lIns="91425" tIns="91425" rIns="91425" bIns="91425" anchor="ctr" anchorCtr="0"/>
          <a:lstStyle>
            <a:lvl1pPr lvl="0">
              <a:spcBef>
                <a:spcPts val="0"/>
              </a:spcBef>
              <a:buNone/>
              <a:defRPr/>
            </a:lvl1pPr>
            <a:lvl2pPr lvl="1">
              <a:spcBef>
                <a:spcPts val="0"/>
              </a:spcBef>
              <a:buSzPct val="100000"/>
              <a:buNone/>
              <a:defRPr sz="3000"/>
            </a:lvl2pPr>
            <a:lvl3pPr lvl="2">
              <a:spcBef>
                <a:spcPts val="0"/>
              </a:spcBef>
              <a:buSzPct val="100000"/>
              <a:buNone/>
              <a:defRPr sz="3000"/>
            </a:lvl3pPr>
            <a:lvl4pPr lvl="3">
              <a:spcBef>
                <a:spcPts val="0"/>
              </a:spcBef>
              <a:buSzPct val="100000"/>
              <a:buNone/>
              <a:defRPr sz="3000"/>
            </a:lvl4pPr>
            <a:lvl5pPr lvl="4">
              <a:spcBef>
                <a:spcPts val="0"/>
              </a:spcBef>
              <a:buSzPct val="100000"/>
              <a:buNone/>
              <a:defRPr sz="3000"/>
            </a:lvl5pPr>
            <a:lvl6pPr lvl="5">
              <a:spcBef>
                <a:spcPts val="0"/>
              </a:spcBef>
              <a:buSzPct val="100000"/>
              <a:buNone/>
              <a:defRPr sz="3000"/>
            </a:lvl6pPr>
            <a:lvl7pPr lvl="6">
              <a:spcBef>
                <a:spcPts val="0"/>
              </a:spcBef>
              <a:buSzPct val="100000"/>
              <a:buNone/>
              <a:defRPr sz="3000"/>
            </a:lvl7pPr>
            <a:lvl8pPr lvl="7">
              <a:spcBef>
                <a:spcPts val="0"/>
              </a:spcBef>
              <a:buSzPct val="100000"/>
              <a:buNone/>
              <a:defRPr sz="3000"/>
            </a:lvl8pPr>
            <a:lvl9pPr lvl="8">
              <a:spcBef>
                <a:spcPts val="0"/>
              </a:spcBef>
              <a:buSzPct val="100000"/>
              <a:buNone/>
              <a:defRPr sz="3000"/>
            </a:lvl9pPr>
          </a:lstStyle>
          <a:p>
            <a:endParaRPr/>
          </a:p>
        </p:txBody>
      </p:sp>
      <p:sp>
        <p:nvSpPr>
          <p:cNvPr id="14" name="Shape 14"/>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a:off x="372035" y="1163170"/>
            <a:ext cx="8399999" cy="3877800"/>
          </a:xfrm>
          <a:prstGeom prst="roundRect">
            <a:avLst>
              <a:gd name="adj" fmla="val 2970"/>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17" name="Shape 17"/>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18" name="Shape 18"/>
          <p:cNvSpPr txBox="1">
            <a:spLocks noGrp="1"/>
          </p:cNvSpPr>
          <p:nvPr>
            <p:ph type="title"/>
          </p:nvPr>
        </p:nvSpPr>
        <p:spPr>
          <a:xfrm>
            <a:off x="457200" y="139527"/>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a:off x="372035" y="1163170"/>
            <a:ext cx="4114800" cy="3877800"/>
          </a:xfrm>
          <a:prstGeom prst="roundRect">
            <a:avLst>
              <a:gd name="adj" fmla="val 3784"/>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23" name="Shape 23"/>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24" name="Shape 24"/>
          <p:cNvSpPr txBox="1">
            <a:spLocks noGrp="1"/>
          </p:cNvSpPr>
          <p:nvPr>
            <p:ph type="title"/>
          </p:nvPr>
        </p:nvSpPr>
        <p:spPr>
          <a:xfrm>
            <a:off x="457200" y="139527"/>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457200" y="1200150"/>
            <a:ext cx="3925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p:nvPr/>
        </p:nvSpPr>
        <p:spPr>
          <a:xfrm>
            <a:off x="4657164" y="1163170"/>
            <a:ext cx="4114800" cy="3877800"/>
          </a:xfrm>
          <a:prstGeom prst="roundRect">
            <a:avLst>
              <a:gd name="adj" fmla="val 3784"/>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27" name="Shape 27"/>
          <p:cNvSpPr txBox="1">
            <a:spLocks noGrp="1"/>
          </p:cNvSpPr>
          <p:nvPr>
            <p:ph type="body" idx="2"/>
          </p:nvPr>
        </p:nvSpPr>
        <p:spPr>
          <a:xfrm>
            <a:off x="4761353" y="1200150"/>
            <a:ext cx="3925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p:nvPr/>
        </p:nvSpPr>
        <p:spPr>
          <a:xfrm>
            <a:off x="372035" y="1163170"/>
            <a:ext cx="8399999" cy="3877800"/>
          </a:xfrm>
          <a:prstGeom prst="roundRect">
            <a:avLst>
              <a:gd name="adj" fmla="val 2970"/>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31" name="Shape 31"/>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32" name="Shape 32"/>
          <p:cNvSpPr txBox="1">
            <a:spLocks noGrp="1"/>
          </p:cNvSpPr>
          <p:nvPr>
            <p:ph type="title"/>
          </p:nvPr>
        </p:nvSpPr>
        <p:spPr>
          <a:xfrm>
            <a:off x="457200" y="139527"/>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372035" y="4276652"/>
            <a:ext cx="8399999" cy="649199"/>
          </a:xfrm>
          <a:prstGeom prst="rect">
            <a:avLst/>
          </a:prstGeom>
        </p:spPr>
        <p:txBody>
          <a:bodyPr lIns="91425" tIns="91425" rIns="91425" bIns="91425" anchor="t" anchorCtr="0"/>
          <a:lstStyle>
            <a:lvl1pPr lvl="0">
              <a:spcBef>
                <a:spcPts val="0"/>
              </a:spcBef>
              <a:buClr>
                <a:schemeClr val="lt1"/>
              </a:buClr>
              <a:buSzPct val="100000"/>
              <a:buNone/>
              <a:defRPr sz="2400" b="1">
                <a:solidFill>
                  <a:schemeClr val="lt1"/>
                </a:solidFill>
              </a:defRPr>
            </a:lvl1pPr>
          </a:lstStyle>
          <a:p>
            <a:endParaRPr/>
          </a:p>
        </p:txBody>
      </p:sp>
      <p:sp>
        <p:nvSpPr>
          <p:cNvPr id="36" name="Shape 36"/>
          <p:cNvSpPr/>
          <p:nvPr/>
        </p:nvSpPr>
        <p:spPr>
          <a:xfrm>
            <a:off x="372035" y="233279"/>
            <a:ext cx="8399999" cy="3868499"/>
          </a:xfrm>
          <a:prstGeom prst="roundRect">
            <a:avLst>
              <a:gd name="adj" fmla="val 2776"/>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37" name="Shape 37"/>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p:nvPr/>
        </p:nvSpPr>
        <p:spPr>
          <a:xfrm>
            <a:off x="372035" y="235584"/>
            <a:ext cx="8399999" cy="4672199"/>
          </a:xfrm>
          <a:prstGeom prst="roundRect">
            <a:avLst>
              <a:gd name="adj" fmla="val 2255"/>
            </a:avLst>
          </a:prstGeom>
          <a:solidFill>
            <a:srgbClr val="FFFFFF"/>
          </a:solidFill>
          <a:ln>
            <a:noFill/>
          </a:ln>
        </p:spPr>
        <p:txBody>
          <a:bodyPr lIns="91425" tIns="45700" rIns="91425" bIns="45700" anchor="ctr" anchorCtr="0">
            <a:noAutofit/>
          </a:bodyPr>
          <a:lstStyle/>
          <a:p>
            <a:pPr lvl="0">
              <a:spcBef>
                <a:spcPts val="0"/>
              </a:spcBef>
              <a:buNone/>
            </a:pPr>
            <a:endParaRPr/>
          </a:p>
        </p:txBody>
      </p:sp>
      <p:sp>
        <p:nvSpPr>
          <p:cNvPr id="40" name="Shape 40"/>
          <p:cNvSpPr txBox="1">
            <a:spLocks noGrp="1"/>
          </p:cNvSpPr>
          <p:nvPr>
            <p:ph type="sldNum" idx="12"/>
          </p:nvPr>
        </p:nvSpPr>
        <p:spPr>
          <a:xfrm>
            <a:off x="8607464" y="474987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39527"/>
            <a:ext cx="8229600" cy="857400"/>
          </a:xfrm>
          <a:prstGeom prst="rect">
            <a:avLst/>
          </a:prstGeom>
          <a:noFill/>
          <a:ln>
            <a:noFill/>
          </a:ln>
        </p:spPr>
        <p:txBody>
          <a:bodyPr lIns="91425" tIns="91425" rIns="91425" bIns="91425" anchor="b" anchorCtr="0"/>
          <a:lstStyle>
            <a:lvl1pPr lvl="0">
              <a:spcBef>
                <a:spcPts val="0"/>
              </a:spcBef>
              <a:buClr>
                <a:schemeClr val="dk2"/>
              </a:buClr>
              <a:buSzPct val="100000"/>
              <a:buNone/>
              <a:defRPr sz="3600" b="1">
                <a:solidFill>
                  <a:schemeClr val="dk2"/>
                </a:solidFill>
              </a:defRPr>
            </a:lvl1pPr>
            <a:lvl2pPr lvl="1">
              <a:spcBef>
                <a:spcPts val="0"/>
              </a:spcBef>
              <a:buClr>
                <a:schemeClr val="dk2"/>
              </a:buClr>
              <a:buSzPct val="100000"/>
              <a:buNone/>
              <a:defRPr sz="3600" b="1">
                <a:solidFill>
                  <a:schemeClr val="dk2"/>
                </a:solidFill>
              </a:defRPr>
            </a:lvl2pPr>
            <a:lvl3pPr lvl="2">
              <a:spcBef>
                <a:spcPts val="0"/>
              </a:spcBef>
              <a:buClr>
                <a:schemeClr val="dk2"/>
              </a:buClr>
              <a:buSzPct val="100000"/>
              <a:buNone/>
              <a:defRPr sz="3600" b="1">
                <a:solidFill>
                  <a:schemeClr val="dk2"/>
                </a:solidFill>
              </a:defRPr>
            </a:lvl3pPr>
            <a:lvl4pPr lvl="3">
              <a:spcBef>
                <a:spcPts val="0"/>
              </a:spcBef>
              <a:buClr>
                <a:schemeClr val="dk2"/>
              </a:buClr>
              <a:buSzPct val="100000"/>
              <a:buNone/>
              <a:defRPr sz="3600" b="1">
                <a:solidFill>
                  <a:schemeClr val="dk2"/>
                </a:solidFill>
              </a:defRPr>
            </a:lvl4pPr>
            <a:lvl5pPr lvl="4">
              <a:spcBef>
                <a:spcPts val="0"/>
              </a:spcBef>
              <a:buClr>
                <a:schemeClr val="dk2"/>
              </a:buClr>
              <a:buSzPct val="100000"/>
              <a:buNone/>
              <a:defRPr sz="3600" b="1">
                <a:solidFill>
                  <a:schemeClr val="dk2"/>
                </a:solidFill>
              </a:defRPr>
            </a:lvl5pPr>
            <a:lvl6pPr lvl="5">
              <a:spcBef>
                <a:spcPts val="0"/>
              </a:spcBef>
              <a:buClr>
                <a:schemeClr val="dk2"/>
              </a:buClr>
              <a:buSzPct val="100000"/>
              <a:buNone/>
              <a:defRPr sz="3600" b="1">
                <a:solidFill>
                  <a:schemeClr val="dk2"/>
                </a:solidFill>
              </a:defRPr>
            </a:lvl6pPr>
            <a:lvl7pPr lvl="6">
              <a:spcBef>
                <a:spcPts val="0"/>
              </a:spcBef>
              <a:buClr>
                <a:schemeClr val="dk2"/>
              </a:buClr>
              <a:buSzPct val="100000"/>
              <a:buNone/>
              <a:defRPr sz="3600" b="1">
                <a:solidFill>
                  <a:schemeClr val="dk2"/>
                </a:solidFill>
              </a:defRPr>
            </a:lvl7pPr>
            <a:lvl8pPr lvl="7">
              <a:spcBef>
                <a:spcPts val="0"/>
              </a:spcBef>
              <a:buClr>
                <a:schemeClr val="dk2"/>
              </a:buClr>
              <a:buSzPct val="100000"/>
              <a:buNone/>
              <a:defRPr sz="3600" b="1">
                <a:solidFill>
                  <a:schemeClr val="dk2"/>
                </a:solidFill>
              </a:defRPr>
            </a:lvl8pPr>
            <a:lvl9pPr lvl="8">
              <a:spcBef>
                <a:spcPts val="0"/>
              </a:spcBef>
              <a:buClr>
                <a:schemeClr val="dk2"/>
              </a:buClr>
              <a:buSzPct val="100000"/>
              <a:buNone/>
              <a:defRPr sz="3600" b="1">
                <a:solidFill>
                  <a:schemeClr val="dk2"/>
                </a:solidFill>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a:endParaRPr/>
          </a:p>
        </p:txBody>
      </p:sp>
      <p:sp>
        <p:nvSpPr>
          <p:cNvPr id="8" name="Shape 8"/>
          <p:cNvSpPr txBox="1">
            <a:spLocks noGrp="1"/>
          </p:cNvSpPr>
          <p:nvPr>
            <p:ph type="sldNum" idx="12"/>
          </p:nvPr>
        </p:nvSpPr>
        <p:spPr>
          <a:xfrm>
            <a:off x="8607464" y="474987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1"/>
                </a:solidFill>
              </a:rPr>
              <a:t>‹#›</a:t>
            </a:fld>
            <a:endParaRPr lang="en"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685800" y="473108"/>
            <a:ext cx="7772400" cy="2842199"/>
          </a:xfrm>
          <a:prstGeom prst="rect">
            <a:avLst/>
          </a:prstGeom>
        </p:spPr>
        <p:txBody>
          <a:bodyPr lIns="91425" tIns="91425" rIns="91425" bIns="91425" anchor="b" anchorCtr="0">
            <a:noAutofit/>
          </a:bodyPr>
          <a:lstStyle/>
          <a:p>
            <a:pPr lvl="0">
              <a:spcBef>
                <a:spcPts val="0"/>
              </a:spcBef>
              <a:buNone/>
            </a:pPr>
            <a:r>
              <a:rPr lang="en"/>
              <a:t>AXES</a:t>
            </a:r>
          </a:p>
        </p:txBody>
      </p:sp>
      <p:sp>
        <p:nvSpPr>
          <p:cNvPr id="46" name="Shape 46"/>
          <p:cNvSpPr txBox="1">
            <a:spLocks noGrp="1"/>
          </p:cNvSpPr>
          <p:nvPr>
            <p:ph type="subTitle" idx="1"/>
          </p:nvPr>
        </p:nvSpPr>
        <p:spPr>
          <a:xfrm>
            <a:off x="685800" y="3896921"/>
            <a:ext cx="7772400" cy="460800"/>
          </a:xfrm>
          <a:prstGeom prst="rect">
            <a:avLst/>
          </a:prstGeom>
        </p:spPr>
        <p:txBody>
          <a:bodyPr lIns="91425" tIns="91425" rIns="91425" bIns="91425" anchor="ctr" anchorCtr="0">
            <a:noAutofit/>
          </a:bodyPr>
          <a:lstStyle/>
          <a:p>
            <a:pPr lvl="0">
              <a:spcBef>
                <a:spcPts val="0"/>
              </a:spcBef>
              <a:buNone/>
            </a:pPr>
            <a:r>
              <a:rPr lang="en"/>
              <a:t>Body Paragraphs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Strong Example</a:t>
            </a:r>
          </a:p>
        </p:txBody>
      </p:sp>
      <p:sp>
        <p:nvSpPr>
          <p:cNvPr id="100" name="Shape 10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09714"/>
              </a:lnSpc>
              <a:spcBef>
                <a:spcPts val="0"/>
              </a:spcBef>
              <a:spcAft>
                <a:spcPts val="1400"/>
              </a:spcAft>
              <a:buNone/>
            </a:pPr>
            <a:endParaRPr sz="1800">
              <a:solidFill>
                <a:srgbClr val="000000"/>
              </a:solidFill>
            </a:endParaRPr>
          </a:p>
          <a:p>
            <a:pPr lvl="0" rtl="0">
              <a:lnSpc>
                <a:spcPct val="109714"/>
              </a:lnSpc>
              <a:spcBef>
                <a:spcPts val="0"/>
              </a:spcBef>
              <a:spcAft>
                <a:spcPts val="1400"/>
              </a:spcAft>
              <a:buNone/>
            </a:pPr>
            <a:endParaRPr sz="1800">
              <a:solidFill>
                <a:srgbClr val="000000"/>
              </a:solidFill>
            </a:endParaRPr>
          </a:p>
          <a:p>
            <a:pPr lvl="0" rtl="0">
              <a:lnSpc>
                <a:spcPct val="109714"/>
              </a:lnSpc>
              <a:spcBef>
                <a:spcPts val="0"/>
              </a:spcBef>
              <a:spcAft>
                <a:spcPts val="1400"/>
              </a:spcAft>
              <a:buNone/>
            </a:pPr>
            <a:r>
              <a:rPr lang="en" sz="1800">
                <a:solidFill>
                  <a:srgbClr val="000000"/>
                </a:solidFill>
              </a:rPr>
              <a:t>After studying teens’ use of technology and the Internet, Pew Research Center found that “Texting is an especially important mode of communication for many teens. Some 88% of teens have or have access to cell phones or smartphones...A typical teen sends and receives 30 texts per day” (Lenhart).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Weak Explanation</a:t>
            </a:r>
          </a:p>
        </p:txBody>
      </p:sp>
      <p:sp>
        <p:nvSpPr>
          <p:cNvPr id="106" name="Shape 10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
            </a:r>
            <a:br>
              <a:rPr lang="en"/>
            </a:br>
            <a:endParaRPr lang="en"/>
          </a:p>
          <a:p>
            <a:pPr lvl="0">
              <a:spcBef>
                <a:spcPts val="0"/>
              </a:spcBef>
              <a:buNone/>
            </a:pPr>
            <a:r>
              <a:rPr lang="en"/>
              <a:t>A lot of teens have cell phones and send a lot of text messages. This is ruining their relationships with friends and families.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Strong Explanation</a:t>
            </a:r>
          </a:p>
        </p:txBody>
      </p:sp>
      <p:sp>
        <p:nvSpPr>
          <p:cNvPr id="112" name="Shape 112"/>
          <p:cNvSpPr txBox="1">
            <a:spLocks noGrp="1"/>
          </p:cNvSpPr>
          <p:nvPr>
            <p:ph type="body" idx="1"/>
          </p:nvPr>
        </p:nvSpPr>
        <p:spPr>
          <a:xfrm>
            <a:off x="457200" y="1191250"/>
            <a:ext cx="8229600" cy="3725699"/>
          </a:xfrm>
          <a:prstGeom prst="rect">
            <a:avLst/>
          </a:prstGeom>
        </p:spPr>
        <p:txBody>
          <a:bodyPr lIns="91425" tIns="91425" rIns="91425" bIns="91425" anchor="t" anchorCtr="0">
            <a:noAutofit/>
          </a:bodyPr>
          <a:lstStyle/>
          <a:p>
            <a:pPr lvl="0" rtl="0">
              <a:spcBef>
                <a:spcPts val="0"/>
              </a:spcBef>
              <a:buNone/>
            </a:pPr>
            <a:endParaRPr sz="1800">
              <a:solidFill>
                <a:srgbClr val="000000"/>
              </a:solidFill>
            </a:endParaRPr>
          </a:p>
          <a:p>
            <a:pPr lvl="0" rtl="0">
              <a:spcBef>
                <a:spcPts val="0"/>
              </a:spcBef>
              <a:buNone/>
            </a:pPr>
            <a:endParaRPr sz="1800">
              <a:solidFill>
                <a:srgbClr val="000000"/>
              </a:solidFill>
            </a:endParaRPr>
          </a:p>
          <a:p>
            <a:pPr lvl="0">
              <a:spcBef>
                <a:spcPts val="0"/>
              </a:spcBef>
              <a:buNone/>
            </a:pPr>
            <a:r>
              <a:rPr lang="en" sz="1800">
                <a:solidFill>
                  <a:srgbClr val="000000"/>
                </a:solidFill>
              </a:rPr>
              <a:t>As the majority of teens own cell phones, their methods of communication have shifted. Teens now frequently use texting as a means of communication. The more time teens spend interacting with others through their cell phones, the less face-to-face interactions they have with their friends and family. Their dependence on cell phones and technology has lessened their skill of effectively communicating in person.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Weak Significance</a:t>
            </a:r>
          </a:p>
        </p:txBody>
      </p:sp>
      <p:sp>
        <p:nvSpPr>
          <p:cNvPr id="118" name="Shape 11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sz="2400"/>
          </a:p>
          <a:p>
            <a:pPr lvl="0" rtl="0">
              <a:spcBef>
                <a:spcPts val="0"/>
              </a:spcBef>
              <a:buNone/>
            </a:pPr>
            <a:endParaRPr sz="2400"/>
          </a:p>
          <a:p>
            <a:pPr lvl="0">
              <a:spcBef>
                <a:spcPts val="0"/>
              </a:spcBef>
              <a:buNone/>
            </a:pPr>
            <a:r>
              <a:rPr lang="en" sz="2400"/>
              <a:t>Technology is negatively affecting teenagers’ lives. Society is suffering because of this.</a:t>
            </a:r>
            <a:r>
              <a:rPr lang="en" sz="1800"/>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Strong Significance</a:t>
            </a:r>
          </a:p>
        </p:txBody>
      </p:sp>
      <p:sp>
        <p:nvSpPr>
          <p:cNvPr id="124" name="Shape 12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sz="1800">
              <a:solidFill>
                <a:srgbClr val="000000"/>
              </a:solidFill>
            </a:endParaRPr>
          </a:p>
          <a:p>
            <a:pPr lvl="0" rtl="0">
              <a:spcBef>
                <a:spcPts val="0"/>
              </a:spcBef>
              <a:buNone/>
            </a:pPr>
            <a:endParaRPr sz="1800">
              <a:solidFill>
                <a:srgbClr val="000000"/>
              </a:solidFill>
            </a:endParaRPr>
          </a:p>
          <a:p>
            <a:pPr lvl="0" rtl="0">
              <a:spcBef>
                <a:spcPts val="0"/>
              </a:spcBef>
              <a:buNone/>
            </a:pPr>
            <a:endParaRPr sz="1800">
              <a:solidFill>
                <a:srgbClr val="000000"/>
              </a:solidFill>
            </a:endParaRPr>
          </a:p>
          <a:p>
            <a:pPr lvl="0" rtl="0">
              <a:spcBef>
                <a:spcPts val="0"/>
              </a:spcBef>
              <a:buNone/>
            </a:pPr>
            <a:r>
              <a:rPr lang="en" sz="1800">
                <a:solidFill>
                  <a:srgbClr val="000000"/>
                </a:solidFill>
              </a:rPr>
              <a:t>The relationship between teenagers and technology has replaced human to human relationships. Society, as an institution, can only exist when community is present; the replacement of humans with technology is thus degrading the institution itself by taking community out of society. </a:t>
            </a:r>
          </a:p>
          <a:p>
            <a:pPr lvl="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AXES stands for...</a:t>
            </a:r>
          </a:p>
        </p:txBody>
      </p:sp>
      <p:sp>
        <p:nvSpPr>
          <p:cNvPr id="52" name="Shape 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4800" b="1"/>
              <a:t>A</a:t>
            </a:r>
            <a:r>
              <a:rPr lang="en"/>
              <a:t>ssertion</a:t>
            </a:r>
          </a:p>
          <a:p>
            <a:pPr lvl="0" rtl="0">
              <a:spcBef>
                <a:spcPts val="0"/>
              </a:spcBef>
              <a:buNone/>
            </a:pPr>
            <a:r>
              <a:rPr lang="en" sz="4800"/>
              <a:t>e</a:t>
            </a:r>
            <a:r>
              <a:rPr lang="en" sz="4800" b="1"/>
              <a:t>X</a:t>
            </a:r>
            <a:r>
              <a:rPr lang="en"/>
              <a:t>ample</a:t>
            </a:r>
          </a:p>
          <a:p>
            <a:pPr lvl="0" rtl="0">
              <a:spcBef>
                <a:spcPts val="0"/>
              </a:spcBef>
              <a:buNone/>
            </a:pPr>
            <a:r>
              <a:rPr lang="en" sz="4800" b="1"/>
              <a:t>E</a:t>
            </a:r>
            <a:r>
              <a:rPr lang="en"/>
              <a:t>xplanation</a:t>
            </a:r>
          </a:p>
          <a:p>
            <a:pPr lvl="0">
              <a:spcBef>
                <a:spcPts val="0"/>
              </a:spcBef>
              <a:buNone/>
            </a:pPr>
            <a:r>
              <a:rPr lang="en" sz="4800" b="1"/>
              <a:t>S</a:t>
            </a:r>
            <a:r>
              <a:rPr lang="en"/>
              <a:t>ignificance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Assertion</a:t>
            </a:r>
          </a:p>
        </p:txBody>
      </p:sp>
      <p:sp>
        <p:nvSpPr>
          <p:cNvPr id="58" name="Shape 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
              <a:t>Claim or topic sentence</a:t>
            </a:r>
          </a:p>
          <a:p>
            <a:pPr marL="457200" lvl="0" indent="-228600" rtl="0">
              <a:spcBef>
                <a:spcPts val="0"/>
              </a:spcBef>
            </a:pPr>
            <a:r>
              <a:rPr lang="en"/>
              <a:t>Main point</a:t>
            </a:r>
          </a:p>
          <a:p>
            <a:pPr marL="457200" lvl="0" indent="-228600">
              <a:spcBef>
                <a:spcPts val="0"/>
              </a:spcBef>
            </a:pPr>
            <a:r>
              <a:rPr lang="en"/>
              <a:t>What the paragraph is about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Example</a:t>
            </a:r>
          </a:p>
        </p:txBody>
      </p:sp>
      <p:sp>
        <p:nvSpPr>
          <p:cNvPr id="64" name="Shape 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
              <a:t>Evidence/ quote/ paraphrase</a:t>
            </a:r>
          </a:p>
          <a:p>
            <a:pPr marL="457200" lvl="0" indent="-228600" rtl="0">
              <a:spcBef>
                <a:spcPts val="0"/>
              </a:spcBef>
            </a:pPr>
            <a:r>
              <a:rPr lang="en"/>
              <a:t>Support for your assertion</a:t>
            </a:r>
          </a:p>
          <a:p>
            <a:pPr marL="457200" lvl="0" indent="-228600">
              <a:spcBef>
                <a:spcPts val="0"/>
              </a:spcBef>
            </a:pPr>
            <a:r>
              <a:rPr lang="en"/>
              <a:t>Remember to cite your examples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Explanation</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
              <a:t>Commentary/analysis</a:t>
            </a:r>
          </a:p>
          <a:p>
            <a:pPr marL="457200" lvl="0" indent="-228600">
              <a:spcBef>
                <a:spcPts val="0"/>
              </a:spcBef>
            </a:pPr>
            <a:r>
              <a:rPr lang="en"/>
              <a:t>Explaining how/why your example supports your assertion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Significance</a:t>
            </a:r>
          </a:p>
        </p:txBody>
      </p:sp>
      <p:sp>
        <p:nvSpPr>
          <p:cNvPr id="76" name="Shape 76"/>
          <p:cNvSpPr txBox="1"/>
          <p:nvPr/>
        </p:nvSpPr>
        <p:spPr>
          <a:xfrm>
            <a:off x="650700" y="1312975"/>
            <a:ext cx="8036099" cy="1710300"/>
          </a:xfrm>
          <a:prstGeom prst="rect">
            <a:avLst/>
          </a:prstGeom>
          <a:noFill/>
          <a:ln>
            <a:noFill/>
          </a:ln>
        </p:spPr>
        <p:txBody>
          <a:bodyPr lIns="91425" tIns="91425" rIns="91425" bIns="91425" anchor="ctr" anchorCtr="0">
            <a:noAutofit/>
          </a:bodyPr>
          <a:lstStyle/>
          <a:p>
            <a:pPr marL="457200" lvl="0" indent="-419100" rtl="0">
              <a:spcBef>
                <a:spcPts val="600"/>
              </a:spcBef>
              <a:buClr>
                <a:schemeClr val="dk1"/>
              </a:buClr>
              <a:buSzPct val="100000"/>
            </a:pPr>
            <a:r>
              <a:rPr lang="en" sz="3000">
                <a:solidFill>
                  <a:schemeClr val="dk1"/>
                </a:solidFill>
              </a:rPr>
              <a:t>How does this paragraph prove your thesis?</a:t>
            </a:r>
          </a:p>
          <a:p>
            <a:pPr marL="457200" lvl="0" indent="-419100" rtl="0">
              <a:spcBef>
                <a:spcPts val="600"/>
              </a:spcBef>
              <a:buClr>
                <a:schemeClr val="dk1"/>
              </a:buClr>
              <a:buSzPct val="100000"/>
            </a:pPr>
            <a:r>
              <a:rPr lang="en" sz="3000">
                <a:solidFill>
                  <a:schemeClr val="dk1"/>
                </a:solidFill>
              </a:rPr>
              <a:t>Why does it matter?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Weak or Strong Assertion?	</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ctr" rtl="0">
              <a:spcBef>
                <a:spcPts val="0"/>
              </a:spcBef>
              <a:buNone/>
            </a:pPr>
            <a:endParaRPr/>
          </a:p>
          <a:p>
            <a:pPr lvl="0" algn="ctr" rtl="0">
              <a:spcBef>
                <a:spcPts val="0"/>
              </a:spcBef>
              <a:buNone/>
            </a:pPr>
            <a:endParaRPr/>
          </a:p>
          <a:p>
            <a:pPr lvl="0" algn="ctr">
              <a:spcBef>
                <a:spcPts val="0"/>
              </a:spcBef>
              <a:buNone/>
            </a:pPr>
            <a:r>
              <a:rPr lang="en"/>
              <a:t>Americans are dependent on technology.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Weak or Strong Assertion?		</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ctr" rtl="0">
              <a:spcBef>
                <a:spcPts val="0"/>
              </a:spcBef>
              <a:buNone/>
            </a:pPr>
            <a:endParaRPr/>
          </a:p>
          <a:p>
            <a:pPr lvl="0" algn="ctr" rtl="0">
              <a:spcBef>
                <a:spcPts val="0"/>
              </a:spcBef>
              <a:buNone/>
            </a:pPr>
            <a:endParaRPr/>
          </a:p>
          <a:p>
            <a:pPr lvl="0" algn="ctr">
              <a:spcBef>
                <a:spcPts val="0"/>
              </a:spcBef>
              <a:buNone/>
            </a:pPr>
            <a:r>
              <a:rPr lang="en"/>
              <a:t>Teenagers will no longer communicate face-to-face because of their dependence on cellphones.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a:spcBef>
                <a:spcPts val="0"/>
              </a:spcBef>
              <a:buNone/>
            </a:pPr>
            <a:r>
              <a:rPr lang="en"/>
              <a:t>Weak Example</a:t>
            </a:r>
          </a:p>
        </p:txBody>
      </p:sp>
      <p:sp>
        <p:nvSpPr>
          <p:cNvPr id="94" name="Shape 9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09714"/>
              </a:lnSpc>
              <a:spcBef>
                <a:spcPts val="0"/>
              </a:spcBef>
              <a:spcAft>
                <a:spcPts val="1400"/>
              </a:spcAft>
              <a:buNone/>
            </a:pPr>
            <a:endParaRPr sz="1750">
              <a:solidFill>
                <a:srgbClr val="000000"/>
              </a:solidFill>
            </a:endParaRPr>
          </a:p>
          <a:p>
            <a:pPr lvl="0" rtl="0">
              <a:lnSpc>
                <a:spcPct val="109714"/>
              </a:lnSpc>
              <a:spcBef>
                <a:spcPts val="0"/>
              </a:spcBef>
              <a:spcAft>
                <a:spcPts val="1400"/>
              </a:spcAft>
              <a:buNone/>
            </a:pPr>
            <a:r>
              <a:rPr lang="en" sz="1800">
                <a:solidFill>
                  <a:srgbClr val="000000"/>
                </a:solidFill>
              </a:rPr>
              <a:t>“As American teens adopt smartphones, they have a variety of methods for communication and sharing at their disposal. Texting is an especially important mode of communication for many teens. Some 88% of teens have or have access to cell phones or smartphones and 90% of those teens with phones exchange texts. A typical teen sends and receives 30 texts per day. And teens are not simply sending messages through the texting system that telephone companies offer. Some 73% of teens have access to smartphones and among them messaging apps like Kik or WhatsApp have caught on. Fully 33% of teens with phones have such apps.” </a:t>
            </a:r>
          </a:p>
          <a:p>
            <a:pPr lvl="0">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482</Words>
  <Application>Microsoft Office PowerPoint</Application>
  <PresentationFormat>On-screen Show (16:9)</PresentationFormat>
  <Paragraphs>56</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label</vt:lpstr>
      <vt:lpstr>AXES</vt:lpstr>
      <vt:lpstr>AXES stands for...</vt:lpstr>
      <vt:lpstr>Assertion</vt:lpstr>
      <vt:lpstr>Example</vt:lpstr>
      <vt:lpstr>Explanation</vt:lpstr>
      <vt:lpstr>Significance</vt:lpstr>
      <vt:lpstr>Weak or Strong Assertion? </vt:lpstr>
      <vt:lpstr>Weak or Strong Assertion?  </vt:lpstr>
      <vt:lpstr>Weak Example</vt:lpstr>
      <vt:lpstr>Strong Example</vt:lpstr>
      <vt:lpstr>Weak Explanation</vt:lpstr>
      <vt:lpstr>Strong Explanation</vt:lpstr>
      <vt:lpstr>Weak Significance</vt:lpstr>
      <vt:lpstr>Strong Significance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AXES</dc:title>
  <dc:creator>Kseniya Gregory</dc:creator>
  <cp:lastModifiedBy>Kseniya Gregory</cp:lastModifiedBy>
  <cp:revision>1</cp:revision>
  <dcterms:modified xsi:type="dcterms:W3CDTF">2017-01-11T21:39:42Z</dcterms:modified>
</cp:coreProperties>
</file>