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12"/>
      <p:bold r:id="rId13"/>
      <p:italic r:id="rId14"/>
      <p:boldItalic r:id="rId15"/>
    </p:embeddedFont>
    <p:embeddedFont>
      <p:font typeface="Average" panose="020B0604020202020204" charset="0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6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1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1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1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1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1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1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1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100" b="0" i="0" u="none" strike="noStrike" cap="none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458705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lmeuordinador.blogspot.com/2012/01/competencia-comunicativa-per.html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neilmossey.blogspot.com/2012_07_01_archive.html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viewfromfairview.blogspot.com/2011/11/revision-day-2-index-cards.html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3022501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Rebecca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Ask question to those at the workshop, include own experiences</a:t>
            </a:r>
          </a:p>
        </p:txBody>
      </p:sp>
    </p:spTree>
    <p:extLst>
      <p:ext uri="{BB962C8B-B14F-4D97-AF65-F5344CB8AC3E}">
        <p14:creationId xmlns:p14="http://schemas.microsoft.com/office/powerpoint/2010/main" val="3166039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Rebecca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Give some ideas to help them expand their pool of options</a:t>
            </a:r>
          </a:p>
        </p:txBody>
      </p:sp>
    </p:spTree>
    <p:extLst>
      <p:ext uri="{BB962C8B-B14F-4D97-AF65-F5344CB8AC3E}">
        <p14:creationId xmlns:p14="http://schemas.microsoft.com/office/powerpoint/2010/main" val="1338575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Georgia"/>
              <a:buNone/>
            </a:pPr>
            <a:r>
              <a:rPr lang="en" sz="800" b="0" i="0" u="sng" strike="noStrike" cap="none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3"/>
              </a:rPr>
              <a:t>http://elmeuordinador.blogspot.com/2012/01/competencia-comunicativa-per.html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lang="en" sz="1100" b="0" i="0" u="sng" strike="noStrike" cap="none">
                <a:solidFill>
                  <a:schemeClr val="hlink"/>
                </a:solidFill>
                <a:hlinkClick r:id="rId4"/>
              </a:rPr>
              <a:t>http://neilmossey.blogspot.com/2012_07_01_archive.html</a:t>
            </a:r>
          </a:p>
          <a:p>
            <a:pPr marL="0" marR="0" lvl="0" indent="0" algn="l" rtl="0">
              <a:spcBef>
                <a:spcPts val="60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477107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" sz="1100" b="0" i="0" u="none" strike="noStrike" cap="none"/>
              <a:t>http://evilcrayon.com/2012/03/19/bullet-point/</a:t>
            </a:r>
          </a:p>
        </p:txBody>
      </p:sp>
    </p:spTree>
    <p:extLst>
      <p:ext uri="{BB962C8B-B14F-4D97-AF65-F5344CB8AC3E}">
        <p14:creationId xmlns:p14="http://schemas.microsoft.com/office/powerpoint/2010/main" val="1245947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7015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" sz="1100" b="0" i="0" u="none" strike="noStrike" cap="none"/>
              <a:t>http://lafuencislainenglish.blogspot.com/2012/01/animal-groups.html</a:t>
            </a:r>
          </a:p>
        </p:txBody>
      </p:sp>
    </p:spTree>
    <p:extLst>
      <p:ext uri="{BB962C8B-B14F-4D97-AF65-F5344CB8AC3E}">
        <p14:creationId xmlns:p14="http://schemas.microsoft.com/office/powerpoint/2010/main" val="3382289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lang="en" sz="1100" b="0" i="0" u="none" strike="noStrike" cap="none"/>
              <a:t>http://www.storiestotellbooks.com/blog/2012/6/17/revising-your-draft-use-a-reverse-outline.html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" sz="1100" b="0" i="0" u="none" strike="noStrike" cap="none"/>
              <a:t>http://www.fun-with-pictures.com/emperor-penguin-outline-coloring-page.html</a:t>
            </a:r>
          </a:p>
        </p:txBody>
      </p:sp>
    </p:spTree>
    <p:extLst>
      <p:ext uri="{BB962C8B-B14F-4D97-AF65-F5344CB8AC3E}">
        <p14:creationId xmlns:p14="http://schemas.microsoft.com/office/powerpoint/2010/main" val="3939666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lang="en" sz="1100" b="0" i="0" u="sng" strike="noStrike" cap="none">
                <a:solidFill>
                  <a:schemeClr val="hlink"/>
                </a:solidFill>
                <a:hlinkClick r:id="rId3"/>
              </a:rPr>
              <a:t>http://viewfromfairview.blogspot.com/2011/11/revision-day-2-index-cards.html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" sz="1100" b="0" i="0" u="none" strike="noStrike" cap="none"/>
              <a:t>http://elementalblogging.com/the-index-card-system/</a:t>
            </a:r>
          </a:p>
        </p:txBody>
      </p:sp>
    </p:spTree>
    <p:extLst>
      <p:ext uri="{BB962C8B-B14F-4D97-AF65-F5344CB8AC3E}">
        <p14:creationId xmlns:p14="http://schemas.microsoft.com/office/powerpoint/2010/main" val="2873940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10800000" flipH="1">
            <a:off x="0" y="2984998"/>
            <a:ext cx="9144000" cy="2158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2393175"/>
            <a:ext cx="4617372" cy="59050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1" y="120000"/>
                </a:moveTo>
                <a:lnTo>
                  <a:pt x="120000" y="120000"/>
                </a:lnTo>
                <a:lnTo>
                  <a:pt x="0" y="0"/>
                </a:lnTo>
                <a:cubicBezTo>
                  <a:pt x="10" y="39999"/>
                  <a:pt x="20" y="80000"/>
                  <a:pt x="31" y="120000"/>
                </a:cubicBezTo>
                <a:close/>
              </a:path>
            </a:pathLst>
          </a:custGeom>
          <a:solidFill>
            <a:srgbClr val="FFFFFF">
              <a:alpha val="6274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/>
          <p:nvPr/>
        </p:nvSpPr>
        <p:spPr>
          <a:xfrm rot="10800000" flipH="1">
            <a:off x="0" y="2983958"/>
            <a:ext cx="4617372" cy="57109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1" y="120000"/>
                </a:moveTo>
                <a:lnTo>
                  <a:pt x="120000" y="120000"/>
                </a:lnTo>
                <a:lnTo>
                  <a:pt x="0" y="0"/>
                </a:lnTo>
                <a:cubicBezTo>
                  <a:pt x="10" y="39999"/>
                  <a:pt x="20" y="80000"/>
                  <a:pt x="31" y="120000"/>
                </a:cubicBezTo>
                <a:close/>
              </a:path>
            </a:pathLst>
          </a:custGeom>
          <a:solidFill>
            <a:schemeClr val="dk1">
              <a:alpha val="745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685800" y="1746891"/>
            <a:ext cx="7772400" cy="1238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  <a:defRPr sz="4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indent="0" algn="ctr">
              <a:spcBef>
                <a:spcPts val="0"/>
              </a:spcBef>
              <a:buClr>
                <a:schemeClr val="lt1"/>
              </a:buClr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indent="0" algn="ctr">
              <a:spcBef>
                <a:spcPts val="0"/>
              </a:spcBef>
              <a:buClr>
                <a:schemeClr val="lt1"/>
              </a:buClr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indent="0" algn="ctr">
              <a:spcBef>
                <a:spcPts val="0"/>
              </a:spcBef>
              <a:buClr>
                <a:schemeClr val="lt1"/>
              </a:buClr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indent="0" algn="ctr">
              <a:spcBef>
                <a:spcPts val="0"/>
              </a:spcBef>
              <a:buClr>
                <a:schemeClr val="lt1"/>
              </a:buClr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indent="0" algn="ctr">
              <a:spcBef>
                <a:spcPts val="0"/>
              </a:spcBef>
              <a:buClr>
                <a:schemeClr val="lt1"/>
              </a:buClr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indent="0" algn="ctr">
              <a:spcBef>
                <a:spcPts val="0"/>
              </a:spcBef>
              <a:buClr>
                <a:schemeClr val="lt1"/>
              </a:buClr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indent="0" algn="ctr">
              <a:spcBef>
                <a:spcPts val="0"/>
              </a:spcBef>
              <a:buClr>
                <a:schemeClr val="lt1"/>
              </a:buClr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indent="0" algn="ctr">
              <a:spcBef>
                <a:spcPts val="0"/>
              </a:spcBef>
              <a:buClr>
                <a:schemeClr val="lt1"/>
              </a:buClr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685800" y="3093357"/>
            <a:ext cx="7772400" cy="66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eorgia"/>
              <a:buNone/>
              <a:defRPr sz="2400" b="0" i="1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eorgia"/>
              <a:buNone/>
              <a:defRPr sz="2400" b="0" i="1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eorgia"/>
              <a:buNone/>
              <a:defRPr sz="2400" b="0" i="1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eorgia"/>
              <a:buNone/>
              <a:defRPr sz="2400" b="0" i="1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eorgia"/>
              <a:buNone/>
              <a:defRPr sz="2400" b="0" i="1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eorgia"/>
              <a:buNone/>
              <a:defRPr sz="2400" b="0" i="1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eorgia"/>
              <a:buNone/>
              <a:defRPr sz="2400" b="0" i="1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eorgia"/>
              <a:buNone/>
              <a:defRPr sz="2400" b="0" i="1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eorgia"/>
              <a:buNone/>
              <a:defRPr sz="2400" b="0" i="1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0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 rot="10800000" flipH="1">
            <a:off x="0" y="1163099"/>
            <a:ext cx="9144000" cy="39803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Shape 18"/>
          <p:cNvSpPr/>
          <p:nvPr/>
        </p:nvSpPr>
        <p:spPr>
          <a:xfrm flipH="1">
            <a:off x="4526627" y="571349"/>
            <a:ext cx="4617372" cy="59050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1" y="120000"/>
                </a:moveTo>
                <a:lnTo>
                  <a:pt x="120000" y="120000"/>
                </a:lnTo>
                <a:lnTo>
                  <a:pt x="0" y="0"/>
                </a:lnTo>
                <a:cubicBezTo>
                  <a:pt x="10" y="39999"/>
                  <a:pt x="20" y="80000"/>
                  <a:pt x="31" y="120000"/>
                </a:cubicBezTo>
                <a:close/>
              </a:path>
            </a:pathLst>
          </a:custGeom>
          <a:solidFill>
            <a:srgbClr val="FFFFFF">
              <a:alpha val="6274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Shape 19"/>
          <p:cNvSpPr/>
          <p:nvPr/>
        </p:nvSpPr>
        <p:spPr>
          <a:xfrm rot="10800000">
            <a:off x="4526627" y="1162131"/>
            <a:ext cx="4617372" cy="57109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1" y="120000"/>
                </a:moveTo>
                <a:lnTo>
                  <a:pt x="120000" y="120000"/>
                </a:lnTo>
                <a:lnTo>
                  <a:pt x="0" y="0"/>
                </a:lnTo>
                <a:cubicBezTo>
                  <a:pt x="10" y="39999"/>
                  <a:pt x="20" y="80000"/>
                  <a:pt x="31" y="120000"/>
                </a:cubicBezTo>
                <a:close/>
              </a:path>
            </a:pathLst>
          </a:custGeom>
          <a:solidFill>
            <a:schemeClr val="dk1">
              <a:alpha val="745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  <a:defRPr sz="4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indent="0">
              <a:spcBef>
                <a:spcPts val="0"/>
              </a:spcBef>
              <a:buClr>
                <a:schemeClr val="lt1"/>
              </a:buClr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indent="0">
              <a:spcBef>
                <a:spcPts val="0"/>
              </a:spcBef>
              <a:buClr>
                <a:schemeClr val="lt1"/>
              </a:buClr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indent="0">
              <a:spcBef>
                <a:spcPts val="0"/>
              </a:spcBef>
              <a:buClr>
                <a:schemeClr val="lt1"/>
              </a:buClr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indent="0">
              <a:spcBef>
                <a:spcPts val="0"/>
              </a:spcBef>
              <a:buClr>
                <a:schemeClr val="lt1"/>
              </a:buClr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indent="0">
              <a:spcBef>
                <a:spcPts val="0"/>
              </a:spcBef>
              <a:buClr>
                <a:schemeClr val="lt1"/>
              </a:buClr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indent="0">
              <a:spcBef>
                <a:spcPts val="0"/>
              </a:spcBef>
              <a:buClr>
                <a:schemeClr val="lt1"/>
              </a:buClr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indent="0">
              <a:spcBef>
                <a:spcPts val="0"/>
              </a:spcBef>
              <a:buClr>
                <a:schemeClr val="lt1"/>
              </a:buClr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indent="0">
              <a:spcBef>
                <a:spcPts val="0"/>
              </a:spcBef>
              <a:buClr>
                <a:schemeClr val="lt1"/>
              </a:buClr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3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556790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 rot="10800000" flipH="1">
            <a:off x="0" y="1163099"/>
            <a:ext cx="9144000" cy="39803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Shape 25"/>
          <p:cNvSpPr/>
          <p:nvPr/>
        </p:nvSpPr>
        <p:spPr>
          <a:xfrm rot="10800000">
            <a:off x="4526627" y="1162131"/>
            <a:ext cx="4617372" cy="57109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1" y="120000"/>
                </a:moveTo>
                <a:lnTo>
                  <a:pt x="120000" y="120000"/>
                </a:lnTo>
                <a:lnTo>
                  <a:pt x="0" y="0"/>
                </a:lnTo>
                <a:cubicBezTo>
                  <a:pt x="10" y="39999"/>
                  <a:pt x="20" y="80000"/>
                  <a:pt x="31" y="120000"/>
                </a:cubicBezTo>
                <a:close/>
              </a:path>
            </a:pathLst>
          </a:custGeom>
          <a:solidFill>
            <a:schemeClr val="dk1">
              <a:alpha val="745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  <a:defRPr sz="4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indent="0">
              <a:spcBef>
                <a:spcPts val="0"/>
              </a:spcBef>
              <a:buClr>
                <a:schemeClr val="lt1"/>
              </a:buClr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indent="0">
              <a:spcBef>
                <a:spcPts val="0"/>
              </a:spcBef>
              <a:buClr>
                <a:schemeClr val="lt1"/>
              </a:buClr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indent="0">
              <a:spcBef>
                <a:spcPts val="0"/>
              </a:spcBef>
              <a:buClr>
                <a:schemeClr val="lt1"/>
              </a:buClr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indent="0">
              <a:spcBef>
                <a:spcPts val="0"/>
              </a:spcBef>
              <a:buClr>
                <a:schemeClr val="lt1"/>
              </a:buClr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indent="0">
              <a:spcBef>
                <a:spcPts val="0"/>
              </a:spcBef>
              <a:buClr>
                <a:schemeClr val="lt1"/>
              </a:buClr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indent="0">
              <a:spcBef>
                <a:spcPts val="0"/>
              </a:spcBef>
              <a:buClr>
                <a:schemeClr val="lt1"/>
              </a:buClr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indent="0">
              <a:spcBef>
                <a:spcPts val="0"/>
              </a:spcBef>
              <a:buClr>
                <a:schemeClr val="lt1"/>
              </a:buClr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indent="0">
              <a:spcBef>
                <a:spcPts val="0"/>
              </a:spcBef>
              <a:buClr>
                <a:schemeClr val="lt1"/>
              </a:buClr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3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8" name="Shape 28"/>
          <p:cNvSpPr/>
          <p:nvPr/>
        </p:nvSpPr>
        <p:spPr>
          <a:xfrm flipH="1">
            <a:off x="4526627" y="571349"/>
            <a:ext cx="4617372" cy="59050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1" y="120000"/>
                </a:moveTo>
                <a:lnTo>
                  <a:pt x="120000" y="120000"/>
                </a:lnTo>
                <a:lnTo>
                  <a:pt x="0" y="0"/>
                </a:lnTo>
                <a:cubicBezTo>
                  <a:pt x="10" y="39999"/>
                  <a:pt x="20" y="80000"/>
                  <a:pt x="31" y="120000"/>
                </a:cubicBezTo>
                <a:close/>
              </a:path>
            </a:pathLst>
          </a:custGeom>
          <a:solidFill>
            <a:srgbClr val="FFFFFF">
              <a:alpha val="6274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3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556790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rot="10800000" flipH="1">
            <a:off x="0" y="1163099"/>
            <a:ext cx="9144000" cy="39803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Shape 33"/>
          <p:cNvSpPr/>
          <p:nvPr/>
        </p:nvSpPr>
        <p:spPr>
          <a:xfrm flipH="1">
            <a:off x="4526627" y="571349"/>
            <a:ext cx="4617372" cy="59050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1" y="120000"/>
                </a:moveTo>
                <a:lnTo>
                  <a:pt x="120000" y="120000"/>
                </a:lnTo>
                <a:lnTo>
                  <a:pt x="0" y="0"/>
                </a:lnTo>
                <a:cubicBezTo>
                  <a:pt x="10" y="39999"/>
                  <a:pt x="20" y="80000"/>
                  <a:pt x="31" y="120000"/>
                </a:cubicBezTo>
                <a:close/>
              </a:path>
            </a:pathLst>
          </a:custGeom>
          <a:solidFill>
            <a:srgbClr val="FFFFFF">
              <a:alpha val="6274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  <a:defRPr sz="4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indent="0">
              <a:spcBef>
                <a:spcPts val="0"/>
              </a:spcBef>
              <a:buClr>
                <a:schemeClr val="lt1"/>
              </a:buClr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indent="0">
              <a:spcBef>
                <a:spcPts val="0"/>
              </a:spcBef>
              <a:buClr>
                <a:schemeClr val="lt1"/>
              </a:buClr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indent="0">
              <a:spcBef>
                <a:spcPts val="0"/>
              </a:spcBef>
              <a:buClr>
                <a:schemeClr val="lt1"/>
              </a:buClr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indent="0">
              <a:spcBef>
                <a:spcPts val="0"/>
              </a:spcBef>
              <a:buClr>
                <a:schemeClr val="lt1"/>
              </a:buClr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indent="0">
              <a:spcBef>
                <a:spcPts val="0"/>
              </a:spcBef>
              <a:buClr>
                <a:schemeClr val="lt1"/>
              </a:buClr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indent="0">
              <a:spcBef>
                <a:spcPts val="0"/>
              </a:spcBef>
              <a:buClr>
                <a:schemeClr val="lt1"/>
              </a:buClr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indent="0">
              <a:spcBef>
                <a:spcPts val="0"/>
              </a:spcBef>
              <a:buClr>
                <a:schemeClr val="lt1"/>
              </a:buClr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indent="0">
              <a:spcBef>
                <a:spcPts val="0"/>
              </a:spcBef>
              <a:buClr>
                <a:schemeClr val="lt1"/>
              </a:buClr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5" name="Shape 35"/>
          <p:cNvSpPr/>
          <p:nvPr/>
        </p:nvSpPr>
        <p:spPr>
          <a:xfrm rot="10800000">
            <a:off x="4526627" y="1162131"/>
            <a:ext cx="4617372" cy="57109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1" y="120000"/>
                </a:moveTo>
                <a:lnTo>
                  <a:pt x="120000" y="120000"/>
                </a:lnTo>
                <a:lnTo>
                  <a:pt x="0" y="0"/>
                </a:lnTo>
                <a:cubicBezTo>
                  <a:pt x="10" y="39999"/>
                  <a:pt x="20" y="80000"/>
                  <a:pt x="31" y="120000"/>
                </a:cubicBezTo>
                <a:close/>
              </a:path>
            </a:pathLst>
          </a:custGeom>
          <a:solidFill>
            <a:schemeClr val="dk1">
              <a:alpha val="745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556790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 rot="10800000" flipH="1">
            <a:off x="0" y="4412699"/>
            <a:ext cx="9144000" cy="730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Shape 39"/>
          <p:cNvSpPr/>
          <p:nvPr/>
        </p:nvSpPr>
        <p:spPr>
          <a:xfrm flipH="1">
            <a:off x="4526627" y="3820833"/>
            <a:ext cx="4617372" cy="59050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1" y="120000"/>
                </a:moveTo>
                <a:lnTo>
                  <a:pt x="120000" y="120000"/>
                </a:lnTo>
                <a:lnTo>
                  <a:pt x="0" y="0"/>
                </a:lnTo>
                <a:cubicBezTo>
                  <a:pt x="10" y="39999"/>
                  <a:pt x="20" y="80000"/>
                  <a:pt x="31" y="120000"/>
                </a:cubicBezTo>
                <a:close/>
              </a:path>
            </a:pathLst>
          </a:custGeom>
          <a:solidFill>
            <a:srgbClr val="FFFFFF">
              <a:alpha val="6274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Shape 40"/>
          <p:cNvSpPr/>
          <p:nvPr/>
        </p:nvSpPr>
        <p:spPr>
          <a:xfrm rot="10800000">
            <a:off x="4526627" y="4411617"/>
            <a:ext cx="4617372" cy="57109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1" y="120000"/>
                </a:moveTo>
                <a:lnTo>
                  <a:pt x="120000" y="120000"/>
                </a:lnTo>
                <a:lnTo>
                  <a:pt x="0" y="0"/>
                </a:lnTo>
                <a:cubicBezTo>
                  <a:pt x="10" y="39999"/>
                  <a:pt x="20" y="80000"/>
                  <a:pt x="31" y="120000"/>
                </a:cubicBezTo>
                <a:close/>
              </a:path>
            </a:pathLst>
          </a:custGeom>
          <a:solidFill>
            <a:schemeClr val="dk1">
              <a:alpha val="745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4421726"/>
            <a:ext cx="8229600" cy="50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eorgia"/>
              <a:buNone/>
              <a:defRPr sz="2400" b="0" i="1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556790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6676" y="76255"/>
            <a:ext cx="9134129" cy="505479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1" y="0"/>
                </a:moveTo>
                <a:lnTo>
                  <a:pt x="120000" y="77290"/>
                </a:lnTo>
                <a:lnTo>
                  <a:pt x="20" y="120000"/>
                </a:lnTo>
                <a:cubicBezTo>
                  <a:pt x="-51" y="91231"/>
                  <a:pt x="93" y="28768"/>
                  <a:pt x="21" y="0"/>
                </a:cubicBezTo>
                <a:close/>
              </a:path>
            </a:pathLst>
          </a:custGeom>
          <a:solidFill>
            <a:srgbClr val="FFFFFF">
              <a:alpha val="6274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556790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dk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  <a:defRPr sz="4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indent="0">
              <a:spcBef>
                <a:spcPts val="0"/>
              </a:spcBef>
              <a:buClr>
                <a:schemeClr val="lt1"/>
              </a:buClr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indent="0">
              <a:spcBef>
                <a:spcPts val="0"/>
              </a:spcBef>
              <a:buClr>
                <a:schemeClr val="lt1"/>
              </a:buClr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indent="0">
              <a:spcBef>
                <a:spcPts val="0"/>
              </a:spcBef>
              <a:buClr>
                <a:schemeClr val="lt1"/>
              </a:buClr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indent="0">
              <a:spcBef>
                <a:spcPts val="0"/>
              </a:spcBef>
              <a:buClr>
                <a:schemeClr val="lt1"/>
              </a:buClr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indent="0">
              <a:spcBef>
                <a:spcPts val="0"/>
              </a:spcBef>
              <a:buClr>
                <a:schemeClr val="lt1"/>
              </a:buClr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indent="0">
              <a:spcBef>
                <a:spcPts val="0"/>
              </a:spcBef>
              <a:buClr>
                <a:schemeClr val="lt1"/>
              </a:buClr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indent="0">
              <a:spcBef>
                <a:spcPts val="0"/>
              </a:spcBef>
              <a:buClr>
                <a:schemeClr val="lt1"/>
              </a:buClr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indent="0">
              <a:spcBef>
                <a:spcPts val="0"/>
              </a:spcBef>
              <a:buClr>
                <a:schemeClr val="lt1"/>
              </a:buClr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3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56790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Georgia"/>
              <a:buNone/>
            </a:pPr>
            <a:fld id="{00000000-1234-1234-1234-123412341234}" type="slidenum">
              <a:rPr lang="en" sz="1300" b="0" i="0" u="none" strike="noStrike" cap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" sz="1300" b="0" i="0" u="none" strike="noStrike" cap="none"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ctrTitle"/>
          </p:nvPr>
        </p:nvSpPr>
        <p:spPr>
          <a:xfrm>
            <a:off x="685800" y="1746891"/>
            <a:ext cx="7772400" cy="1238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eorgia"/>
              <a:buNone/>
            </a:pPr>
            <a:r>
              <a:rPr lang="en" sz="4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Pre-Writing 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subTitle" idx="1"/>
          </p:nvPr>
        </p:nvSpPr>
        <p:spPr>
          <a:xfrm>
            <a:off x="685800" y="3093357"/>
            <a:ext cx="7772400" cy="66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eorgia"/>
              <a:buNone/>
            </a:pPr>
            <a:r>
              <a:rPr lang="en" sz="2400" b="0" i="1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The Writing Before the Writing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Shape 56"/>
          <p:cNvPicPr preferRelativeResize="0"/>
          <p:nvPr/>
        </p:nvPicPr>
        <p:blipFill>
          <a:blip r:embed="rId3">
            <a:alphaModFix amt="14000"/>
          </a:blip>
          <a:stretch>
            <a:fillRect/>
          </a:stretch>
        </p:blipFill>
        <p:spPr>
          <a:xfrm>
            <a:off x="0" y="-246825"/>
            <a:ext cx="9144000" cy="609149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Writing Environment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57200" y="2409400"/>
            <a:ext cx="8229600" cy="25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What helps you get in the mindset for writing?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Writing Environment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644700" cy="372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Music?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Quiet Space?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Certain Foods?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No Distractions?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A Productive Environment?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1874" y="2308475"/>
            <a:ext cx="5042124" cy="1747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eorgia"/>
              <a:buNone/>
            </a:pPr>
            <a:r>
              <a:rPr lang="en" sz="4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Brainstorming</a:t>
            </a:r>
          </a:p>
        </p:txBody>
      </p:sp>
      <p:pic>
        <p:nvPicPr>
          <p:cNvPr id="71" name="Shape 71"/>
          <p:cNvPicPr preferRelativeResize="0"/>
          <p:nvPr/>
        </p:nvPicPr>
        <p:blipFill rotWithShape="1">
          <a:blip r:embed="rId3">
            <a:alphaModFix/>
          </a:blip>
          <a:srcRect t="8950"/>
          <a:stretch/>
        </p:blipFill>
        <p:spPr>
          <a:xfrm>
            <a:off x="4947300" y="1578150"/>
            <a:ext cx="2806425" cy="35297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/>
          <p:nvPr/>
        </p:nvSpPr>
        <p:spPr>
          <a:xfrm>
            <a:off x="320850" y="1577475"/>
            <a:ext cx="5115600" cy="233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6000">
                <a:latin typeface="Average"/>
                <a:ea typeface="Average"/>
                <a:cs typeface="Average"/>
                <a:sym typeface="Average"/>
              </a:rPr>
              <a:t>F r e e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6000">
                <a:latin typeface="Average"/>
                <a:ea typeface="Average"/>
                <a:cs typeface="Average"/>
                <a:sym typeface="Average"/>
              </a:rPr>
              <a:t>W r i t i n g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eorgia"/>
              <a:buNone/>
            </a:pPr>
            <a:r>
              <a:rPr lang="en" sz="4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Brainstorming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114800" cy="37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eorgia"/>
              <a:buNone/>
            </a:pPr>
            <a:endParaRPr sz="2400"/>
          </a:p>
          <a:p>
            <a:pPr marL="4572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eorgia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Bullet Points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800"/>
              <a:t>They’re very useful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800"/>
              <a:t>They let you organize your ideas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800"/>
              <a:t>Even if it’s just a list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800"/>
              <a:t>It’s still good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800"/>
              <a:t>And makes writing your essay much easier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800"/>
              <a:t>Bullet Points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6999" y="1810792"/>
            <a:ext cx="2862199" cy="2504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eorgia"/>
              <a:buNone/>
            </a:pPr>
            <a:r>
              <a:rPr lang="en" sz="4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Brainstorming</a:t>
            </a:r>
          </a:p>
        </p:txBody>
      </p:sp>
      <p:pic>
        <p:nvPicPr>
          <p:cNvPr id="85" name="Shape 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500" y="1257675"/>
            <a:ext cx="3808148" cy="3802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/>
        <p:spPr>
          <a:xfrm>
            <a:off x="4545150" y="1820075"/>
            <a:ext cx="4027348" cy="29322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87" name="Shape 87"/>
          <p:cNvSpPr txBox="1"/>
          <p:nvPr/>
        </p:nvSpPr>
        <p:spPr>
          <a:xfrm>
            <a:off x="4315025" y="1257675"/>
            <a:ext cx="4671600" cy="380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Georgia"/>
              <a:buNone/>
            </a:pPr>
            <a:r>
              <a:rPr lang="en" sz="30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Concept/Mind Mapping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Georgia"/>
              <a:buChar char="●"/>
            </a:pP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What is Brainstorming, exactly? It’s a term we’ve heard since we were in Grade School, but it’s difficult to clearly define. 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Georgia"/>
              <a:buChar char="●"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Brainstorming is best done in groups or pairs. It helps to have somebody to talk to and translate your ideas to.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eorgia"/>
              <a:buNone/>
            </a:pPr>
            <a:endParaRPr sz="60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eorgia"/>
              <a:buNone/>
            </a:pPr>
            <a:r>
              <a:rPr lang="en" sz="6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Categorize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eorgia"/>
              <a:buNone/>
            </a:pPr>
            <a:r>
              <a:rPr lang="en" sz="4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Organizing</a:t>
            </a:r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4000" y="1692975"/>
            <a:ext cx="4036175" cy="3058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eorgia"/>
              <a:buNone/>
            </a:pPr>
            <a:r>
              <a:rPr lang="en" sz="4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Organizing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3743175" y="2646949"/>
            <a:ext cx="4729799" cy="219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eorgia"/>
              <a:buNone/>
            </a:pPr>
            <a:endParaRPr sz="60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eorgia"/>
              <a:buNone/>
            </a:pPr>
            <a:r>
              <a:rPr lang="en" sz="6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Outline</a:t>
            </a:r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248" y="1347600"/>
            <a:ext cx="2783700" cy="358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 descr="fishboneoutline.png"/>
          <p:cNvPicPr preferRelativeResize="0"/>
          <p:nvPr/>
        </p:nvPicPr>
        <p:blipFill rotWithShape="1">
          <a:blip r:embed="rId4">
            <a:alphaModFix/>
          </a:blip>
          <a:srcRect l="6929" t="13185" r="8775" b="13236"/>
          <a:stretch/>
        </p:blipFill>
        <p:spPr>
          <a:xfrm>
            <a:off x="4607650" y="1639850"/>
            <a:ext cx="3252975" cy="179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eorgia"/>
              <a:buNone/>
            </a:pPr>
            <a:r>
              <a:rPr lang="en" sz="4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Organizing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eorgia"/>
              <a:buNone/>
            </a:pPr>
            <a:r>
              <a:rPr lang="en" sz="6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Index Cards</a:t>
            </a:r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9950" y="2142562"/>
            <a:ext cx="4762500" cy="267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paper-plane">
  <a:themeElements>
    <a:clrScheme name="Custom 354">
      <a:dk1>
        <a:srgbClr val="000000"/>
      </a:dk1>
      <a:lt1>
        <a:srgbClr val="FFFFFF"/>
      </a:lt1>
      <a:dk2>
        <a:srgbClr val="30182B"/>
      </a:dk2>
      <a:lt2>
        <a:srgbClr val="DFDFDF"/>
      </a:lt2>
      <a:accent1>
        <a:srgbClr val="592D50"/>
      </a:accent1>
      <a:accent2>
        <a:srgbClr val="D3A67A"/>
      </a:accent2>
      <a:accent3>
        <a:srgbClr val="45485F"/>
      </a:accent3>
      <a:accent4>
        <a:srgbClr val="6B9756"/>
      </a:accent4>
      <a:accent5>
        <a:srgbClr val="7D576E"/>
      </a:accent5>
      <a:accent6>
        <a:srgbClr val="4C1A23"/>
      </a:accent6>
      <a:hlink>
        <a:srgbClr val="511E3E"/>
      </a:hlink>
      <a:folHlink>
        <a:srgbClr val="9EA0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</Words>
  <Application>Microsoft Office PowerPoint</Application>
  <PresentationFormat>On-screen Show (16:9)</PresentationFormat>
  <Paragraphs>48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Georgia</vt:lpstr>
      <vt:lpstr>Average</vt:lpstr>
      <vt:lpstr>Arial</vt:lpstr>
      <vt:lpstr>paper-plane</vt:lpstr>
      <vt:lpstr>Pre-Writing </vt:lpstr>
      <vt:lpstr>The Writing Environment</vt:lpstr>
      <vt:lpstr>The Writing Environment</vt:lpstr>
      <vt:lpstr>Brainstorming</vt:lpstr>
      <vt:lpstr>Brainstorming</vt:lpstr>
      <vt:lpstr>Brainstorming</vt:lpstr>
      <vt:lpstr>Organizing</vt:lpstr>
      <vt:lpstr>Organizing</vt:lpstr>
      <vt:lpstr>Organizing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Pre-Writing </dc:title>
  <dc:creator>Kseniya Gregory</dc:creator>
  <cp:lastModifiedBy>Kseniya Gregory</cp:lastModifiedBy>
  <cp:revision>1</cp:revision>
  <dcterms:modified xsi:type="dcterms:W3CDTF">2017-01-11T21:38:39Z</dcterms:modified>
</cp:coreProperties>
</file>