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83" r:id="rId5"/>
    <p:sldId id="284" r:id="rId6"/>
    <p:sldId id="308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85" r:id="rId15"/>
    <p:sldId id="309" r:id="rId16"/>
    <p:sldId id="30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585BFB-E7ED-49FA-B60C-6AECCECDEAF9}" v="317" dt="2021-12-06T20:10:12.9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5358" autoAdjust="0"/>
  </p:normalViewPr>
  <p:slideViewPr>
    <p:cSldViewPr>
      <p:cViewPr varScale="1">
        <p:scale>
          <a:sx n="121" d="100"/>
          <a:sy n="121" d="100"/>
        </p:scale>
        <p:origin x="1296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McMartin" userId="S::dhmcmart@csusm.edu::b9689044-7acd-4b91-b891-de5fcf73f333" providerId="AD" clId="Web-{BD585BFB-E7ED-49FA-B60C-6AECCECDEAF9}"/>
    <pc:docChg chg="addSld delSld modSld sldOrd">
      <pc:chgData name="David McMartin" userId="S::dhmcmart@csusm.edu::b9689044-7acd-4b91-b891-de5fcf73f333" providerId="AD" clId="Web-{BD585BFB-E7ED-49FA-B60C-6AECCECDEAF9}" dt="2021-12-06T20:10:12.923" v="319"/>
      <pc:docMkLst>
        <pc:docMk/>
      </pc:docMkLst>
      <pc:sldChg chg="modSp">
        <pc:chgData name="David McMartin" userId="S::dhmcmart@csusm.edu::b9689044-7acd-4b91-b891-de5fcf73f333" providerId="AD" clId="Web-{BD585BFB-E7ED-49FA-B60C-6AECCECDEAF9}" dt="2021-12-06T20:02:59.242" v="256" actId="20577"/>
        <pc:sldMkLst>
          <pc:docMk/>
          <pc:sldMk cId="1382213210" sldId="283"/>
        </pc:sldMkLst>
        <pc:spChg chg="mod">
          <ac:chgData name="David McMartin" userId="S::dhmcmart@csusm.edu::b9689044-7acd-4b91-b891-de5fcf73f333" providerId="AD" clId="Web-{BD585BFB-E7ED-49FA-B60C-6AECCECDEAF9}" dt="2021-12-06T20:02:59.242" v="256" actId="20577"/>
          <ac:spMkLst>
            <pc:docMk/>
            <pc:sldMk cId="1382213210" sldId="283"/>
            <ac:spMk id="3" creationId="{00000000-0000-0000-0000-000000000000}"/>
          </ac:spMkLst>
        </pc:spChg>
      </pc:sldChg>
      <pc:sldChg chg="ord">
        <pc:chgData name="David McMartin" userId="S::dhmcmart@csusm.edu::b9689044-7acd-4b91-b891-de5fcf73f333" providerId="AD" clId="Web-{BD585BFB-E7ED-49FA-B60C-6AECCECDEAF9}" dt="2021-12-06T20:09:54.969" v="318"/>
        <pc:sldMkLst>
          <pc:docMk/>
          <pc:sldMk cId="3174658964" sldId="285"/>
        </pc:sldMkLst>
      </pc:sldChg>
      <pc:sldChg chg="ord">
        <pc:chgData name="David McMartin" userId="S::dhmcmart@csusm.edu::b9689044-7acd-4b91-b891-de5fcf73f333" providerId="AD" clId="Web-{BD585BFB-E7ED-49FA-B60C-6AECCECDEAF9}" dt="2021-12-06T20:10:12.923" v="319"/>
        <pc:sldMkLst>
          <pc:docMk/>
          <pc:sldMk cId="2309484131" sldId="286"/>
        </pc:sldMkLst>
      </pc:sldChg>
      <pc:sldChg chg="new del">
        <pc:chgData name="David McMartin" userId="S::dhmcmart@csusm.edu::b9689044-7acd-4b91-b891-de5fcf73f333" providerId="AD" clId="Web-{BD585BFB-E7ED-49FA-B60C-6AECCECDEAF9}" dt="2021-12-06T19:53:38.852" v="36"/>
        <pc:sldMkLst>
          <pc:docMk/>
          <pc:sldMk cId="618048397" sldId="308"/>
        </pc:sldMkLst>
      </pc:sldChg>
      <pc:sldChg chg="modSp new">
        <pc:chgData name="David McMartin" userId="S::dhmcmart@csusm.edu::b9689044-7acd-4b91-b891-de5fcf73f333" providerId="AD" clId="Web-{BD585BFB-E7ED-49FA-B60C-6AECCECDEAF9}" dt="2021-12-06T20:06:01.221" v="313" actId="20577"/>
        <pc:sldMkLst>
          <pc:docMk/>
          <pc:sldMk cId="1219968956" sldId="308"/>
        </pc:sldMkLst>
        <pc:spChg chg="mod">
          <ac:chgData name="David McMartin" userId="S::dhmcmart@csusm.edu::b9689044-7acd-4b91-b891-de5fcf73f333" providerId="AD" clId="Web-{BD585BFB-E7ED-49FA-B60C-6AECCECDEAF9}" dt="2021-12-06T19:55:21.592" v="71" actId="20577"/>
          <ac:spMkLst>
            <pc:docMk/>
            <pc:sldMk cId="1219968956" sldId="308"/>
            <ac:spMk id="2" creationId="{50B93BD7-608B-478F-B7C0-478A643D6A50}"/>
          </ac:spMkLst>
        </pc:spChg>
        <pc:spChg chg="mod">
          <ac:chgData name="David McMartin" userId="S::dhmcmart@csusm.edu::b9689044-7acd-4b91-b891-de5fcf73f333" providerId="AD" clId="Web-{BD585BFB-E7ED-49FA-B60C-6AECCECDEAF9}" dt="2021-12-06T20:06:01.221" v="313" actId="20577"/>
          <ac:spMkLst>
            <pc:docMk/>
            <pc:sldMk cId="1219968956" sldId="308"/>
            <ac:spMk id="3" creationId="{B4660404-2E3B-42BE-8394-B9F07927BA50}"/>
          </ac:spMkLst>
        </pc:spChg>
      </pc:sldChg>
      <pc:sldChg chg="new del">
        <pc:chgData name="David McMartin" userId="S::dhmcmart@csusm.edu::b9689044-7acd-4b91-b891-de5fcf73f333" providerId="AD" clId="Web-{BD585BFB-E7ED-49FA-B60C-6AECCECDEAF9}" dt="2021-12-06T19:53:52.040" v="38"/>
        <pc:sldMkLst>
          <pc:docMk/>
          <pc:sldMk cId="4224944773" sldId="30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5BC91-B9ED-AA45-956E-90C68F3E3275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FACA5-B8F2-BF4E-9B11-E40B53C7F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56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F9099-40E9-43E8-84EC-BA2CA5B805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41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F9099-40E9-43E8-84EC-BA2CA5B805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04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F9099-40E9-43E8-84EC-BA2CA5B805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78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Like the use of colors that match the button!</a:t>
            </a:r>
            <a:r>
              <a:rPr lang="en-US" baseline="0" dirty="0"/>
              <a:t> </a:t>
            </a:r>
            <a:r>
              <a:rPr lang="en-US" baseline="0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F9099-40E9-43E8-84EC-BA2CA5B805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56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Very good!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F9099-40E9-43E8-84EC-BA2CA5B805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63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F9099-40E9-43E8-84EC-BA2CA5B805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22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F9099-40E9-43E8-84EC-BA2CA5B805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41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FACA5-B8F2-BF4E-9B11-E40B53C7F4C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9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29000"/>
            <a:ext cx="7772400" cy="91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762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24AF-2B2D-48B5-AFB7-FABF475E078B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CC1-5E81-456A-B3FB-92661052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38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24AF-2B2D-48B5-AFB7-FABF475E078B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CC1-5E81-456A-B3FB-92661052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21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2999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143000"/>
            <a:ext cx="5111750" cy="495300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62199"/>
            <a:ext cx="3008313" cy="373380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24AF-2B2D-48B5-AFB7-FABF475E078B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CC1-5E81-456A-B3FB-92661052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19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45720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743200" y="304800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5181600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24AF-2B2D-48B5-AFB7-FABF475E078B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CC1-5E81-456A-B3FB-92661052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42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64008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38400" y="1600200"/>
            <a:ext cx="6400800" cy="4525963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24AF-2B2D-48B5-AFB7-FABF475E078B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CC1-5E81-456A-B3FB-92661052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19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64008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600200"/>
            <a:ext cx="8610600" cy="4525963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24AF-2B2D-48B5-AFB7-FABF475E078B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CC1-5E81-456A-B3FB-92661052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6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28600" y="4800600"/>
            <a:ext cx="8686800" cy="609600"/>
          </a:xfrm>
        </p:spPr>
        <p:txBody>
          <a:bodyPr anchor="b"/>
          <a:lstStyle>
            <a:lvl1pPr algn="ctr">
              <a:buNone/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3657600"/>
            <a:ext cx="8686800" cy="1066800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021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ndar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257800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Corbel"/>
                <a:cs typeface="Corbel"/>
              </a:defRPr>
            </a:lvl1pPr>
            <a:lvl2pPr>
              <a:defRPr>
                <a:solidFill>
                  <a:srgbClr val="000000"/>
                </a:solidFill>
                <a:latin typeface="Corbel"/>
                <a:cs typeface="Corbel"/>
              </a:defRPr>
            </a:lvl2pPr>
            <a:lvl3pPr>
              <a:defRPr>
                <a:solidFill>
                  <a:srgbClr val="000000"/>
                </a:solidFill>
                <a:latin typeface="Corbel"/>
                <a:cs typeface="Corbel"/>
              </a:defRPr>
            </a:lvl3pPr>
            <a:lvl4pPr>
              <a:defRPr>
                <a:solidFill>
                  <a:srgbClr val="000000"/>
                </a:solidFill>
                <a:latin typeface="Corbel"/>
                <a:cs typeface="Corbel"/>
              </a:defRPr>
            </a:lvl4pPr>
            <a:lvl5pPr>
              <a:defRPr>
                <a:solidFill>
                  <a:srgbClr val="000000"/>
                </a:solidFill>
                <a:latin typeface="Corbel"/>
                <a:cs typeface="Corbe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20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67200" cy="52578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orbel"/>
                <a:cs typeface="Corbel"/>
              </a:defRPr>
            </a:lvl1pPr>
            <a:lvl2pPr>
              <a:defRPr sz="2400">
                <a:solidFill>
                  <a:schemeClr val="tx1"/>
                </a:solidFill>
                <a:latin typeface="Corbel"/>
                <a:cs typeface="Corbel"/>
              </a:defRPr>
            </a:lvl2pPr>
            <a:lvl3pPr>
              <a:defRPr sz="2000">
                <a:solidFill>
                  <a:schemeClr val="tx1"/>
                </a:solidFill>
                <a:latin typeface="Corbel"/>
                <a:cs typeface="Corbel"/>
              </a:defRPr>
            </a:lvl3pPr>
            <a:lvl4pPr>
              <a:defRPr sz="1800">
                <a:solidFill>
                  <a:schemeClr val="tx1"/>
                </a:solidFill>
                <a:latin typeface="Corbel"/>
                <a:cs typeface="Corbel"/>
              </a:defRPr>
            </a:lvl4pPr>
            <a:lvl5pPr>
              <a:defRPr sz="1800">
                <a:solidFill>
                  <a:schemeClr val="tx1"/>
                </a:solidFill>
                <a:latin typeface="Corbel"/>
                <a:cs typeface="Corbe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52578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orbel"/>
                <a:cs typeface="Corbel"/>
              </a:defRPr>
            </a:lvl1pPr>
            <a:lvl2pPr>
              <a:defRPr sz="2400">
                <a:solidFill>
                  <a:schemeClr val="tx1"/>
                </a:solidFill>
                <a:latin typeface="Corbel"/>
                <a:cs typeface="Corbel"/>
              </a:defRPr>
            </a:lvl2pPr>
            <a:lvl3pPr>
              <a:defRPr sz="2000">
                <a:solidFill>
                  <a:schemeClr val="tx1"/>
                </a:solidFill>
                <a:latin typeface="Corbel"/>
                <a:cs typeface="Corbel"/>
              </a:defRPr>
            </a:lvl3pPr>
            <a:lvl4pPr>
              <a:defRPr sz="1800">
                <a:solidFill>
                  <a:schemeClr val="tx1"/>
                </a:solidFill>
                <a:latin typeface="Corbel"/>
                <a:cs typeface="Corbel"/>
              </a:defRPr>
            </a:lvl4pPr>
            <a:lvl5pPr>
              <a:defRPr sz="1800">
                <a:solidFill>
                  <a:schemeClr val="tx1"/>
                </a:solidFill>
                <a:latin typeface="Corbel"/>
                <a:cs typeface="Corbe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736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09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24AF-2B2D-48B5-AFB7-FABF475E078B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CC1-5E81-456A-B3FB-92661052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40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990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809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24AF-2B2D-48B5-AFB7-FABF475E078B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CC1-5E81-456A-B3FB-92661052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04800"/>
            <a:ext cx="6705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3433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24AF-2B2D-48B5-AFB7-FABF475E078B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CC1-5E81-456A-B3FB-92661052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18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4419600"/>
            <a:ext cx="6781801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0" y="2895600"/>
            <a:ext cx="67818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24AF-2B2D-48B5-AFB7-FABF475E078B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CC1-5E81-456A-B3FB-92661052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067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04800"/>
            <a:ext cx="64008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24AF-2B2D-48B5-AFB7-FABF475E078B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CC1-5E81-456A-B3FB-92661052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06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04800"/>
            <a:ext cx="64770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24AF-2B2D-48B5-AFB7-FABF475E078B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CC1-5E81-456A-B3FB-92661052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4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04800"/>
            <a:ext cx="6705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24AF-2B2D-48B5-AFB7-FABF475E078B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CC1-5E81-456A-B3FB-92661052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04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04800"/>
            <a:ext cx="6705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24AF-2B2D-48B5-AFB7-FABF475E078B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CC1-5E81-456A-B3FB-92661052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19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524AF-2B2D-48B5-AFB7-FABF475E078B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23CC1-5E81-456A-B3FB-92661052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1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3" r:id="rId4"/>
    <p:sldLayoutId id="2147483651" r:id="rId5"/>
    <p:sldLayoutId id="2147483652" r:id="rId6"/>
    <p:sldLayoutId id="2147483653" r:id="rId7"/>
    <p:sldLayoutId id="2147483654" r:id="rId8"/>
    <p:sldLayoutId id="2147483662" r:id="rId9"/>
    <p:sldLayoutId id="2147483655" r:id="rId10"/>
    <p:sldLayoutId id="2147483656" r:id="rId11"/>
    <p:sldLayoutId id="2147483657" r:id="rId12"/>
    <p:sldLayoutId id="2147483658" r:id="rId13"/>
    <p:sldLayoutId id="2147483661" r:id="rId14"/>
    <p:sldLayoutId id="2147483665" r:id="rId15"/>
    <p:sldLayoutId id="2147483666" r:id="rId16"/>
    <p:sldLayoutId id="2147483667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usm.edu/academicadvising/eadvisor/index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3429000"/>
            <a:ext cx="7934467" cy="1537078"/>
          </a:xfrm>
        </p:spPr>
        <p:txBody>
          <a:bodyPr>
            <a:noAutofit/>
          </a:bodyPr>
          <a:lstStyle/>
          <a:p>
            <a:r>
              <a:rPr lang="en-US" sz="4000" dirty="0"/>
              <a:t>An Alternative Way to Enroll in classes for those who choose not to use the Schedule Assistant tool. HOW TO ENROLL IN A CLASS </a:t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8221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pearl\AppData\Local\Microsoft\Windows\Temporary Internet Files\Content.IE5\03K0RFRV\MC900432530[1]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57200"/>
            <a:ext cx="930436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5000" y="0"/>
            <a:ext cx="6705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You ONLY Have the class </a:t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3600" dirty="0">
                <a:solidFill>
                  <a:srgbClr val="FF0000"/>
                </a:solidFill>
              </a:rPr>
              <a:t>when you see a 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6715125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05000" y="4572000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Congratulations you successfully Enrolled!!!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162800" y="2362200"/>
            <a:ext cx="1905000" cy="3657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rbel" panose="020B0503020204020204" pitchFamily="34" charset="0"/>
              </a:rPr>
              <a:t>Repeat the enrollment process for each course you wish to enroll in by clicking on the </a:t>
            </a:r>
            <a:r>
              <a:rPr lang="en-US" b="1" dirty="0">
                <a:solidFill>
                  <a:srgbClr val="002060"/>
                </a:solidFill>
                <a:latin typeface="Corbel" panose="020B0503020204020204" pitchFamily="34" charset="0"/>
              </a:rPr>
              <a:t>‘Add Another Class’ </a:t>
            </a:r>
            <a:r>
              <a:rPr lang="en-US" dirty="0">
                <a:solidFill>
                  <a:schemeClr val="bg1"/>
                </a:solidFill>
                <a:latin typeface="Corbel" panose="020B0503020204020204" pitchFamily="34" charset="0"/>
              </a:rPr>
              <a:t>button otherwise click on </a:t>
            </a:r>
            <a:r>
              <a:rPr lang="en-US" b="1" dirty="0">
                <a:solidFill>
                  <a:srgbClr val="002060"/>
                </a:solidFill>
                <a:latin typeface="Corbel" panose="020B0503020204020204" pitchFamily="34" charset="0"/>
              </a:rPr>
              <a:t>‘My Class Schedule’.</a:t>
            </a:r>
          </a:p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324600" y="5029200"/>
            <a:ext cx="866022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94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71600"/>
            <a:ext cx="6096000" cy="450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2103" y="3886200"/>
            <a:ext cx="2356655" cy="10464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/>
              <a:t>Type in </a:t>
            </a:r>
            <a:r>
              <a:rPr lang="en-US" b="1" dirty="0">
                <a:solidFill>
                  <a:srgbClr val="002060"/>
                </a:solidFill>
              </a:rPr>
              <a:t>‘Class Number’ </a:t>
            </a:r>
            <a:r>
              <a:rPr lang="en-US" dirty="0"/>
              <a:t>here, and click the </a:t>
            </a:r>
            <a:r>
              <a:rPr lang="en-US" dirty="0">
                <a:solidFill>
                  <a:srgbClr val="92D050"/>
                </a:solidFill>
              </a:rPr>
              <a:t>‘enter’ </a:t>
            </a:r>
            <a:r>
              <a:rPr lang="en-US" dirty="0"/>
              <a:t>button</a:t>
            </a:r>
          </a:p>
          <a:p>
            <a:pPr algn="ctr"/>
            <a:endParaRPr lang="en-US" sz="8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514600" y="4343400"/>
            <a:ext cx="31589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705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From the enroll tab:</a:t>
            </a:r>
            <a:br>
              <a:rPr lang="en-US" dirty="0"/>
            </a:br>
            <a:r>
              <a:rPr lang="en-US" sz="1800" dirty="0" smtClean="0"/>
              <a:t>You can also enroll by entering the 5-Digit class number and then finishing the enrollment steps.</a:t>
            </a:r>
            <a:br>
              <a:rPr lang="en-US" sz="1800" dirty="0" smtClean="0"/>
            </a:br>
            <a:r>
              <a:rPr lang="en-US" cap="small" dirty="0" smtClean="0">
                <a:solidFill>
                  <a:srgbClr val="FF0000"/>
                </a:solidFill>
              </a:rPr>
              <a:t>Enrolling </a:t>
            </a:r>
            <a:r>
              <a:rPr lang="en-US" cap="small" dirty="0">
                <a:solidFill>
                  <a:srgbClr val="FF0000"/>
                </a:solidFill>
              </a:rPr>
              <a:t>directly into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65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Learning Courses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latin typeface="Hobo Std" pitchFamily="34" charset="0"/>
              </a:rPr>
              <a:t>Always check with Financial Aid before enrolling into a course designated as </a:t>
            </a:r>
            <a:r>
              <a:rPr lang="en-US" dirty="0" smtClean="0">
                <a:latin typeface="Hobo Std" pitchFamily="34" charset="0"/>
              </a:rPr>
              <a:t>“EL” </a:t>
            </a:r>
            <a:r>
              <a:rPr lang="en-US" dirty="0">
                <a:latin typeface="Hobo Std" pitchFamily="34" charset="0"/>
              </a:rPr>
              <a:t>(Extended </a:t>
            </a:r>
            <a:r>
              <a:rPr lang="en-US" dirty="0" smtClean="0">
                <a:latin typeface="Hobo Std" pitchFamily="34" charset="0"/>
              </a:rPr>
              <a:t>Learning)</a:t>
            </a:r>
          </a:p>
          <a:p>
            <a:endParaRPr lang="en-US" dirty="0">
              <a:latin typeface="Hobo Std" pitchFamily="34" charset="0"/>
            </a:endParaRPr>
          </a:p>
          <a:p>
            <a:r>
              <a:rPr lang="en-US" dirty="0" smtClean="0"/>
              <a:t>EL courses have a different cost structure associated with them. Ordinarily our undergraduate students in the Fall and Spring semesters will not enroll into EL courses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Note:</a:t>
            </a:r>
            <a:r>
              <a:rPr lang="en-US" dirty="0" smtClean="0"/>
              <a:t> Courses at CSUSM offered in the summer and winter intersessions are only offered via the EL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0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43433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dirty="0" smtClean="0">
                <a:latin typeface="Hobo Std" pitchFamily="34" charset="0"/>
              </a:rPr>
              <a:t>Have </a:t>
            </a:r>
            <a:r>
              <a:rPr lang="en-US" sz="6600" dirty="0">
                <a:latin typeface="Hobo Std" pitchFamily="34" charset="0"/>
              </a:rPr>
              <a:t>QUESTIONS</a:t>
            </a:r>
            <a:br>
              <a:rPr lang="en-US" sz="6600" dirty="0">
                <a:latin typeface="Hobo Std" pitchFamily="34" charset="0"/>
              </a:rPr>
            </a:br>
            <a:r>
              <a:rPr lang="en-US" sz="6600" dirty="0">
                <a:latin typeface="Hobo Std" pitchFamily="34" charset="0"/>
              </a:rPr>
              <a:t>E-mail us through</a:t>
            </a:r>
          </a:p>
          <a:p>
            <a:pPr marL="0" indent="0" algn="ctr">
              <a:buNone/>
            </a:pPr>
            <a:r>
              <a:rPr lang="en-US" sz="6600" dirty="0" err="1">
                <a:solidFill>
                  <a:srgbClr val="FF0000"/>
                </a:solidFill>
                <a:latin typeface="Hobo Std" pitchFamily="34" charset="0"/>
              </a:rPr>
              <a:t>eAdvisor</a:t>
            </a:r>
            <a:r>
              <a:rPr lang="en-US" sz="6600" dirty="0">
                <a:solidFill>
                  <a:srgbClr val="FF0000"/>
                </a:solidFill>
                <a:latin typeface="Hobo Std" pitchFamily="34" charset="0"/>
              </a:rPr>
              <a:t>:</a:t>
            </a:r>
          </a:p>
          <a:p>
            <a:pPr marL="0" indent="0" algn="ctr">
              <a:buNone/>
            </a:pPr>
            <a:endParaRPr lang="en-US" sz="6600" dirty="0">
              <a:latin typeface="Hobo St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76200" y="435060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>
              <a:solidFill>
                <a:srgbClr val="FF0000"/>
              </a:solidFill>
              <a:latin typeface="Hobo Std" pitchFamily="34" charset="0"/>
              <a:hlinkClick r:id="rId3"/>
            </a:endParaRP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Hobo Std" pitchFamily="34" charset="0"/>
                <a:hlinkClick r:id="rId3"/>
              </a:rPr>
              <a:t>http://www.csusm.edu/academicadvising/eadvisor/index.html</a:t>
            </a:r>
            <a:endParaRPr lang="en-US" sz="2400" dirty="0">
              <a:solidFill>
                <a:srgbClr val="FF0000"/>
              </a:solidFill>
              <a:latin typeface="Hobo Std" pitchFamily="34" charset="0"/>
            </a:endParaRPr>
          </a:p>
        </p:txBody>
      </p:sp>
      <p:pic>
        <p:nvPicPr>
          <p:cNvPr id="1032" name="Picture 8" descr="C:\Users\bflores\AppData\Local\Microsoft\Windows\Temporary Internet Files\Content.IE5\OELYG7HE\Blue_question_mark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902">
            <a:off x="7963862" y="133253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19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7400" y="0"/>
            <a:ext cx="6705600" cy="1143000"/>
          </a:xfrm>
        </p:spPr>
        <p:txBody>
          <a:bodyPr>
            <a:normAutofit/>
          </a:bodyPr>
          <a:lstStyle/>
          <a:p>
            <a:r>
              <a:rPr lang="en-US" dirty="0"/>
              <a:t>Enrollment Appointment </a:t>
            </a:r>
          </a:p>
        </p:txBody>
      </p:sp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21123" r="32397" b="7680"/>
          <a:stretch>
            <a:fillRect/>
          </a:stretch>
        </p:blipFill>
        <p:spPr bwMode="auto">
          <a:xfrm>
            <a:off x="381000" y="1369741"/>
            <a:ext cx="60198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52400" y="2209800"/>
            <a:ext cx="31589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574971" y="3200400"/>
            <a:ext cx="1749629" cy="7620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6553200" y="2209800"/>
            <a:ext cx="2362200" cy="340017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000000"/>
                </a:solidFill>
                <a:latin typeface="Corbel"/>
                <a:ea typeface="ＭＳ Ｐゴシック" pitchFamily="-65" charset="-128"/>
                <a:cs typeface="Corbe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000000"/>
                </a:solidFill>
                <a:latin typeface="Corbel"/>
                <a:ea typeface="ＭＳ Ｐゴシック" pitchFamily="-65" charset="-128"/>
                <a:cs typeface="Corbe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000000"/>
                </a:solidFill>
                <a:latin typeface="Corbel"/>
                <a:ea typeface="ＭＳ Ｐゴシック" pitchFamily="-65" charset="-128"/>
                <a:cs typeface="Corbe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00"/>
                </a:solidFill>
                <a:latin typeface="Corbel"/>
                <a:ea typeface="ＭＳ Ｐゴシック" pitchFamily="-65" charset="-128"/>
                <a:cs typeface="Corbe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000000"/>
                </a:solidFill>
                <a:latin typeface="Corbel"/>
                <a:ea typeface="ＭＳ Ｐゴシック" pitchFamily="-65" charset="-128"/>
                <a:cs typeface="Corbe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1800" b="1" dirty="0">
                <a:solidFill>
                  <a:schemeClr val="bg1"/>
                </a:solidFill>
                <a:latin typeface="Corbel" panose="020B0503020204020204" pitchFamily="34" charset="0"/>
              </a:rPr>
              <a:t>Approximately 1 week prior to the Registration period you’ll receive an Email notification from the Registrar: “View your assigned enrollment appointment in your Student Center…” </a:t>
            </a:r>
          </a:p>
          <a:p>
            <a:pPr marL="0" indent="0" algn="ctr">
              <a:buFont typeface="Arial" charset="0"/>
              <a:buNone/>
            </a:pPr>
            <a:r>
              <a:rPr lang="en-US" sz="1800" b="1" dirty="0">
                <a:solidFill>
                  <a:schemeClr val="bg1"/>
                </a:solidFill>
                <a:latin typeface="Corbel" panose="020B0503020204020204" pitchFamily="34" charset="0"/>
              </a:rPr>
              <a:t>It will be viewable here.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368248" y="3581400"/>
            <a:ext cx="33735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47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93BD7-608B-478F-B7C0-478A643D6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Your Degree Planner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60404-2E3B-42BE-8394-B9F07927B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/>
              <a:t>Login to your student Center and open your Degree Planner</a:t>
            </a:r>
          </a:p>
          <a:p>
            <a:r>
              <a:rPr lang="en-US" dirty="0"/>
              <a:t>Your Degree Planner will display your upcoming semester suggested courses</a:t>
            </a:r>
          </a:p>
          <a:p>
            <a:r>
              <a:rPr lang="en-US" dirty="0"/>
              <a:t>For any requirement line that does not yet list a suggested course click on the select line and choose a course from the list that is displayed. </a:t>
            </a:r>
          </a:p>
          <a:p>
            <a:pPr lvl="1"/>
            <a:r>
              <a:rPr lang="en-US" dirty="0"/>
              <a:t>You can click on the information button for the course description</a:t>
            </a:r>
          </a:p>
          <a:p>
            <a:pPr lvl="1"/>
            <a:r>
              <a:rPr lang="en-US" dirty="0"/>
              <a:t>Now that you know your suggested semester courses here is a way to enroll into them if you choose not to use the Schedule Assistant </a:t>
            </a:r>
            <a:r>
              <a:rPr lang="en-US" dirty="0" smtClean="0"/>
              <a:t>tool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96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28800"/>
            <a:ext cx="6096000" cy="450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745" y="5256944"/>
            <a:ext cx="2356655" cy="4924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800" dirty="0"/>
          </a:p>
          <a:p>
            <a:pPr algn="ctr"/>
            <a:r>
              <a:rPr lang="en-US" dirty="0"/>
              <a:t>Click </a:t>
            </a:r>
            <a:r>
              <a:rPr lang="en-US" dirty="0">
                <a:solidFill>
                  <a:srgbClr val="92D050"/>
                </a:solidFill>
              </a:rPr>
              <a:t>‘search’ </a:t>
            </a:r>
            <a:r>
              <a:rPr lang="en-US" dirty="0"/>
              <a:t>to Begin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438400" y="5600700"/>
            <a:ext cx="31589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04800" y="1600200"/>
            <a:ext cx="1978428" cy="2743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orbel" panose="020B0503020204020204" pitchFamily="34" charset="0"/>
              </a:rPr>
              <a:t>You can use the green </a:t>
            </a:r>
            <a:r>
              <a:rPr lang="en-US" sz="1600" dirty="0">
                <a:solidFill>
                  <a:srgbClr val="92D050"/>
                </a:solidFill>
                <a:latin typeface="Corbel" panose="020B0503020204020204" pitchFamily="34" charset="0"/>
              </a:rPr>
              <a:t>‘search’ </a:t>
            </a:r>
            <a:r>
              <a:rPr lang="en-US" sz="1600" dirty="0">
                <a:solidFill>
                  <a:schemeClr val="bg1"/>
                </a:solidFill>
                <a:latin typeface="Corbel" panose="020B0503020204020204" pitchFamily="34" charset="0"/>
              </a:rPr>
              <a:t>button since it will allow you to </a:t>
            </a:r>
            <a:r>
              <a:rPr lang="en-US" sz="1600" dirty="0">
                <a:solidFill>
                  <a:srgbClr val="92D050"/>
                </a:solidFill>
                <a:latin typeface="Corbel" panose="020B0503020204020204" pitchFamily="34" charset="0"/>
              </a:rPr>
              <a:t>‘select’ </a:t>
            </a:r>
            <a:r>
              <a:rPr lang="en-US" sz="1600" dirty="0">
                <a:solidFill>
                  <a:schemeClr val="bg1"/>
                </a:solidFill>
                <a:latin typeface="Corbel" panose="020B0503020204020204" pitchFamily="34" charset="0"/>
              </a:rPr>
              <a:t>courses directly from the schedule. 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From the enroll tab: </a:t>
            </a:r>
            <a:br>
              <a:rPr lang="en-US" dirty="0"/>
            </a:br>
            <a:r>
              <a:rPr lang="en-US" cap="small" dirty="0">
                <a:solidFill>
                  <a:srgbClr val="FF0000"/>
                </a:solidFill>
              </a:rPr>
              <a:t>Searching to enroll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830491" y="5486400"/>
            <a:ext cx="674709" cy="228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8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5" r="-1151"/>
          <a:stretch/>
        </p:blipFill>
        <p:spPr bwMode="auto">
          <a:xfrm>
            <a:off x="2590799" y="825190"/>
            <a:ext cx="4887951" cy="590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3922" y="2489584"/>
            <a:ext cx="2438400" cy="42473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This student is searching for the A1 requirement </a:t>
            </a:r>
            <a:r>
              <a:rPr lang="en-US" dirty="0" smtClean="0"/>
              <a:t>by clicking on the Additional Search Criteria arrow</a:t>
            </a:r>
            <a:endParaRPr lang="en-US" dirty="0"/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Course Attribute</a:t>
            </a:r>
            <a:r>
              <a:rPr lang="en-US" dirty="0">
                <a:solidFill>
                  <a:srgbClr val="002060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‘General Education Requirements’; 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Course Attribute Value: </a:t>
            </a:r>
            <a:r>
              <a:rPr lang="en-US" dirty="0">
                <a:solidFill>
                  <a:schemeClr val="tx1"/>
                </a:solidFill>
              </a:rPr>
              <a:t>‘LDGE A1: Oral Communication’ 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i="1" dirty="0" smtClean="0">
                <a:solidFill>
                  <a:schemeClr val="tx1"/>
                </a:solidFill>
              </a:rPr>
              <a:t>Or for a major course choose the Class Subject at top to perform your search  </a:t>
            </a:r>
            <a:endParaRPr lang="en-US" i="1" dirty="0">
              <a:solidFill>
                <a:schemeClr val="tx1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514600" y="4267200"/>
            <a:ext cx="31589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514600" y="4495800"/>
            <a:ext cx="31589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838200" y="22860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/>
              <a:t>Student Searching by </a:t>
            </a:r>
            <a:r>
              <a:rPr lang="en-US" sz="2800" dirty="0">
                <a:solidFill>
                  <a:srgbClr val="FF0000"/>
                </a:solidFill>
              </a:rPr>
              <a:t>GE </a:t>
            </a:r>
            <a:r>
              <a:rPr lang="en-US" sz="2800" dirty="0" smtClean="0">
                <a:solidFill>
                  <a:srgbClr val="FF0000"/>
                </a:solidFill>
              </a:rPr>
              <a:t>requirement &amp;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/>
              <a:t>Student Searching by </a:t>
            </a:r>
            <a:r>
              <a:rPr lang="en-US" sz="2800" dirty="0" smtClean="0">
                <a:solidFill>
                  <a:srgbClr val="FF0000"/>
                </a:solidFill>
              </a:rPr>
              <a:t>Mode of Instruction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791200" y="4267201"/>
            <a:ext cx="3200400" cy="17543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You can also try and search a particular course by mode of instruction such as on-line, in person. But be aware that it is often not possible to find all courses in the mode you prefer!</a:t>
            </a:r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>
            <a:off x="5257800" y="5525814"/>
            <a:ext cx="457200" cy="1891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43600" y="1600200"/>
            <a:ext cx="3505200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Search for a major course by choosing </a:t>
            </a:r>
            <a:r>
              <a:rPr lang="en-US" smtClean="0"/>
              <a:t>the Subject</a:t>
            </a:r>
            <a:endParaRPr lang="en-US" dirty="0" smtClean="0"/>
          </a:p>
          <a:p>
            <a:r>
              <a:rPr lang="en-US" dirty="0" smtClean="0"/>
              <a:t>Course Career =Undergraduate Now click on search button below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02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2667000" y="5791200"/>
            <a:ext cx="4800600" cy="4572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000000"/>
                </a:solidFill>
                <a:latin typeface="Corbel"/>
                <a:ea typeface="ＭＳ Ｐゴシック" pitchFamily="-65" charset="-128"/>
                <a:cs typeface="Corbe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000000"/>
                </a:solidFill>
                <a:latin typeface="Corbel"/>
                <a:ea typeface="ＭＳ Ｐゴシック" pitchFamily="-65" charset="-128"/>
                <a:cs typeface="Corbe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000000"/>
                </a:solidFill>
                <a:latin typeface="Corbel"/>
                <a:ea typeface="ＭＳ Ｐゴシック" pitchFamily="-65" charset="-128"/>
                <a:cs typeface="Corbe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00"/>
                </a:solidFill>
                <a:latin typeface="Corbel"/>
                <a:ea typeface="ＭＳ Ｐゴシック" pitchFamily="-65" charset="-128"/>
                <a:cs typeface="Corbe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000000"/>
                </a:solidFill>
                <a:latin typeface="Corbel"/>
                <a:ea typeface="ＭＳ Ｐゴシック" pitchFamily="-65" charset="-128"/>
                <a:cs typeface="Corbe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1800" b="1" dirty="0">
                <a:solidFill>
                  <a:prstClr val="white"/>
                </a:solidFill>
              </a:rPr>
              <a:t>To continue enrollment click </a:t>
            </a:r>
            <a:r>
              <a:rPr lang="en-US" sz="1800" b="1" dirty="0">
                <a:solidFill>
                  <a:srgbClr val="92D050"/>
                </a:solidFill>
              </a:rPr>
              <a:t>‘select’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06113"/>
            <a:ext cx="5943600" cy="463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>
            <a:off x="6705601" y="4038600"/>
            <a:ext cx="60405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itle 2"/>
          <p:cNvSpPr txBox="1">
            <a:spLocks/>
          </p:cNvSpPr>
          <p:nvPr/>
        </p:nvSpPr>
        <p:spPr bwMode="auto">
          <a:xfrm>
            <a:off x="1752600" y="152400"/>
            <a:ext cx="6629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chemeClr val="tx1"/>
                </a:solidFill>
                <a:latin typeface="Corbel"/>
                <a:ea typeface="ＭＳ Ｐゴシック" pitchFamily="-65" charset="-128"/>
                <a:cs typeface="Corbe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orbel" pitchFamily="-65" charset="0"/>
                <a:ea typeface="ＭＳ Ｐゴシック" pitchFamily="-65" charset="-128"/>
                <a:cs typeface="Corbel" pitchFamily="-65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orbel" pitchFamily="-65" charset="0"/>
                <a:ea typeface="ＭＳ Ｐゴシック" pitchFamily="-65" charset="-128"/>
                <a:cs typeface="Corbel" pitchFamily="-65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orbel" pitchFamily="-65" charset="0"/>
                <a:ea typeface="ＭＳ Ｐゴシック" pitchFamily="-65" charset="-128"/>
                <a:cs typeface="Corbel" pitchFamily="-65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orbel" pitchFamily="-65" charset="0"/>
                <a:ea typeface="ＭＳ Ｐゴシック" pitchFamily="-65" charset="-128"/>
                <a:cs typeface="Corbel" pitchFamily="-65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en-US" sz="2800" dirty="0">
                <a:solidFill>
                  <a:schemeClr val="bg1"/>
                </a:solidFill>
              </a:rPr>
              <a:t>Student searched for an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 a1 requirement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1626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-228600"/>
            <a:ext cx="6705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Student selected the class 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92357"/>
            <a:ext cx="5548312" cy="610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1"/>
          <p:cNvSpPr>
            <a:spLocks noGrp="1"/>
          </p:cNvSpPr>
          <p:nvPr>
            <p:ph idx="1"/>
          </p:nvPr>
        </p:nvSpPr>
        <p:spPr>
          <a:xfrm>
            <a:off x="152399" y="2819400"/>
            <a:ext cx="1270219" cy="19812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1600" b="1" dirty="0">
                <a:solidFill>
                  <a:schemeClr val="bg1"/>
                </a:solidFill>
                <a:latin typeface="Corbel" panose="020B0503020204020204" pitchFamily="34" charset="0"/>
              </a:rPr>
              <a:t>Class </a:t>
            </a:r>
            <a:r>
              <a:rPr lang="en-US" sz="1600" b="1" dirty="0">
                <a:solidFill>
                  <a:srgbClr val="002060"/>
                </a:solidFill>
                <a:latin typeface="Corbel" panose="020B0503020204020204" pitchFamily="34" charset="0"/>
              </a:rPr>
              <a:t>‘NOTES’</a:t>
            </a:r>
            <a:r>
              <a:rPr lang="en-US" sz="1600" dirty="0">
                <a:solidFill>
                  <a:schemeClr val="bg1"/>
                </a:solidFill>
                <a:latin typeface="Corbel" panose="020B0503020204020204" pitchFamily="34" charset="0"/>
              </a:rPr>
              <a:t> will have special information for the term and should be reviewed.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20000" y="5638800"/>
            <a:ext cx="1447800" cy="1167161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orbel" panose="020B0503020204020204" pitchFamily="34" charset="0"/>
              </a:rPr>
              <a:t>Continue the enrollment process, click </a:t>
            </a:r>
            <a:r>
              <a:rPr lang="en-US" sz="1600" b="1" dirty="0">
                <a:latin typeface="Corbel" panose="020B0503020204020204" pitchFamily="34" charset="0"/>
              </a:rPr>
              <a:t>‘NEXT’.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422619" y="4800600"/>
            <a:ext cx="239691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6324600" y="4419600"/>
            <a:ext cx="1219200" cy="11430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970412" y="2703255"/>
            <a:ext cx="2097388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1600" dirty="0">
                <a:latin typeface="Corbel" panose="020B0503020204020204" pitchFamily="34" charset="0"/>
              </a:rPr>
              <a:t>If the class requires Instructor Consent or is added during the add/drop period you will add the </a:t>
            </a:r>
            <a:r>
              <a:rPr lang="en-US" sz="1600" b="1" dirty="0">
                <a:solidFill>
                  <a:srgbClr val="002060"/>
                </a:solidFill>
                <a:latin typeface="Corbel" panose="020B0503020204020204" pitchFamily="34" charset="0"/>
              </a:rPr>
              <a:t>Permission </a:t>
            </a:r>
            <a:r>
              <a:rPr lang="en-US" sz="1600" b="1" dirty="0" err="1">
                <a:solidFill>
                  <a:srgbClr val="002060"/>
                </a:solidFill>
                <a:latin typeface="Corbel" panose="020B0503020204020204" pitchFamily="34" charset="0"/>
              </a:rPr>
              <a:t>Nbr</a:t>
            </a:r>
            <a:r>
              <a:rPr lang="en-US" sz="1600" dirty="0">
                <a:solidFill>
                  <a:srgbClr val="002060"/>
                </a:solidFill>
                <a:latin typeface="Corbel" panose="020B0503020204020204" pitchFamily="34" charset="0"/>
              </a:rPr>
              <a:t> </a:t>
            </a:r>
            <a:r>
              <a:rPr lang="en-US" sz="1600" dirty="0">
                <a:latin typeface="Corbel" panose="020B0503020204020204" pitchFamily="34" charset="0"/>
              </a:rPr>
              <a:t>here.</a:t>
            </a:r>
            <a:endParaRPr lang="en-US" sz="1600" dirty="0">
              <a:effectLst/>
              <a:latin typeface="Corbel" panose="020B0503020204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181600" y="2971800"/>
            <a:ext cx="16764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191000" y="1288669"/>
            <a:ext cx="3276600" cy="954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Check the waitlist box </a:t>
            </a:r>
            <a:r>
              <a:rPr lang="en-US" sz="1400" i="1" dirty="0" smtClean="0"/>
              <a:t>only</a:t>
            </a:r>
            <a:r>
              <a:rPr lang="en-US" sz="1400" dirty="0" smtClean="0"/>
              <a:t> if the course is currently full and you wish to be added to the waitlist, then finish the enrollment steps to be placed on the course waitlist.</a:t>
            </a:r>
            <a:endParaRPr lang="en-US" sz="1400" dirty="0"/>
          </a:p>
        </p:txBody>
      </p:sp>
      <p:sp>
        <p:nvSpPr>
          <p:cNvPr id="4" name="Down Arrow 3"/>
          <p:cNvSpPr/>
          <p:nvPr/>
        </p:nvSpPr>
        <p:spPr>
          <a:xfrm>
            <a:off x="4648200" y="2286000"/>
            <a:ext cx="457200" cy="270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4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4459"/>
            <a:ext cx="5791200" cy="495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7400" y="16476"/>
            <a:ext cx="6705600" cy="114300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Class moved to Shopping cart….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4343399"/>
          </a:xfrm>
        </p:spPr>
        <p:txBody>
          <a:bodyPr/>
          <a:lstStyle/>
          <a:p>
            <a:r>
              <a:rPr lang="en-US" dirty="0"/>
              <a:t>Click </a:t>
            </a:r>
            <a:r>
              <a:rPr lang="en-US" dirty="0">
                <a:solidFill>
                  <a:srgbClr val="92D050"/>
                </a:solidFill>
              </a:rPr>
              <a:t>‘Proceed to Step 2 of 3’ </a:t>
            </a:r>
            <a:r>
              <a:rPr lang="en-US" dirty="0"/>
              <a:t>for </a:t>
            </a:r>
            <a:r>
              <a:rPr lang="en-US" u="sng" dirty="0">
                <a:solidFill>
                  <a:srgbClr val="FF0000"/>
                </a:solidFill>
              </a:rPr>
              <a:t>EACH</a:t>
            </a:r>
            <a:r>
              <a:rPr lang="en-US" dirty="0"/>
              <a:t> class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76200" y="2438400"/>
            <a:ext cx="1752600" cy="2971800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000000"/>
                </a:solidFill>
                <a:latin typeface="Corbel"/>
                <a:ea typeface="ＭＳ Ｐゴシック" pitchFamily="-65" charset="-128"/>
                <a:cs typeface="Corbe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000000"/>
                </a:solidFill>
                <a:latin typeface="Corbel"/>
                <a:ea typeface="ＭＳ Ｐゴシック" pitchFamily="-65" charset="-128"/>
                <a:cs typeface="Corbe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000000"/>
                </a:solidFill>
                <a:latin typeface="Corbel"/>
                <a:ea typeface="ＭＳ Ｐゴシック" pitchFamily="-65" charset="-128"/>
                <a:cs typeface="Corbe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00"/>
                </a:solidFill>
                <a:latin typeface="Corbel"/>
                <a:ea typeface="ＭＳ Ｐゴシック" pitchFamily="-65" charset="-128"/>
                <a:cs typeface="Corbe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000000"/>
                </a:solidFill>
                <a:latin typeface="Corbel"/>
                <a:ea typeface="ＭＳ Ｐゴシック" pitchFamily="-65" charset="-128"/>
                <a:cs typeface="Corbe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2000" b="1" dirty="0">
                <a:solidFill>
                  <a:schemeClr val="bg1"/>
                </a:solidFill>
              </a:rPr>
              <a:t>Just because a course is in your shopping cart it DOES NOT mean you are enrolled!</a:t>
            </a:r>
            <a:endParaRPr lang="en-US" sz="1100" b="1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315200" y="6477000"/>
            <a:ext cx="3048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677615" y="5715000"/>
            <a:ext cx="1313985" cy="862361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orbel" panose="020B0503020204020204" pitchFamily="34" charset="0"/>
              </a:rPr>
              <a:t>Continue the enrollment process.</a:t>
            </a:r>
            <a:endParaRPr lang="en-US" sz="1600" b="1" dirty="0">
              <a:latin typeface="Corbel" panose="020B0503020204020204" pitchFamily="34" charset="0"/>
            </a:endParaRPr>
          </a:p>
        </p:txBody>
      </p:sp>
      <p:pic>
        <p:nvPicPr>
          <p:cNvPr id="1026" name="Picture 2" descr="C:\Users\bflores\AppData\Local\Microsoft\Windows\Temporary Internet Files\Content.IE5\7LSMCE6A\shopping_cart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29949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37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40033"/>
            <a:ext cx="6791325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7400" y="0"/>
            <a:ext cx="6705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FINISH ENROLLING….</a:t>
            </a:r>
          </a:p>
        </p:txBody>
      </p:sp>
      <p:sp>
        <p:nvSpPr>
          <p:cNvPr id="5" name="Rectangle 4"/>
          <p:cNvSpPr/>
          <p:nvPr/>
        </p:nvSpPr>
        <p:spPr>
          <a:xfrm>
            <a:off x="7239000" y="4343400"/>
            <a:ext cx="1524000" cy="882730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rbel" panose="020B0503020204020204" pitchFamily="34" charset="0"/>
              </a:rPr>
              <a:t>Click ‘FINISH ENROLLING’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898580" y="4953000"/>
            <a:ext cx="31889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87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usmPowerPointTemplate_Blue">
  <a:themeElements>
    <a:clrScheme name="Custom 2">
      <a:dk1>
        <a:sysClr val="windowText" lastClr="000000"/>
      </a:dk1>
      <a:lt1>
        <a:srgbClr val="FFFFFF"/>
      </a:lt1>
      <a:dk2>
        <a:srgbClr val="1F497D"/>
      </a:dk2>
      <a:lt2>
        <a:srgbClr val="DBE5F1"/>
      </a:lt2>
      <a:accent1>
        <a:srgbClr val="4F81BD"/>
      </a:accent1>
      <a:accent2>
        <a:srgbClr val="9999FF"/>
      </a:accent2>
      <a:accent3>
        <a:srgbClr val="B7DDE8"/>
      </a:accent3>
      <a:accent4>
        <a:srgbClr val="2E36D6"/>
      </a:accent4>
      <a:accent5>
        <a:srgbClr val="0070C0"/>
      </a:accent5>
      <a:accent6>
        <a:srgbClr val="31859B"/>
      </a:accent6>
      <a:hlink>
        <a:srgbClr val="00B0F0"/>
      </a:hlink>
      <a:folHlink>
        <a:srgbClr val="DFD4BA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ED28DCC5520E4097DA5DE1FA6845F4" ma:contentTypeVersion="13" ma:contentTypeDescription="Create a new document." ma:contentTypeScope="" ma:versionID="ab3240f44748ab3aa8868618e088c720">
  <xsd:schema xmlns:xsd="http://www.w3.org/2001/XMLSchema" xmlns:xs="http://www.w3.org/2001/XMLSchema" xmlns:p="http://schemas.microsoft.com/office/2006/metadata/properties" xmlns:ns2="ad01015a-5da5-43e1-8bea-5c14ec06189d" xmlns:ns3="cc2ecaa8-32f9-494b-babe-6cbec93e9cb2" targetNamespace="http://schemas.microsoft.com/office/2006/metadata/properties" ma:root="true" ma:fieldsID="65d3895f49047308991c358ef8818ef8" ns2:_="" ns3:_="">
    <xsd:import namespace="ad01015a-5da5-43e1-8bea-5c14ec06189d"/>
    <xsd:import namespace="cc2ecaa8-32f9-494b-babe-6cbec93e9c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01015a-5da5-43e1-8bea-5c14ec0618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2ecaa8-32f9-494b-babe-6cbec93e9cb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5AF380-6F54-40CD-8FD7-E61633858E9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ad01015a-5da5-43e1-8bea-5c14ec06189d"/>
    <ds:schemaRef ds:uri="http://purl.org/dc/elements/1.1/"/>
    <ds:schemaRef ds:uri="http://schemas.microsoft.com/office/2006/metadata/properties"/>
    <ds:schemaRef ds:uri="http://schemas.microsoft.com/office/2006/documentManagement/types"/>
    <ds:schemaRef ds:uri="cc2ecaa8-32f9-494b-babe-6cbec93e9cb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959814F-FE13-4C58-B63E-B0BB743919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01015a-5da5-43e1-8bea-5c14ec06189d"/>
    <ds:schemaRef ds:uri="cc2ecaa8-32f9-494b-babe-6cbec93e9c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E8ADE5-AECA-44FA-96DD-467FC28DDD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5244</TotalTime>
  <Words>653</Words>
  <Application>Microsoft Office PowerPoint</Application>
  <PresentationFormat>On-screen Show (4:3)</PresentationFormat>
  <Paragraphs>61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ＭＳ Ｐゴシック</vt:lpstr>
      <vt:lpstr>Arial</vt:lpstr>
      <vt:lpstr>Calibri</vt:lpstr>
      <vt:lpstr>Corbel</vt:lpstr>
      <vt:lpstr>Hobo Std</vt:lpstr>
      <vt:lpstr>Wingdings</vt:lpstr>
      <vt:lpstr>csusmPowerPointTemplate_Blue</vt:lpstr>
      <vt:lpstr>An Alternative Way to Enroll in classes for those who choose not to use the Schedule Assistant tool. HOW TO ENROLL IN A CLASS    </vt:lpstr>
      <vt:lpstr>Enrollment Appointment </vt:lpstr>
      <vt:lpstr>Open Your Degree Planner</vt:lpstr>
      <vt:lpstr>From the enroll tab:  Searching to enroll </vt:lpstr>
      <vt:lpstr>Student Searching by GE requirement &amp; Student Searching by Mode of Instruction   </vt:lpstr>
      <vt:lpstr>PowerPoint Presentation</vt:lpstr>
      <vt:lpstr>Student selected the class </vt:lpstr>
      <vt:lpstr>Class moved to Shopping cart….</vt:lpstr>
      <vt:lpstr>FINISH ENROLLING….</vt:lpstr>
      <vt:lpstr>You ONLY Have the class  when you see a </vt:lpstr>
      <vt:lpstr>From the enroll tab: You can also enroll by entering the 5-Digit class number and then finishing the enrollment steps. Enrolling directly into class</vt:lpstr>
      <vt:lpstr>Extended Learning Courses</vt:lpstr>
      <vt:lpstr>PowerPoint Presentation</vt:lpstr>
    </vt:vector>
  </TitlesOfParts>
  <Company>Cal State San Marcos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IITS</dc:creator>
  <cp:lastModifiedBy>David McMartin</cp:lastModifiedBy>
  <cp:revision>105</cp:revision>
  <dcterms:created xsi:type="dcterms:W3CDTF">2013-07-24T19:55:00Z</dcterms:created>
  <dcterms:modified xsi:type="dcterms:W3CDTF">2022-12-12T17:07:03Z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0x0101004AED28DCC5520E4097DA5DE1FA6845F4</vt:lpwstr>
  </property>
  <property fmtid="{D5CDD505-2E9C-101B-9397-08002B2CF9AE}" pid="3" name="Order">
    <vt:r8>334800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