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71" r:id="rId4"/>
  </p:sldMasterIdLst>
  <p:notesMasterIdLst>
    <p:notesMasterId r:id="rId11"/>
  </p:notesMasterIdLst>
  <p:sldIdLst>
    <p:sldId id="292" r:id="rId5"/>
    <p:sldId id="357" r:id="rId6"/>
    <p:sldId id="366" r:id="rId7"/>
    <p:sldId id="359" r:id="rId8"/>
    <p:sldId id="371" r:id="rId9"/>
    <p:sldId id="372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239A58D-54D4-1974-D6FB-15ED0F524EB8}" name="Julie Lindenmeier" initials="JL" userId="S::jlindenmeier@csusm.edu::699d5d91-0a14-4001-8f8b-6e0104b5759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DEE"/>
    <a:srgbClr val="002E5A"/>
    <a:srgbClr val="44546A"/>
    <a:srgbClr val="3AB5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1020" autoAdjust="0"/>
  </p:normalViewPr>
  <p:slideViewPr>
    <p:cSldViewPr snapToGrid="0">
      <p:cViewPr varScale="1">
        <p:scale>
          <a:sx n="116" d="100"/>
          <a:sy n="116" d="100"/>
        </p:scale>
        <p:origin x="96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8B960F-D76D-5541-9E3E-439D99EC906B}" type="datetimeFigureOut">
              <a:rPr lang="en-US" smtClean="0"/>
              <a:t>4/22/26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DDF02B-F564-0141-ACB4-835990D622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489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DDF02B-F564-0141-ACB4-835990D622E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5420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is a CSU‑wide change. We want counselors and students thinking earlier, but submission still aligns with October 1. The extra lead time gives students space to prepare rather than rush.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DDF02B-F564-0141-ACB4-835990D622E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5081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1BA4D-D479-1C7B-EB8A-7A3CA29E83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B4A8F6-943D-D086-51A6-F3D02F88F1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C4D6E6-A2F1-E551-91C9-31B42297CA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While all three periods exist, Priority applications give us the most flexibility to work with students if something is missing or needs clarification.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A96BE5-3010-BEC0-C76A-6B74F77E06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DDF02B-F564-0141-ACB4-835990D622E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2706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At the CSU, affordability is part of the mission. CSU is designed to be accessible, and financial aid is a major tool to keep a degree within reach for students from all income levels. This is the bridge from ‘college is worth it’ to ‘CSU is doable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DDF02B-F564-0141-ACB4-835990D622E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4594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39556E-E9B9-336C-D7BE-7BB37381A4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AA24B4-EF4E-8C68-BDFE-E9376F6FFC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80B005-546C-4ED6-012D-9DF6F6FF70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student records flow through CCGI, it truly improves the experience on all sides—from counseling offices to admissions teams to students themselves.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05B3DD-3B7F-740B-9C33-854D94425C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DDF02B-F564-0141-ACB4-835990D622E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3315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6DC2F7-BD2A-AF58-B623-D049675DE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9E6FDE-68DB-CA55-99EA-986B3FC4B1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946805-96EA-EE6E-8663-80F567587B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A18692-B54C-3F99-CD3C-B509443964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DDF02B-F564-0141-ACB4-835990D622E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936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FBB801-79E6-B57F-B806-F9258BB668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F8CC23-8D2C-C0D7-809C-E83B7C3EEB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4B5F6A-86E2-8F19-B2A8-006752BAB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C0817-A112-4847-8014-A94B7D2A4EA3}" type="datetime1">
              <a:rPr lang="en-US" smtClean="0"/>
              <a:t>4/22/26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8ACC01-527D-F6EB-2EF0-EE74B4752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6EAC0A-1363-DF49-3E3E-4A15D1368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998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AB8E1-D8EC-FDCF-9FD4-B972D336E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0F30E8-80AB-9968-7630-5423FF6AFE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46EF07-C1AF-6552-3AD4-1EA8B1682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4/22/26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AB4F6A-BE7A-6F65-D10C-7E66E2D90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E7AFBE-8734-FD83-497D-66A407856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093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5F5DFA4-2152-BFC9-8681-055BE6CD0F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13A488-D9DE-AA7A-CFC5-E5BE0C8479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28C98A-2199-7D74-0FC9-3D9AD4B52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4/22/26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A9C138-1AFA-F75B-52EB-6AC62A83D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840CA9-57E2-0ED5-59B6-A6367EE41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427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65A0E-7ADA-2793-C13B-94D89C5D5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0EA06A-A02F-1221-C65D-00A1355A8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E24350-AB84-CFAC-80D9-F31EF8778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4/22/26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4E8823-4D30-6959-8C76-3ED322576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1A3560-F3A8-EE3F-D051-91E3FC423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278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46791-0EAC-1D24-FAAF-BCB66E545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01FBB9-B645-DECE-28A6-4B01E39A4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5C76F3-9808-8EE6-FAF8-A151F30FB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646AA-F36E-4540-911D-FFFC0A0EF24A}" type="datetime1">
              <a:rPr lang="en-US" smtClean="0"/>
              <a:t>4/22/26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32EEA5-6B8C-D99A-F406-C74BBA483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0717F6-517A-C0F7-261A-4254B16BD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813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6C4C4-E0F6-7733-E2AA-ABC2AB9CD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AB5AEF-5BC2-1EE8-7D66-138867A4B3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41E663-25DF-029A-EA7A-647F24A81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FAEB16-DE61-2503-DC3D-77E1DA0CA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4/22/26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A6A345-AE49-BDCF-79A4-03E072F99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08B845-2415-1636-867E-D69E6006D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274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FB723-3C31-B44E-4F21-40384F776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DADF99-0F22-5CC9-14B5-19FDC09F7D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88A06B-8370-FB6E-554F-0B4D075567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558B00-D7C4-A375-FC05-302C2DAE75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5D2212-5B44-1D56-4078-53D77348B1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1F40EA-9348-A0C0-FD80-64830E1EF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4/22/26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16CCA9-0AA7-C237-3629-47A37E052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63301C-7783-FF94-60A4-38F6EF732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42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ED525-E9D5-8122-CD8F-E48D07476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CF6466-51F2-CBDF-A2C7-037DF3A2F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4/22/26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39A601-41AC-C557-9FA4-4402F5401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1BA428-E058-8C12-91A4-E0109ADD7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686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0B8E96-52E0-0BD4-F1BD-D1C52FBF2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4/22/26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1B5A9B-596E-D2C7-C586-C5E5A1667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2476E0-10D3-8EB4-A3CE-131098ED8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492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4D6BF-C5F5-F6EF-ED28-5F027040B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C88AB9-628F-AE7A-ADF4-C29F00A100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6A1214-F95B-EDCB-F3FE-B67FB5CA62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A81ABD-BE92-B429-CC0C-B3540E749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D12A6-918A-48BD-8CB9-CA713993B0EA}" type="datetime1">
              <a:rPr lang="en-US" smtClean="0"/>
              <a:t>4/22/26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2BCDD7-301B-514B-67E7-B4A279DB6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DF54FC-983B-A4F4-DDD0-9C1CE5B9E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788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8FFBA-333C-9F3F-C4DE-F6B73A1F6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4C0FA17-975C-2848-AF6F-08E8C2F100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598E6-DAFF-A5FC-CFC3-E8E4C674B2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BAC5AA-D434-6A6B-788E-12F4E17D9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4/22/26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AF86CC-B2FF-93A2-F915-7CEFEFF9F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7DF86A-197D-F425-F504-FDE10863E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63259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E9A4EE-662B-5950-E7FE-4CCE8A946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8CB74E-B845-7CE4-6B70-396F87C945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E15C65-7406-967E-09CD-660F7FE907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4/22/26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1A0E41-90DF-291F-CD38-4622E5D14D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8B2A24-A74B-5D0A-542F-56E34D3DEB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446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 baseline="0">
          <a:solidFill>
            <a:schemeClr val="bg1"/>
          </a:solidFill>
          <a:latin typeface="Montserrat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chemeClr val="bg2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i="0" kern="1200" baseline="0">
          <a:solidFill>
            <a:schemeClr val="bg2"/>
          </a:solidFill>
          <a:latin typeface="Montserrat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2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bg2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bg2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emf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emf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A8A4E4E-1D6B-7E01-FEB9-3A8628909A8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80" t="-90" r="11924" b="90"/>
          <a:stretch>
            <a:fillRect/>
          </a:stretch>
        </p:blipFill>
        <p:spPr>
          <a:xfrm>
            <a:off x="3260273" y="-11575"/>
            <a:ext cx="8931727" cy="687251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4707D6E-A00D-C3AF-A7B3-179ACBDD07D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5910228" y="0"/>
            <a:ext cx="12192000" cy="6917356"/>
            <a:chOff x="-6958329" y="0"/>
            <a:chExt cx="12192000" cy="6896528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43F44877-CF08-A4BD-23A5-2F6D9C5D083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1258939" y="0"/>
              <a:ext cx="6428617" cy="6896528"/>
            </a:xfrm>
            <a:custGeom>
              <a:avLst/>
              <a:gdLst>
                <a:gd name="connsiteX0" fmla="*/ 0 w 4207933"/>
                <a:gd name="connsiteY0" fmla="*/ 0 h 6858000"/>
                <a:gd name="connsiteX1" fmla="*/ 2023533 w 4207933"/>
                <a:gd name="connsiteY1" fmla="*/ 0 h 6858000"/>
                <a:gd name="connsiteX2" fmla="*/ 2726267 w 4207933"/>
                <a:gd name="connsiteY2" fmla="*/ 0 h 6858000"/>
                <a:gd name="connsiteX3" fmla="*/ 4207933 w 4207933"/>
                <a:gd name="connsiteY3" fmla="*/ 0 h 6858000"/>
                <a:gd name="connsiteX4" fmla="*/ 3479800 w 4207933"/>
                <a:gd name="connsiteY4" fmla="*/ 6858000 h 6858000"/>
                <a:gd name="connsiteX5" fmla="*/ 2726267 w 4207933"/>
                <a:gd name="connsiteY5" fmla="*/ 6858000 h 6858000"/>
                <a:gd name="connsiteX6" fmla="*/ 1295400 w 4207933"/>
                <a:gd name="connsiteY6" fmla="*/ 6858000 h 6858000"/>
                <a:gd name="connsiteX7" fmla="*/ 0 w 4207933"/>
                <a:gd name="connsiteY7" fmla="*/ 6858000 h 6858000"/>
                <a:gd name="connsiteX0" fmla="*/ 1437646 w 4207933"/>
                <a:gd name="connsiteY0" fmla="*/ 288758 h 6858000"/>
                <a:gd name="connsiteX1" fmla="*/ 2023533 w 4207933"/>
                <a:gd name="connsiteY1" fmla="*/ 0 h 6858000"/>
                <a:gd name="connsiteX2" fmla="*/ 2726267 w 4207933"/>
                <a:gd name="connsiteY2" fmla="*/ 0 h 6858000"/>
                <a:gd name="connsiteX3" fmla="*/ 4207933 w 4207933"/>
                <a:gd name="connsiteY3" fmla="*/ 0 h 6858000"/>
                <a:gd name="connsiteX4" fmla="*/ 3479800 w 4207933"/>
                <a:gd name="connsiteY4" fmla="*/ 6858000 h 6858000"/>
                <a:gd name="connsiteX5" fmla="*/ 2726267 w 4207933"/>
                <a:gd name="connsiteY5" fmla="*/ 6858000 h 6858000"/>
                <a:gd name="connsiteX6" fmla="*/ 1295400 w 4207933"/>
                <a:gd name="connsiteY6" fmla="*/ 6858000 h 6858000"/>
                <a:gd name="connsiteX7" fmla="*/ 0 w 4207933"/>
                <a:gd name="connsiteY7" fmla="*/ 6858000 h 6858000"/>
                <a:gd name="connsiteX8" fmla="*/ 1437646 w 4207933"/>
                <a:gd name="connsiteY8" fmla="*/ 288758 h 6858000"/>
                <a:gd name="connsiteX0" fmla="*/ 1422566 w 4207933"/>
                <a:gd name="connsiteY0" fmla="*/ 0 h 6867625"/>
                <a:gd name="connsiteX1" fmla="*/ 2023533 w 4207933"/>
                <a:gd name="connsiteY1" fmla="*/ 9625 h 6867625"/>
                <a:gd name="connsiteX2" fmla="*/ 2726267 w 4207933"/>
                <a:gd name="connsiteY2" fmla="*/ 9625 h 6867625"/>
                <a:gd name="connsiteX3" fmla="*/ 4207933 w 4207933"/>
                <a:gd name="connsiteY3" fmla="*/ 9625 h 6867625"/>
                <a:gd name="connsiteX4" fmla="*/ 3479800 w 4207933"/>
                <a:gd name="connsiteY4" fmla="*/ 6867625 h 6867625"/>
                <a:gd name="connsiteX5" fmla="*/ 2726267 w 4207933"/>
                <a:gd name="connsiteY5" fmla="*/ 6867625 h 6867625"/>
                <a:gd name="connsiteX6" fmla="*/ 1295400 w 4207933"/>
                <a:gd name="connsiteY6" fmla="*/ 6867625 h 6867625"/>
                <a:gd name="connsiteX7" fmla="*/ 0 w 4207933"/>
                <a:gd name="connsiteY7" fmla="*/ 6867625 h 6867625"/>
                <a:gd name="connsiteX8" fmla="*/ 1422566 w 4207933"/>
                <a:gd name="connsiteY8" fmla="*/ 0 h 6867625"/>
                <a:gd name="connsiteX0" fmla="*/ 1422566 w 4207933"/>
                <a:gd name="connsiteY0" fmla="*/ 67377 h 6858000"/>
                <a:gd name="connsiteX1" fmla="*/ 2023533 w 4207933"/>
                <a:gd name="connsiteY1" fmla="*/ 0 h 6858000"/>
                <a:gd name="connsiteX2" fmla="*/ 2726267 w 4207933"/>
                <a:gd name="connsiteY2" fmla="*/ 0 h 6858000"/>
                <a:gd name="connsiteX3" fmla="*/ 4207933 w 4207933"/>
                <a:gd name="connsiteY3" fmla="*/ 0 h 6858000"/>
                <a:gd name="connsiteX4" fmla="*/ 3479800 w 4207933"/>
                <a:gd name="connsiteY4" fmla="*/ 6858000 h 6858000"/>
                <a:gd name="connsiteX5" fmla="*/ 2726267 w 4207933"/>
                <a:gd name="connsiteY5" fmla="*/ 6858000 h 6858000"/>
                <a:gd name="connsiteX6" fmla="*/ 1295400 w 4207933"/>
                <a:gd name="connsiteY6" fmla="*/ 6858000 h 6858000"/>
                <a:gd name="connsiteX7" fmla="*/ 0 w 4207933"/>
                <a:gd name="connsiteY7" fmla="*/ 6858000 h 6858000"/>
                <a:gd name="connsiteX8" fmla="*/ 1422566 w 4207933"/>
                <a:gd name="connsiteY8" fmla="*/ 67377 h 6858000"/>
                <a:gd name="connsiteX0" fmla="*/ 1417539 w 4207933"/>
                <a:gd name="connsiteY0" fmla="*/ 0 h 6858000"/>
                <a:gd name="connsiteX1" fmla="*/ 2023533 w 4207933"/>
                <a:gd name="connsiteY1" fmla="*/ 0 h 6858000"/>
                <a:gd name="connsiteX2" fmla="*/ 2726267 w 4207933"/>
                <a:gd name="connsiteY2" fmla="*/ 0 h 6858000"/>
                <a:gd name="connsiteX3" fmla="*/ 4207933 w 4207933"/>
                <a:gd name="connsiteY3" fmla="*/ 0 h 6858000"/>
                <a:gd name="connsiteX4" fmla="*/ 3479800 w 4207933"/>
                <a:gd name="connsiteY4" fmla="*/ 6858000 h 6858000"/>
                <a:gd name="connsiteX5" fmla="*/ 2726267 w 4207933"/>
                <a:gd name="connsiteY5" fmla="*/ 6858000 h 6858000"/>
                <a:gd name="connsiteX6" fmla="*/ 1295400 w 4207933"/>
                <a:gd name="connsiteY6" fmla="*/ 6858000 h 6858000"/>
                <a:gd name="connsiteX7" fmla="*/ 0 w 4207933"/>
                <a:gd name="connsiteY7" fmla="*/ 6858000 h 6858000"/>
                <a:gd name="connsiteX8" fmla="*/ 1417539 w 4207933"/>
                <a:gd name="connsiteY8" fmla="*/ 0 h 6858000"/>
                <a:gd name="connsiteX0" fmla="*/ 1462779 w 4253173"/>
                <a:gd name="connsiteY0" fmla="*/ 0 h 6858000"/>
                <a:gd name="connsiteX1" fmla="*/ 2068773 w 4253173"/>
                <a:gd name="connsiteY1" fmla="*/ 0 h 6858000"/>
                <a:gd name="connsiteX2" fmla="*/ 2771507 w 4253173"/>
                <a:gd name="connsiteY2" fmla="*/ 0 h 6858000"/>
                <a:gd name="connsiteX3" fmla="*/ 4253173 w 4253173"/>
                <a:gd name="connsiteY3" fmla="*/ 0 h 6858000"/>
                <a:gd name="connsiteX4" fmla="*/ 3525040 w 4253173"/>
                <a:gd name="connsiteY4" fmla="*/ 6858000 h 6858000"/>
                <a:gd name="connsiteX5" fmla="*/ 2771507 w 4253173"/>
                <a:gd name="connsiteY5" fmla="*/ 6858000 h 6858000"/>
                <a:gd name="connsiteX6" fmla="*/ 1340640 w 4253173"/>
                <a:gd name="connsiteY6" fmla="*/ 6858000 h 6858000"/>
                <a:gd name="connsiteX7" fmla="*/ 0 w 4253173"/>
                <a:gd name="connsiteY7" fmla="*/ 6780998 h 6858000"/>
                <a:gd name="connsiteX8" fmla="*/ 1462779 w 4253173"/>
                <a:gd name="connsiteY8" fmla="*/ 0 h 6858000"/>
                <a:gd name="connsiteX0" fmla="*/ 122139 w 2912533"/>
                <a:gd name="connsiteY0" fmla="*/ 0 h 6858000"/>
                <a:gd name="connsiteX1" fmla="*/ 728133 w 2912533"/>
                <a:gd name="connsiteY1" fmla="*/ 0 h 6858000"/>
                <a:gd name="connsiteX2" fmla="*/ 1430867 w 2912533"/>
                <a:gd name="connsiteY2" fmla="*/ 0 h 6858000"/>
                <a:gd name="connsiteX3" fmla="*/ 2912533 w 2912533"/>
                <a:gd name="connsiteY3" fmla="*/ 0 h 6858000"/>
                <a:gd name="connsiteX4" fmla="*/ 2184400 w 2912533"/>
                <a:gd name="connsiteY4" fmla="*/ 6858000 h 6858000"/>
                <a:gd name="connsiteX5" fmla="*/ 1430867 w 2912533"/>
                <a:gd name="connsiteY5" fmla="*/ 6858000 h 6858000"/>
                <a:gd name="connsiteX6" fmla="*/ 0 w 2912533"/>
                <a:gd name="connsiteY6" fmla="*/ 6858000 h 6858000"/>
                <a:gd name="connsiteX7" fmla="*/ 11552 w 2912533"/>
                <a:gd name="connsiteY7" fmla="*/ 6318985 h 6858000"/>
                <a:gd name="connsiteX8" fmla="*/ 122139 w 2912533"/>
                <a:gd name="connsiteY8" fmla="*/ 0 h 6858000"/>
                <a:gd name="connsiteX0" fmla="*/ 110587 w 2900981"/>
                <a:gd name="connsiteY0" fmla="*/ 0 h 6867626"/>
                <a:gd name="connsiteX1" fmla="*/ 716581 w 2900981"/>
                <a:gd name="connsiteY1" fmla="*/ 0 h 6867626"/>
                <a:gd name="connsiteX2" fmla="*/ 1419315 w 2900981"/>
                <a:gd name="connsiteY2" fmla="*/ 0 h 6867626"/>
                <a:gd name="connsiteX3" fmla="*/ 2900981 w 2900981"/>
                <a:gd name="connsiteY3" fmla="*/ 0 h 6867626"/>
                <a:gd name="connsiteX4" fmla="*/ 2172848 w 2900981"/>
                <a:gd name="connsiteY4" fmla="*/ 6858000 h 6867626"/>
                <a:gd name="connsiteX5" fmla="*/ 1419315 w 2900981"/>
                <a:gd name="connsiteY5" fmla="*/ 6858000 h 6867626"/>
                <a:gd name="connsiteX6" fmla="*/ 405667 w 2900981"/>
                <a:gd name="connsiteY6" fmla="*/ 6867626 h 6867626"/>
                <a:gd name="connsiteX7" fmla="*/ 0 w 2900981"/>
                <a:gd name="connsiteY7" fmla="*/ 6318985 h 6867626"/>
                <a:gd name="connsiteX8" fmla="*/ 110587 w 2900981"/>
                <a:gd name="connsiteY8" fmla="*/ 0 h 6867626"/>
                <a:gd name="connsiteX0" fmla="*/ 110587 w 2900981"/>
                <a:gd name="connsiteY0" fmla="*/ 0 h 6867626"/>
                <a:gd name="connsiteX1" fmla="*/ 716581 w 2900981"/>
                <a:gd name="connsiteY1" fmla="*/ 0 h 6867626"/>
                <a:gd name="connsiteX2" fmla="*/ 1419315 w 2900981"/>
                <a:gd name="connsiteY2" fmla="*/ 0 h 6867626"/>
                <a:gd name="connsiteX3" fmla="*/ 2900981 w 2900981"/>
                <a:gd name="connsiteY3" fmla="*/ 0 h 6867626"/>
                <a:gd name="connsiteX4" fmla="*/ 2172848 w 2900981"/>
                <a:gd name="connsiteY4" fmla="*/ 6858000 h 6867626"/>
                <a:gd name="connsiteX5" fmla="*/ 1419315 w 2900981"/>
                <a:gd name="connsiteY5" fmla="*/ 6858000 h 6867626"/>
                <a:gd name="connsiteX6" fmla="*/ 99036 w 2900981"/>
                <a:gd name="connsiteY6" fmla="*/ 6867626 h 6867626"/>
                <a:gd name="connsiteX7" fmla="*/ 0 w 2900981"/>
                <a:gd name="connsiteY7" fmla="*/ 6318985 h 6867626"/>
                <a:gd name="connsiteX8" fmla="*/ 110587 w 2900981"/>
                <a:gd name="connsiteY8" fmla="*/ 0 h 6867626"/>
                <a:gd name="connsiteX0" fmla="*/ 11551 w 2801945"/>
                <a:gd name="connsiteY0" fmla="*/ 0 h 6867626"/>
                <a:gd name="connsiteX1" fmla="*/ 617545 w 2801945"/>
                <a:gd name="connsiteY1" fmla="*/ 0 h 6867626"/>
                <a:gd name="connsiteX2" fmla="*/ 1320279 w 2801945"/>
                <a:gd name="connsiteY2" fmla="*/ 0 h 6867626"/>
                <a:gd name="connsiteX3" fmla="*/ 2801945 w 2801945"/>
                <a:gd name="connsiteY3" fmla="*/ 0 h 6867626"/>
                <a:gd name="connsiteX4" fmla="*/ 2073812 w 2801945"/>
                <a:gd name="connsiteY4" fmla="*/ 6858000 h 6867626"/>
                <a:gd name="connsiteX5" fmla="*/ 1320279 w 2801945"/>
                <a:gd name="connsiteY5" fmla="*/ 6858000 h 6867626"/>
                <a:gd name="connsiteX6" fmla="*/ 0 w 2801945"/>
                <a:gd name="connsiteY6" fmla="*/ 6867626 h 6867626"/>
                <a:gd name="connsiteX7" fmla="*/ 187488 w 2801945"/>
                <a:gd name="connsiteY7" fmla="*/ 6328611 h 6867626"/>
                <a:gd name="connsiteX8" fmla="*/ 11551 w 2801945"/>
                <a:gd name="connsiteY8" fmla="*/ 0 h 6867626"/>
                <a:gd name="connsiteX0" fmla="*/ 11551 w 2801945"/>
                <a:gd name="connsiteY0" fmla="*/ 0 h 6867626"/>
                <a:gd name="connsiteX1" fmla="*/ 617545 w 2801945"/>
                <a:gd name="connsiteY1" fmla="*/ 0 h 6867626"/>
                <a:gd name="connsiteX2" fmla="*/ 1320279 w 2801945"/>
                <a:gd name="connsiteY2" fmla="*/ 0 h 6867626"/>
                <a:gd name="connsiteX3" fmla="*/ 2801945 w 2801945"/>
                <a:gd name="connsiteY3" fmla="*/ 0 h 6867626"/>
                <a:gd name="connsiteX4" fmla="*/ 2073812 w 2801945"/>
                <a:gd name="connsiteY4" fmla="*/ 6858000 h 6867626"/>
                <a:gd name="connsiteX5" fmla="*/ 1320279 w 2801945"/>
                <a:gd name="connsiteY5" fmla="*/ 6858000 h 6867626"/>
                <a:gd name="connsiteX6" fmla="*/ 0 w 2801945"/>
                <a:gd name="connsiteY6" fmla="*/ 6867626 h 6867626"/>
                <a:gd name="connsiteX7" fmla="*/ 11553 w 2801945"/>
                <a:gd name="connsiteY7" fmla="*/ 3643162 h 6867626"/>
                <a:gd name="connsiteX8" fmla="*/ 11551 w 2801945"/>
                <a:gd name="connsiteY8" fmla="*/ 0 h 6867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01945" h="6867626">
                  <a:moveTo>
                    <a:pt x="11551" y="0"/>
                  </a:moveTo>
                  <a:lnTo>
                    <a:pt x="617545" y="0"/>
                  </a:lnTo>
                  <a:lnTo>
                    <a:pt x="1320279" y="0"/>
                  </a:lnTo>
                  <a:lnTo>
                    <a:pt x="2801945" y="0"/>
                  </a:lnTo>
                  <a:lnTo>
                    <a:pt x="2073812" y="6858000"/>
                  </a:lnTo>
                  <a:lnTo>
                    <a:pt x="1320279" y="6858000"/>
                  </a:lnTo>
                  <a:lnTo>
                    <a:pt x="0" y="6867626"/>
                  </a:lnTo>
                  <a:lnTo>
                    <a:pt x="11553" y="3643162"/>
                  </a:lnTo>
                  <a:cubicBezTo>
                    <a:pt x="11553" y="1357162"/>
                    <a:pt x="11551" y="2286000"/>
                    <a:pt x="11551" y="0"/>
                  </a:cubicBezTo>
                  <a:close/>
                </a:path>
              </a:pathLst>
            </a:custGeom>
            <a:gradFill flip="none" rotWithShape="1">
              <a:gsLst>
                <a:gs pos="96000">
                  <a:srgbClr val="288BBC"/>
                </a:gs>
                <a:gs pos="0">
                  <a:srgbClr val="002E5A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" name="Picture 8" descr="A blue sky with a city&#10;&#10;Description automatically generated">
              <a:extLst>
                <a:ext uri="{FF2B5EF4-FFF2-40B4-BE49-F238E27FC236}">
                  <a16:creationId xmlns:a16="http://schemas.microsoft.com/office/drawing/2014/main" id="{F91EFDCC-B810-A391-7E01-E32C2D32CC67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>
              <a:alphaModFix amt="61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196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6958329" y="0"/>
              <a:ext cx="12192000" cy="6858000"/>
            </a:xfrm>
            <a:prstGeom prst="parallelogram">
              <a:avLst/>
            </a:prstGeom>
          </p:spPr>
        </p:pic>
      </p:grp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5073596E-A65E-D65F-9B01-2EF32B71EAD6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4543271" y="-181831"/>
            <a:ext cx="1738501" cy="7209648"/>
          </a:xfrm>
          <a:prstGeom prst="line">
            <a:avLst/>
          </a:prstGeom>
          <a:ln w="136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6119EB24-33E9-2E97-7C24-C4051253C683}"/>
              </a:ext>
            </a:extLst>
          </p:cNvPr>
          <p:cNvSpPr txBox="1"/>
          <p:nvPr/>
        </p:nvSpPr>
        <p:spPr>
          <a:xfrm flipH="1">
            <a:off x="432222" y="1501903"/>
            <a:ext cx="47509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pc="300" dirty="0">
                <a:solidFill>
                  <a:schemeClr val="bg1"/>
                </a:solidFill>
                <a:latin typeface="Montserrat" pitchFamily="2" charset="77"/>
              </a:rPr>
              <a:t>ADMISSIONS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92CBDA3-AF88-6A6B-B728-4913EE6EE270}"/>
              </a:ext>
            </a:extLst>
          </p:cNvPr>
          <p:cNvCxnSpPr>
            <a:cxnSpLocks/>
          </p:cNvCxnSpPr>
          <p:nvPr/>
        </p:nvCxnSpPr>
        <p:spPr>
          <a:xfrm>
            <a:off x="557038" y="2452076"/>
            <a:ext cx="4165433" cy="0"/>
          </a:xfrm>
          <a:prstGeom prst="line">
            <a:avLst/>
          </a:prstGeom>
          <a:ln w="38100">
            <a:solidFill>
              <a:srgbClr val="00ADE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44F009FA-4DF6-1288-DC9D-B47F3B56CD0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038" y="6433315"/>
            <a:ext cx="822331" cy="184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971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729FD1-3860-F75A-D1AA-131E4F5CA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406C82FE-8C3E-A093-5A28-A3B1E952909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3381216"/>
          <a:ext cx="10515600" cy="1240155"/>
        </p:xfrm>
        <a:graphic>
          <a:graphicData uri="http://schemas.openxmlformats.org/drawingml/2006/table">
            <a:tbl>
              <a:tblPr/>
              <a:tblGrid>
                <a:gridCol w="10515600">
                  <a:extLst>
                    <a:ext uri="{9D8B030D-6E8A-4147-A177-3AD203B41FA5}">
                      <a16:colId xmlns:a16="http://schemas.microsoft.com/office/drawing/2014/main" val="21434911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b="1" i="0">
                          <a:effectLst/>
                          <a:latin typeface="Segoe UI" panose="020B0502040204020203" pitchFamily="34" charset="0"/>
                        </a:rPr>
                        <a:t>CSU applications open earlier</a:t>
                      </a:r>
                      <a:r>
                        <a:rPr lang="en-US" b="0" i="0">
                          <a:effectLst/>
                          <a:latin typeface="Segoe UI" panose="020B0502040204020203" pitchFamily="34" charset="0"/>
                        </a:rPr>
                        <a:t> CSU applications </a:t>
                      </a:r>
                      <a:r>
                        <a:rPr lang="en-US" b="1" i="0">
                          <a:effectLst/>
                          <a:latin typeface="Segoe UI" panose="020B0502040204020203" pitchFamily="34" charset="0"/>
                        </a:rPr>
                        <a:t>open August 1</a:t>
                      </a:r>
                      <a:endParaRPr lang="en-US" b="0" i="0">
                        <a:effectLst/>
                        <a:latin typeface="Segoe UI" panose="020B0502040204020203" pitchFamily="34" charset="0"/>
                      </a:endParaRPr>
                    </a:p>
                    <a:p>
                      <a:pPr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b="0" i="0">
                          <a:effectLst/>
                          <a:latin typeface="Segoe UI" panose="020B0502040204020203" pitchFamily="34" charset="0"/>
                        </a:rPr>
                        <a:t>Students may </a:t>
                      </a:r>
                      <a:r>
                        <a:rPr lang="en-US" b="1" i="0">
                          <a:effectLst/>
                          <a:latin typeface="Segoe UI" panose="020B0502040204020203" pitchFamily="34" charset="0"/>
                        </a:rPr>
                        <a:t>submit starting October 1</a:t>
                      </a:r>
                      <a:endParaRPr lang="en-US" b="0" i="0">
                        <a:effectLst/>
                        <a:latin typeface="Segoe UI" panose="020B0502040204020203" pitchFamily="34" charset="0"/>
                      </a:endParaRPr>
                    </a:p>
                    <a:p>
                      <a:pPr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b="1" i="0">
                          <a:effectLst/>
                          <a:latin typeface="Segoe UI" panose="020B0502040204020203" pitchFamily="34" charset="0"/>
                        </a:rPr>
                        <a:t>Earlier awareness = stronger planning</a:t>
                      </a:r>
                      <a:r>
                        <a:rPr lang="en-US" b="0" i="0">
                          <a:effectLst/>
                          <a:latin typeface="Segoe UI" panose="020B0502040204020203" pitchFamily="34" charset="0"/>
                        </a:rPr>
                        <a:t> More time for college exploration</a:t>
                      </a:r>
                    </a:p>
                    <a:p>
                      <a:pPr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b="0" i="0">
                          <a:effectLst/>
                          <a:latin typeface="Segoe UI" panose="020B0502040204020203" pitchFamily="34" charset="0"/>
                        </a:rPr>
                        <a:t>More time to complete applications accurately</a:t>
                      </a:r>
                    </a:p>
                  </a:txBody>
                  <a:tcPr>
                    <a:lnL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0007272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505844241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A23C83D7-9CBC-BE67-AFA2-5F9E660F980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77000">
                <a:srgbClr val="1F76A5"/>
              </a:gs>
              <a:gs pos="21000">
                <a:srgbClr val="002E5A"/>
              </a:gs>
              <a:gs pos="100000">
                <a:srgbClr val="3AB5E8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CA54DB-A79F-4BFF-4919-2AA4BA48D1A1}"/>
              </a:ext>
            </a:extLst>
          </p:cNvPr>
          <p:cNvSpPr txBox="1"/>
          <p:nvPr/>
        </p:nvSpPr>
        <p:spPr>
          <a:xfrm flipH="1">
            <a:off x="1719125" y="513187"/>
            <a:ext cx="86552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spc="300" dirty="0">
                <a:solidFill>
                  <a:schemeClr val="bg1"/>
                </a:solidFill>
                <a:latin typeface="Montserrat" pitchFamily="2" charset="77"/>
              </a:rPr>
              <a:t>Fall 2027 </a:t>
            </a:r>
          </a:p>
          <a:p>
            <a:pPr algn="ctr"/>
            <a:r>
              <a:rPr lang="en-US" sz="3600" b="1" spc="300" dirty="0">
                <a:solidFill>
                  <a:schemeClr val="bg1"/>
                </a:solidFill>
                <a:latin typeface="Montserrat" pitchFamily="2" charset="77"/>
              </a:rPr>
              <a:t>CSU APPLICATION TIMELINE</a:t>
            </a: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AB41EDAD-C01E-FB59-D9E5-112621E49BE7}"/>
              </a:ext>
            </a:extLst>
          </p:cNvPr>
          <p:cNvSpPr txBox="1"/>
          <p:nvPr/>
        </p:nvSpPr>
        <p:spPr>
          <a:xfrm>
            <a:off x="700143" y="2055813"/>
            <a:ext cx="10017905" cy="38732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algn="l" defTabSz="1096963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1pPr>
            <a:lvl2pPr marL="547688" indent="-90488" algn="l" defTabSz="1096963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2pPr>
            <a:lvl3pPr marL="1096963" indent="-182563" algn="l" defTabSz="1096963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3pPr>
            <a:lvl4pPr marL="1644650" indent="-273050" algn="l" defTabSz="1096963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4pPr>
            <a:lvl5pPr marL="2193925" indent="-365125" algn="l" defTabSz="1096963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9pPr>
          </a:lstStyle>
          <a:p>
            <a:pPr marL="293623" lvl="1" indent="0">
              <a:lnSpc>
                <a:spcPts val="3807"/>
              </a:lnSpc>
            </a:pPr>
            <a:r>
              <a:rPr lang="en-US" sz="2800" b="1" dirty="0">
                <a:solidFill>
                  <a:schemeClr val="bg1"/>
                </a:solidFill>
                <a:latin typeface="Aptos" panose="020B0004020202020204" pitchFamily="34" charset="0"/>
                <a:ea typeface="Roboto" panose="02000000000000000000" pitchFamily="2" charset="0"/>
                <a:cs typeface="Poppins"/>
                <a:sym typeface="Poppins"/>
              </a:rPr>
              <a:t>CSU applications open earlier</a:t>
            </a:r>
          </a:p>
          <a:p>
            <a:pPr marL="1136522" lvl="2" indent="-293624">
              <a:lnSpc>
                <a:spcPts val="3807"/>
              </a:lnSpc>
              <a:buFont typeface="Arial"/>
              <a:buChar char="•"/>
            </a:pPr>
            <a:r>
              <a:rPr lang="en-US" sz="2400" dirty="0">
                <a:solidFill>
                  <a:schemeClr val="bg1"/>
                </a:solidFill>
                <a:latin typeface="Aptos" panose="020B0004020202020204" pitchFamily="34" charset="0"/>
                <a:ea typeface="Roboto" panose="02000000000000000000" pitchFamily="2" charset="0"/>
                <a:cs typeface="Poppins"/>
                <a:sym typeface="Poppins"/>
              </a:rPr>
              <a:t>CSU applications open </a:t>
            </a:r>
            <a:r>
              <a:rPr lang="en-US" sz="2400" b="1" dirty="0">
                <a:solidFill>
                  <a:schemeClr val="bg1"/>
                </a:solidFill>
                <a:latin typeface="Aptos" panose="020B0004020202020204" pitchFamily="34" charset="0"/>
                <a:ea typeface="Roboto" panose="02000000000000000000" pitchFamily="2" charset="0"/>
                <a:cs typeface="Poppins"/>
                <a:sym typeface="Poppins"/>
              </a:rPr>
              <a:t>August 1</a:t>
            </a:r>
          </a:p>
          <a:p>
            <a:pPr marL="1136522" lvl="2" indent="-293624">
              <a:lnSpc>
                <a:spcPts val="3807"/>
              </a:lnSpc>
              <a:buFont typeface="Arial"/>
              <a:buChar char="•"/>
            </a:pPr>
            <a:r>
              <a:rPr lang="en-US" sz="2400" dirty="0">
                <a:solidFill>
                  <a:schemeClr val="bg1"/>
                </a:solidFill>
                <a:latin typeface="Aptos" panose="020B0004020202020204" pitchFamily="34" charset="0"/>
                <a:ea typeface="Roboto" panose="02000000000000000000" pitchFamily="2" charset="0"/>
                <a:cs typeface="Poppins"/>
                <a:sym typeface="Poppins"/>
              </a:rPr>
              <a:t>Students may submit starting </a:t>
            </a:r>
            <a:r>
              <a:rPr lang="en-US" sz="2400" b="1" dirty="0">
                <a:solidFill>
                  <a:schemeClr val="bg1"/>
                </a:solidFill>
                <a:latin typeface="Aptos" panose="020B0004020202020204" pitchFamily="34" charset="0"/>
                <a:ea typeface="Roboto" panose="02000000000000000000" pitchFamily="2" charset="0"/>
                <a:cs typeface="Poppins"/>
                <a:sym typeface="Poppins"/>
              </a:rPr>
              <a:t>October 1</a:t>
            </a:r>
          </a:p>
          <a:p>
            <a:pPr marL="1136522" lvl="2" indent="-293624">
              <a:lnSpc>
                <a:spcPts val="3807"/>
              </a:lnSpc>
              <a:buFont typeface="Arial"/>
              <a:buChar char="•"/>
            </a:pPr>
            <a:endParaRPr lang="en-US" sz="2719" b="1" dirty="0">
              <a:solidFill>
                <a:schemeClr val="bg1"/>
              </a:solidFill>
              <a:latin typeface="Aptos" panose="020B0004020202020204" pitchFamily="34" charset="0"/>
              <a:ea typeface="Roboto" panose="02000000000000000000" pitchFamily="2" charset="0"/>
              <a:cs typeface="Poppins"/>
              <a:sym typeface="Poppins"/>
            </a:endParaRPr>
          </a:p>
          <a:p>
            <a:pPr marL="293623" lvl="1" indent="0">
              <a:lnSpc>
                <a:spcPts val="3807"/>
              </a:lnSpc>
            </a:pPr>
            <a:r>
              <a:rPr lang="en-US" sz="2800" b="1" dirty="0">
                <a:solidFill>
                  <a:schemeClr val="bg1"/>
                </a:solidFill>
                <a:latin typeface="Aptos" panose="020B0004020202020204" pitchFamily="34" charset="0"/>
                <a:ea typeface="Roboto" panose="02000000000000000000" pitchFamily="2" charset="0"/>
                <a:cs typeface="Poppins"/>
                <a:sym typeface="Poppins"/>
              </a:rPr>
              <a:t>Earlier awareness = stronger planning</a:t>
            </a:r>
          </a:p>
          <a:p>
            <a:pPr marL="1136522" lvl="2" indent="-293624">
              <a:lnSpc>
                <a:spcPts val="3807"/>
              </a:lnSpc>
              <a:buFont typeface="Arial"/>
              <a:buChar char="•"/>
            </a:pPr>
            <a:r>
              <a:rPr lang="en-US" sz="2400" dirty="0">
                <a:solidFill>
                  <a:schemeClr val="bg1"/>
                </a:solidFill>
                <a:latin typeface="Aptos" panose="020B0004020202020204" pitchFamily="34" charset="0"/>
                <a:ea typeface="Roboto" panose="02000000000000000000" pitchFamily="2" charset="0"/>
                <a:cs typeface="Poppins"/>
                <a:sym typeface="Poppins"/>
              </a:rPr>
              <a:t>More time for college exploration</a:t>
            </a:r>
          </a:p>
          <a:p>
            <a:pPr marL="1136522" lvl="2" indent="-293624">
              <a:lnSpc>
                <a:spcPts val="3807"/>
              </a:lnSpc>
              <a:buFont typeface="Arial"/>
              <a:buChar char="•"/>
            </a:pPr>
            <a:r>
              <a:rPr lang="en-US" sz="2400" dirty="0">
                <a:solidFill>
                  <a:schemeClr val="bg1"/>
                </a:solidFill>
                <a:latin typeface="Aptos" panose="020B0004020202020204" pitchFamily="34" charset="0"/>
                <a:ea typeface="Roboto" panose="02000000000000000000" pitchFamily="2" charset="0"/>
                <a:cs typeface="Poppins"/>
                <a:sym typeface="Poppins"/>
              </a:rPr>
              <a:t>More time to complete applications accurately</a:t>
            </a:r>
          </a:p>
          <a:p>
            <a:pPr marL="1136522" lvl="2" indent="-293624">
              <a:lnSpc>
                <a:spcPts val="3807"/>
              </a:lnSpc>
              <a:buFont typeface="Arial"/>
              <a:buChar char="•"/>
            </a:pPr>
            <a:r>
              <a:rPr lang="en-US" sz="2400" dirty="0">
                <a:solidFill>
                  <a:schemeClr val="bg1"/>
                </a:solidFill>
                <a:latin typeface="Aptos" panose="020B0004020202020204" pitchFamily="34" charset="0"/>
                <a:ea typeface="Roboto" panose="02000000000000000000" pitchFamily="2" charset="0"/>
                <a:cs typeface="Poppins"/>
                <a:sym typeface="Poppins"/>
              </a:rPr>
              <a:t>Alignment with Common App</a:t>
            </a:r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8462FE92-424E-8790-5ED7-C4CBB87E566C}"/>
              </a:ext>
            </a:extLst>
          </p:cNvPr>
          <p:cNvSpPr txBox="1"/>
          <p:nvPr/>
        </p:nvSpPr>
        <p:spPr>
          <a:xfrm>
            <a:off x="12144207" y="6264222"/>
            <a:ext cx="591498" cy="2997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>
              <a:defRPr lang="en-US"/>
            </a:defPPr>
            <a:lvl1pPr algn="l" defTabSz="1096963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1pPr>
            <a:lvl2pPr marL="547688" indent="-90488" algn="l" defTabSz="1096963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2pPr>
            <a:lvl3pPr marL="1096963" indent="-182563" algn="l" defTabSz="1096963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3pPr>
            <a:lvl4pPr marL="1644650" indent="-273050" algn="l" defTabSz="1096963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4pPr>
            <a:lvl5pPr marL="2193925" indent="-365125" algn="l" defTabSz="1096963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9pPr>
          </a:lstStyle>
          <a:p>
            <a:pPr algn="ctr">
              <a:lnSpc>
                <a:spcPts val="2400"/>
              </a:lnSpc>
            </a:pPr>
            <a:r>
              <a:rPr lang="en-US" sz="1920" b="1" spc="-29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437043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DA8BC-2DED-4B2E-7C74-B6F08CF6A8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651E6-728C-B2ED-836C-AA4B5061A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9175E4-D3E7-6FB1-3438-50D1AD9B52F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77000">
                <a:srgbClr val="1F76A5"/>
              </a:gs>
              <a:gs pos="21000">
                <a:srgbClr val="002E5A"/>
              </a:gs>
              <a:gs pos="100000">
                <a:srgbClr val="3AB5E8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52705" lvl="1" indent="-276352">
              <a:lnSpc>
                <a:spcPts val="3584"/>
              </a:lnSpc>
              <a:buFont typeface="Arial"/>
              <a:buChar char="•"/>
            </a:pPr>
            <a:endParaRPr lang="en-US" sz="2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Poppins"/>
              <a:sym typeface="Poppin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B367A1-43D7-F9CC-BB67-F3E0357DE6C3}"/>
              </a:ext>
            </a:extLst>
          </p:cNvPr>
          <p:cNvSpPr txBox="1"/>
          <p:nvPr/>
        </p:nvSpPr>
        <p:spPr>
          <a:xfrm flipH="1">
            <a:off x="1719125" y="513187"/>
            <a:ext cx="86552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spc="300" dirty="0">
                <a:solidFill>
                  <a:schemeClr val="bg1"/>
                </a:solidFill>
                <a:latin typeface="Montserrat" pitchFamily="2" charset="77"/>
              </a:rPr>
              <a:t>CSUSM APPLICATION PERIODS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15A1AD6-E384-B873-6878-7FF310C82F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016" y="1505263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3000" b="1" dirty="0">
                <a:latin typeface="Aptos" panose="020B0004020202020204" pitchFamily="34" charset="0"/>
              </a:rPr>
              <a:t>Priority Application Period (August 1 – December 31)</a:t>
            </a:r>
          </a:p>
          <a:p>
            <a:pPr lvl="1"/>
            <a:r>
              <a:rPr lang="en-US" sz="2600" b="0" dirty="0">
                <a:latin typeface="Aptos" panose="020B0004020202020204" pitchFamily="34" charset="0"/>
              </a:rPr>
              <a:t>Strongly encouraged for all students</a:t>
            </a:r>
          </a:p>
          <a:p>
            <a:pPr lvl="1"/>
            <a:r>
              <a:rPr lang="en-US" sz="2600" b="0" dirty="0">
                <a:latin typeface="Aptos" panose="020B0004020202020204" pitchFamily="34" charset="0"/>
              </a:rPr>
              <a:t>Earliest review and communication</a:t>
            </a:r>
          </a:p>
          <a:p>
            <a:pPr marL="457200" lvl="1" indent="0">
              <a:buNone/>
            </a:pPr>
            <a:endParaRPr lang="en-US" b="0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US" sz="3000" b="1" dirty="0">
                <a:latin typeface="Aptos" panose="020B0004020202020204" pitchFamily="34" charset="0"/>
              </a:rPr>
              <a:t>General Application Period (January 1 – February 28)</a:t>
            </a:r>
          </a:p>
          <a:p>
            <a:pPr lvl="1"/>
            <a:r>
              <a:rPr lang="en-US" sz="2600" b="0" dirty="0">
                <a:latin typeface="Aptos" panose="020B0004020202020204" pitchFamily="34" charset="0"/>
              </a:rPr>
              <a:t>Space‑permitting review</a:t>
            </a:r>
          </a:p>
          <a:p>
            <a:pPr marL="457200" lvl="1" indent="0">
              <a:buNone/>
            </a:pPr>
            <a:endParaRPr lang="en-US" b="0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US" sz="3000" b="1" dirty="0">
                <a:latin typeface="Aptos" panose="020B0004020202020204" pitchFamily="34" charset="0"/>
              </a:rPr>
              <a:t>Extended Application Period (March 1 – April 30)</a:t>
            </a:r>
          </a:p>
          <a:p>
            <a:pPr lvl="1"/>
            <a:r>
              <a:rPr lang="en-US" sz="2600" b="0" dirty="0">
                <a:latin typeface="Aptos" panose="020B0004020202020204" pitchFamily="34" charset="0"/>
              </a:rPr>
              <a:t>Offered for select programs as capacity allows</a:t>
            </a:r>
          </a:p>
          <a:p>
            <a:pPr lvl="1"/>
            <a:endParaRPr lang="en-US" b="0" dirty="0">
              <a:latin typeface="Aptos" panose="020B0004020202020204" pitchFamily="34" charset="0"/>
            </a:endParaRPr>
          </a:p>
          <a:p>
            <a:pPr lvl="1"/>
            <a:endParaRPr lang="en-US" b="0" dirty="0">
              <a:latin typeface="Aptos" panose="020B0004020202020204" pitchFamily="34" charset="0"/>
            </a:endParaRPr>
          </a:p>
          <a:p>
            <a:pPr marL="457200" lvl="1" indent="0">
              <a:buNone/>
            </a:pPr>
            <a:r>
              <a:rPr lang="en-US" sz="2800" b="0" dirty="0">
                <a:latin typeface="Aptos" panose="020B0004020202020204" pitchFamily="34" charset="0"/>
              </a:rPr>
              <a:t>Applying during </a:t>
            </a:r>
            <a:r>
              <a:rPr lang="en-US" sz="2800" dirty="0">
                <a:latin typeface="Aptos" panose="020B0004020202020204" pitchFamily="34" charset="0"/>
              </a:rPr>
              <a:t>Priority</a:t>
            </a:r>
            <a:r>
              <a:rPr lang="en-US" sz="2800" b="0" dirty="0">
                <a:latin typeface="Aptos" panose="020B0004020202020204" pitchFamily="34" charset="0"/>
              </a:rPr>
              <a:t> gives students the best flexibility and outcomes.</a:t>
            </a:r>
          </a:p>
        </p:txBody>
      </p:sp>
    </p:spTree>
    <p:extLst>
      <p:ext uri="{BB962C8B-B14F-4D97-AF65-F5344CB8AC3E}">
        <p14:creationId xmlns:p14="http://schemas.microsoft.com/office/powerpoint/2010/main" val="3541068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1CB20-24C0-598A-9724-2A69990DED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95121-F45F-991B-8FAC-55300486F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6461947-7789-2BB4-AC54-32DB2869E03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3190716"/>
          <a:ext cx="10515600" cy="1621155"/>
        </p:xfrm>
        <a:graphic>
          <a:graphicData uri="http://schemas.openxmlformats.org/drawingml/2006/table">
            <a:tbl>
              <a:tblPr/>
              <a:tblGrid>
                <a:gridCol w="10515600">
                  <a:extLst>
                    <a:ext uri="{9D8B030D-6E8A-4147-A177-3AD203B41FA5}">
                      <a16:colId xmlns:a16="http://schemas.microsoft.com/office/drawing/2014/main" val="319557863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b="1" i="0">
                          <a:effectLst/>
                          <a:latin typeface="Segoe UI" panose="020B0502040204020203" pitchFamily="34" charset="0"/>
                        </a:rPr>
                        <a:t>CSUSM may request an unofficial transcript</a:t>
                      </a:r>
                      <a:r>
                        <a:rPr lang="en-US" b="0" i="0">
                          <a:effectLst/>
                          <a:latin typeface="Segoe UI" panose="020B0502040204020203" pitchFamily="34" charset="0"/>
                        </a:rPr>
                        <a:t> Used to verify academic details early</a:t>
                      </a:r>
                    </a:p>
                    <a:p>
                      <a:pPr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b="0" i="0">
                          <a:effectLst/>
                          <a:latin typeface="Segoe UI" panose="020B0502040204020203" pitchFamily="34" charset="0"/>
                        </a:rPr>
                        <a:t>Helps prevent delays later in the cycle</a:t>
                      </a:r>
                    </a:p>
                    <a:p>
                      <a:pPr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b="1" i="0">
                          <a:effectLst/>
                          <a:latin typeface="Segoe UI" panose="020B0502040204020203" pitchFamily="34" charset="0"/>
                        </a:rPr>
                        <a:t>ADP (Admissions Data Platform)</a:t>
                      </a:r>
                      <a:r>
                        <a:rPr lang="en-US" b="0" i="0">
                          <a:effectLst/>
                          <a:latin typeface="Segoe UI" panose="020B0502040204020203" pitchFamily="34" charset="0"/>
                        </a:rPr>
                        <a:t> Secure process for requesting and reviewing documents</a:t>
                      </a:r>
                    </a:p>
                    <a:p>
                      <a:pPr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b="0" i="0">
                          <a:effectLst/>
                          <a:latin typeface="Segoe UI" panose="020B0502040204020203" pitchFamily="34" charset="0"/>
                        </a:rPr>
                        <a:t>Supports faster, more accurate evaluations</a:t>
                      </a:r>
                    </a:p>
                    <a:p>
                      <a:pPr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b="1" i="0">
                          <a:effectLst/>
                          <a:latin typeface="Segoe UI" panose="020B0502040204020203" pitchFamily="34" charset="0"/>
                        </a:rPr>
                        <a:t>Official transcripts remain required later</a:t>
                      </a:r>
                      <a:r>
                        <a:rPr lang="en-US" b="0" i="0">
                          <a:effectLst/>
                          <a:latin typeface="Segoe UI" panose="020B0502040204020203" pitchFamily="34" charset="0"/>
                        </a:rPr>
                        <a:t> Unofficial transcripts </a:t>
                      </a:r>
                      <a:r>
                        <a:rPr lang="en-US" b="1" i="0">
                          <a:effectLst/>
                          <a:latin typeface="Segoe UI" panose="020B0502040204020203" pitchFamily="34" charset="0"/>
                        </a:rPr>
                        <a:t>do not replace</a:t>
                      </a:r>
                      <a:r>
                        <a:rPr lang="en-US" b="0" i="0">
                          <a:effectLst/>
                          <a:latin typeface="Segoe UI" panose="020B0502040204020203" pitchFamily="34" charset="0"/>
                        </a:rPr>
                        <a:t> final official documents</a:t>
                      </a:r>
                    </a:p>
                  </a:txBody>
                  <a:tcPr>
                    <a:lnL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316067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736028642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C3CC5CD4-5C39-881C-23E2-62B104A4AACE}"/>
              </a:ext>
            </a:extLst>
          </p:cNvPr>
          <p:cNvSpPr/>
          <p:nvPr/>
        </p:nvSpPr>
        <p:spPr>
          <a:xfrm>
            <a:off x="0" y="-23823"/>
            <a:ext cx="12192000" cy="6858000"/>
          </a:xfrm>
          <a:prstGeom prst="rect">
            <a:avLst/>
          </a:prstGeom>
          <a:gradFill>
            <a:gsLst>
              <a:gs pos="77000">
                <a:srgbClr val="1F76A5"/>
              </a:gs>
              <a:gs pos="21000">
                <a:srgbClr val="002E5A"/>
              </a:gs>
              <a:gs pos="100000">
                <a:srgbClr val="3AB5E8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D01B7C-51F3-8E65-58C7-FDE9E9913258}"/>
              </a:ext>
            </a:extLst>
          </p:cNvPr>
          <p:cNvSpPr txBox="1"/>
          <p:nvPr/>
        </p:nvSpPr>
        <p:spPr>
          <a:xfrm flipH="1">
            <a:off x="1423850" y="513187"/>
            <a:ext cx="86552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spc="300" dirty="0">
                <a:solidFill>
                  <a:schemeClr val="bg1"/>
                </a:solidFill>
                <a:latin typeface="Montserrat" pitchFamily="2" charset="77"/>
              </a:rPr>
              <a:t>UNOFFICIAL TRANSCRIPTS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604F05-6511-0596-C831-D99B499C103D}"/>
              </a:ext>
            </a:extLst>
          </p:cNvPr>
          <p:cNvSpPr txBox="1"/>
          <p:nvPr/>
        </p:nvSpPr>
        <p:spPr>
          <a:xfrm>
            <a:off x="838200" y="1386083"/>
            <a:ext cx="10815785" cy="248587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4800"/>
              </a:lnSpc>
            </a:pPr>
            <a:r>
              <a:rPr lang="en-US" sz="2800" b="1" dirty="0">
                <a:solidFill>
                  <a:schemeClr val="bg2"/>
                </a:solidFill>
                <a:latin typeface="Aptos" panose="020B0004020202020204" pitchFamily="34" charset="0"/>
                <a:ea typeface="Calibri Light" panose="020F0302020204030204"/>
                <a:cs typeface="Calibri Light" panose="020F0302020204030204"/>
              </a:rPr>
              <a:t>CSUSM may request an unofficial transcript</a:t>
            </a:r>
          </a:p>
          <a:p>
            <a:pPr marL="285750" indent="-285750">
              <a:lnSpc>
                <a:spcPts val="48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/>
                </a:solidFill>
                <a:latin typeface="Aptos" panose="020B0004020202020204" pitchFamily="34" charset="0"/>
                <a:ea typeface="Calibri Light" panose="020F0302020204030204"/>
                <a:cs typeface="Calibri Light" panose="020F0302020204030204"/>
              </a:rPr>
              <a:t>To verify academic details when self-reported information appears inaccurate</a:t>
            </a:r>
          </a:p>
          <a:p>
            <a:pPr marL="285750" indent="-285750">
              <a:lnSpc>
                <a:spcPts val="48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/>
                </a:solidFill>
                <a:latin typeface="Aptos" panose="020B0004020202020204" pitchFamily="34" charset="0"/>
                <a:ea typeface="Calibri Light" panose="020F0302020204030204"/>
                <a:cs typeface="Calibri Light" panose="020F0302020204030204"/>
              </a:rPr>
              <a:t>Helps prevent in admission evaluations</a:t>
            </a:r>
          </a:p>
          <a:p>
            <a:pPr marL="285750" indent="-285750">
              <a:lnSpc>
                <a:spcPts val="48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/>
                </a:solidFill>
                <a:latin typeface="Aptos" panose="020B0004020202020204" pitchFamily="34" charset="0"/>
                <a:ea typeface="Calibri Light" panose="020F0302020204030204"/>
                <a:cs typeface="Calibri Light" panose="020F0302020204030204"/>
              </a:rPr>
              <a:t>Official transcripts remain required later (do not replace final transcripts)</a:t>
            </a:r>
          </a:p>
        </p:txBody>
      </p:sp>
    </p:spTree>
    <p:extLst>
      <p:ext uri="{BB962C8B-B14F-4D97-AF65-F5344CB8AC3E}">
        <p14:creationId xmlns:p14="http://schemas.microsoft.com/office/powerpoint/2010/main" val="2393967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09E3AA-A1E5-88A2-DA75-E8C158B31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3F549-0BE0-6D9B-A393-2A4564A06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5FAAB84-5C9E-36F9-7E7E-E695D24CD85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3190716"/>
          <a:ext cx="10515600" cy="1621155"/>
        </p:xfrm>
        <a:graphic>
          <a:graphicData uri="http://schemas.openxmlformats.org/drawingml/2006/table">
            <a:tbl>
              <a:tblPr/>
              <a:tblGrid>
                <a:gridCol w="10515600">
                  <a:extLst>
                    <a:ext uri="{9D8B030D-6E8A-4147-A177-3AD203B41FA5}">
                      <a16:colId xmlns:a16="http://schemas.microsoft.com/office/drawing/2014/main" val="319557863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b="1" i="0">
                          <a:effectLst/>
                          <a:latin typeface="Segoe UI" panose="020B0502040204020203" pitchFamily="34" charset="0"/>
                        </a:rPr>
                        <a:t>CSUSM may request an unofficial transcript</a:t>
                      </a:r>
                      <a:r>
                        <a:rPr lang="en-US" b="0" i="0">
                          <a:effectLst/>
                          <a:latin typeface="Segoe UI" panose="020B0502040204020203" pitchFamily="34" charset="0"/>
                        </a:rPr>
                        <a:t> Used to verify academic details early</a:t>
                      </a:r>
                    </a:p>
                    <a:p>
                      <a:pPr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b="0" i="0">
                          <a:effectLst/>
                          <a:latin typeface="Segoe UI" panose="020B0502040204020203" pitchFamily="34" charset="0"/>
                        </a:rPr>
                        <a:t>Helps prevent delays later in the cycle</a:t>
                      </a:r>
                    </a:p>
                    <a:p>
                      <a:pPr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b="1" i="0">
                          <a:effectLst/>
                          <a:latin typeface="Segoe UI" panose="020B0502040204020203" pitchFamily="34" charset="0"/>
                        </a:rPr>
                        <a:t>ADP (Admissions Data Platform)</a:t>
                      </a:r>
                      <a:r>
                        <a:rPr lang="en-US" b="0" i="0">
                          <a:effectLst/>
                          <a:latin typeface="Segoe UI" panose="020B0502040204020203" pitchFamily="34" charset="0"/>
                        </a:rPr>
                        <a:t> Secure process for requesting and reviewing documents</a:t>
                      </a:r>
                    </a:p>
                    <a:p>
                      <a:pPr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b="0" i="0">
                          <a:effectLst/>
                          <a:latin typeface="Segoe UI" panose="020B0502040204020203" pitchFamily="34" charset="0"/>
                        </a:rPr>
                        <a:t>Supports faster, more accurate evaluations</a:t>
                      </a:r>
                    </a:p>
                    <a:p>
                      <a:pPr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b="1" i="0">
                          <a:effectLst/>
                          <a:latin typeface="Segoe UI" panose="020B0502040204020203" pitchFamily="34" charset="0"/>
                        </a:rPr>
                        <a:t>Official transcripts remain required later</a:t>
                      </a:r>
                      <a:r>
                        <a:rPr lang="en-US" b="0" i="0">
                          <a:effectLst/>
                          <a:latin typeface="Segoe UI" panose="020B0502040204020203" pitchFamily="34" charset="0"/>
                        </a:rPr>
                        <a:t> Unofficial transcripts </a:t>
                      </a:r>
                      <a:r>
                        <a:rPr lang="en-US" b="1" i="0">
                          <a:effectLst/>
                          <a:latin typeface="Segoe UI" panose="020B0502040204020203" pitchFamily="34" charset="0"/>
                        </a:rPr>
                        <a:t>do not replace</a:t>
                      </a:r>
                      <a:r>
                        <a:rPr lang="en-US" b="0" i="0">
                          <a:effectLst/>
                          <a:latin typeface="Segoe UI" panose="020B0502040204020203" pitchFamily="34" charset="0"/>
                        </a:rPr>
                        <a:t> final official documents</a:t>
                      </a:r>
                    </a:p>
                  </a:txBody>
                  <a:tcPr>
                    <a:lnL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316067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736028642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17ED3044-84E6-25F3-FB79-2B5BF10051D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77000">
                <a:srgbClr val="1F76A5"/>
              </a:gs>
              <a:gs pos="21000">
                <a:srgbClr val="002E5A"/>
              </a:gs>
              <a:gs pos="100000">
                <a:srgbClr val="3AB5E8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2C70FA-133B-1E26-DEBC-F0733449749B}"/>
              </a:ext>
            </a:extLst>
          </p:cNvPr>
          <p:cNvSpPr txBox="1"/>
          <p:nvPr/>
        </p:nvSpPr>
        <p:spPr>
          <a:xfrm flipH="1">
            <a:off x="1423850" y="513187"/>
            <a:ext cx="86552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spc="300" dirty="0">
                <a:solidFill>
                  <a:schemeClr val="bg1"/>
                </a:solidFill>
                <a:latin typeface="Montserrat" pitchFamily="2" charset="77"/>
              </a:rPr>
              <a:t>WHY CCGI MATTERS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3FF760-9D28-CBDA-F14B-D6737054D6D8}"/>
              </a:ext>
            </a:extLst>
          </p:cNvPr>
          <p:cNvSpPr txBox="1"/>
          <p:nvPr/>
        </p:nvSpPr>
        <p:spPr>
          <a:xfrm>
            <a:off x="852798" y="1464951"/>
            <a:ext cx="10815785" cy="431836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4800"/>
              </a:lnSpc>
            </a:pPr>
            <a:r>
              <a:rPr lang="en-US" sz="2800" b="1" dirty="0">
                <a:solidFill>
                  <a:schemeClr val="bg2"/>
                </a:solidFill>
                <a:latin typeface="Aptos" panose="020B0004020202020204" pitchFamily="34" charset="0"/>
                <a:ea typeface="Calibri Light" panose="020F0302020204030204"/>
                <a:cs typeface="Calibri Light" panose="020F0302020204030204"/>
              </a:rPr>
              <a:t>California College Guidance Initiative (CCGI)</a:t>
            </a:r>
          </a:p>
          <a:p>
            <a:pPr marL="342900" indent="-342900">
              <a:lnSpc>
                <a:spcPts val="48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/>
                </a:solidFill>
                <a:latin typeface="Aptos" panose="020B0004020202020204" pitchFamily="34" charset="0"/>
                <a:ea typeface="Calibri Light" panose="020F0302020204030204"/>
                <a:cs typeface="Calibri Light" panose="020F0302020204030204"/>
              </a:rPr>
              <a:t>Improves data accuracy and consistency</a:t>
            </a:r>
          </a:p>
          <a:p>
            <a:pPr>
              <a:lnSpc>
                <a:spcPts val="4800"/>
              </a:lnSpc>
            </a:pPr>
            <a:r>
              <a:rPr lang="en-US" sz="2800" b="1" dirty="0">
                <a:solidFill>
                  <a:schemeClr val="bg2"/>
                </a:solidFill>
                <a:latin typeface="Aptos" panose="020B0004020202020204" pitchFamily="34" charset="0"/>
                <a:ea typeface="Calibri Light" panose="020F0302020204030204"/>
                <a:cs typeface="Calibri Light" panose="020F0302020204030204"/>
              </a:rPr>
              <a:t>Benefits for students</a:t>
            </a:r>
          </a:p>
          <a:p>
            <a:pPr marL="342900" indent="-342900">
              <a:lnSpc>
                <a:spcPts val="48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/>
                </a:solidFill>
                <a:latin typeface="Aptos" panose="020B0004020202020204" pitchFamily="34" charset="0"/>
                <a:ea typeface="Calibri Light" panose="020F0302020204030204"/>
                <a:cs typeface="Calibri Light" panose="020F0302020204030204"/>
              </a:rPr>
              <a:t>Smoother admission review</a:t>
            </a:r>
          </a:p>
          <a:p>
            <a:pPr marL="342900" indent="-342900">
              <a:lnSpc>
                <a:spcPts val="48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/>
                </a:solidFill>
                <a:latin typeface="Aptos" panose="020B0004020202020204" pitchFamily="34" charset="0"/>
                <a:ea typeface="Calibri Light" panose="020F0302020204030204"/>
                <a:cs typeface="Calibri Light" panose="020F0302020204030204"/>
              </a:rPr>
              <a:t>Automatic admission notices</a:t>
            </a:r>
          </a:p>
          <a:p>
            <a:pPr>
              <a:lnSpc>
                <a:spcPts val="4800"/>
              </a:lnSpc>
            </a:pPr>
            <a:r>
              <a:rPr lang="en-US" sz="2800" b="1" dirty="0">
                <a:solidFill>
                  <a:schemeClr val="bg2"/>
                </a:solidFill>
                <a:latin typeface="Aptos" panose="020B0004020202020204" pitchFamily="34" charset="0"/>
                <a:ea typeface="Calibri Light" panose="020F0302020204030204"/>
                <a:cs typeface="Calibri Light" panose="020F0302020204030204"/>
              </a:rPr>
              <a:t>Benefits for counselors</a:t>
            </a:r>
          </a:p>
          <a:p>
            <a:pPr marL="342900" indent="-342900">
              <a:lnSpc>
                <a:spcPts val="48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/>
                </a:solidFill>
                <a:latin typeface="Aptos" panose="020B0004020202020204" pitchFamily="34" charset="0"/>
                <a:ea typeface="Calibri Light" panose="020F0302020204030204"/>
                <a:cs typeface="Calibri Light" panose="020F0302020204030204"/>
              </a:rPr>
              <a:t>More confidence in CSU application data</a:t>
            </a:r>
          </a:p>
        </p:txBody>
      </p:sp>
    </p:spTree>
    <p:extLst>
      <p:ext uri="{BB962C8B-B14F-4D97-AF65-F5344CB8AC3E}">
        <p14:creationId xmlns:p14="http://schemas.microsoft.com/office/powerpoint/2010/main" val="3993778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CCB67-6ADD-021A-18D1-AB78267D93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A878B64-43B6-2217-A3FC-D3B22935C3F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80" t="-90" r="11924" b="90"/>
          <a:stretch>
            <a:fillRect/>
          </a:stretch>
        </p:blipFill>
        <p:spPr>
          <a:xfrm>
            <a:off x="3260273" y="-11575"/>
            <a:ext cx="8931727" cy="687251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674C22B6-4E06-E820-854F-665B7CE0CD6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5910228" y="0"/>
            <a:ext cx="12192000" cy="6917356"/>
            <a:chOff x="-6958329" y="0"/>
            <a:chExt cx="12192000" cy="6896528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D240B458-FBDA-6FCB-A400-7FFCA90DF3D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1258939" y="0"/>
              <a:ext cx="6428617" cy="6896528"/>
            </a:xfrm>
            <a:custGeom>
              <a:avLst/>
              <a:gdLst>
                <a:gd name="connsiteX0" fmla="*/ 0 w 4207933"/>
                <a:gd name="connsiteY0" fmla="*/ 0 h 6858000"/>
                <a:gd name="connsiteX1" fmla="*/ 2023533 w 4207933"/>
                <a:gd name="connsiteY1" fmla="*/ 0 h 6858000"/>
                <a:gd name="connsiteX2" fmla="*/ 2726267 w 4207933"/>
                <a:gd name="connsiteY2" fmla="*/ 0 h 6858000"/>
                <a:gd name="connsiteX3" fmla="*/ 4207933 w 4207933"/>
                <a:gd name="connsiteY3" fmla="*/ 0 h 6858000"/>
                <a:gd name="connsiteX4" fmla="*/ 3479800 w 4207933"/>
                <a:gd name="connsiteY4" fmla="*/ 6858000 h 6858000"/>
                <a:gd name="connsiteX5" fmla="*/ 2726267 w 4207933"/>
                <a:gd name="connsiteY5" fmla="*/ 6858000 h 6858000"/>
                <a:gd name="connsiteX6" fmla="*/ 1295400 w 4207933"/>
                <a:gd name="connsiteY6" fmla="*/ 6858000 h 6858000"/>
                <a:gd name="connsiteX7" fmla="*/ 0 w 4207933"/>
                <a:gd name="connsiteY7" fmla="*/ 6858000 h 6858000"/>
                <a:gd name="connsiteX0" fmla="*/ 1437646 w 4207933"/>
                <a:gd name="connsiteY0" fmla="*/ 288758 h 6858000"/>
                <a:gd name="connsiteX1" fmla="*/ 2023533 w 4207933"/>
                <a:gd name="connsiteY1" fmla="*/ 0 h 6858000"/>
                <a:gd name="connsiteX2" fmla="*/ 2726267 w 4207933"/>
                <a:gd name="connsiteY2" fmla="*/ 0 h 6858000"/>
                <a:gd name="connsiteX3" fmla="*/ 4207933 w 4207933"/>
                <a:gd name="connsiteY3" fmla="*/ 0 h 6858000"/>
                <a:gd name="connsiteX4" fmla="*/ 3479800 w 4207933"/>
                <a:gd name="connsiteY4" fmla="*/ 6858000 h 6858000"/>
                <a:gd name="connsiteX5" fmla="*/ 2726267 w 4207933"/>
                <a:gd name="connsiteY5" fmla="*/ 6858000 h 6858000"/>
                <a:gd name="connsiteX6" fmla="*/ 1295400 w 4207933"/>
                <a:gd name="connsiteY6" fmla="*/ 6858000 h 6858000"/>
                <a:gd name="connsiteX7" fmla="*/ 0 w 4207933"/>
                <a:gd name="connsiteY7" fmla="*/ 6858000 h 6858000"/>
                <a:gd name="connsiteX8" fmla="*/ 1437646 w 4207933"/>
                <a:gd name="connsiteY8" fmla="*/ 288758 h 6858000"/>
                <a:gd name="connsiteX0" fmla="*/ 1422566 w 4207933"/>
                <a:gd name="connsiteY0" fmla="*/ 0 h 6867625"/>
                <a:gd name="connsiteX1" fmla="*/ 2023533 w 4207933"/>
                <a:gd name="connsiteY1" fmla="*/ 9625 h 6867625"/>
                <a:gd name="connsiteX2" fmla="*/ 2726267 w 4207933"/>
                <a:gd name="connsiteY2" fmla="*/ 9625 h 6867625"/>
                <a:gd name="connsiteX3" fmla="*/ 4207933 w 4207933"/>
                <a:gd name="connsiteY3" fmla="*/ 9625 h 6867625"/>
                <a:gd name="connsiteX4" fmla="*/ 3479800 w 4207933"/>
                <a:gd name="connsiteY4" fmla="*/ 6867625 h 6867625"/>
                <a:gd name="connsiteX5" fmla="*/ 2726267 w 4207933"/>
                <a:gd name="connsiteY5" fmla="*/ 6867625 h 6867625"/>
                <a:gd name="connsiteX6" fmla="*/ 1295400 w 4207933"/>
                <a:gd name="connsiteY6" fmla="*/ 6867625 h 6867625"/>
                <a:gd name="connsiteX7" fmla="*/ 0 w 4207933"/>
                <a:gd name="connsiteY7" fmla="*/ 6867625 h 6867625"/>
                <a:gd name="connsiteX8" fmla="*/ 1422566 w 4207933"/>
                <a:gd name="connsiteY8" fmla="*/ 0 h 6867625"/>
                <a:gd name="connsiteX0" fmla="*/ 1422566 w 4207933"/>
                <a:gd name="connsiteY0" fmla="*/ 67377 h 6858000"/>
                <a:gd name="connsiteX1" fmla="*/ 2023533 w 4207933"/>
                <a:gd name="connsiteY1" fmla="*/ 0 h 6858000"/>
                <a:gd name="connsiteX2" fmla="*/ 2726267 w 4207933"/>
                <a:gd name="connsiteY2" fmla="*/ 0 h 6858000"/>
                <a:gd name="connsiteX3" fmla="*/ 4207933 w 4207933"/>
                <a:gd name="connsiteY3" fmla="*/ 0 h 6858000"/>
                <a:gd name="connsiteX4" fmla="*/ 3479800 w 4207933"/>
                <a:gd name="connsiteY4" fmla="*/ 6858000 h 6858000"/>
                <a:gd name="connsiteX5" fmla="*/ 2726267 w 4207933"/>
                <a:gd name="connsiteY5" fmla="*/ 6858000 h 6858000"/>
                <a:gd name="connsiteX6" fmla="*/ 1295400 w 4207933"/>
                <a:gd name="connsiteY6" fmla="*/ 6858000 h 6858000"/>
                <a:gd name="connsiteX7" fmla="*/ 0 w 4207933"/>
                <a:gd name="connsiteY7" fmla="*/ 6858000 h 6858000"/>
                <a:gd name="connsiteX8" fmla="*/ 1422566 w 4207933"/>
                <a:gd name="connsiteY8" fmla="*/ 67377 h 6858000"/>
                <a:gd name="connsiteX0" fmla="*/ 1417539 w 4207933"/>
                <a:gd name="connsiteY0" fmla="*/ 0 h 6858000"/>
                <a:gd name="connsiteX1" fmla="*/ 2023533 w 4207933"/>
                <a:gd name="connsiteY1" fmla="*/ 0 h 6858000"/>
                <a:gd name="connsiteX2" fmla="*/ 2726267 w 4207933"/>
                <a:gd name="connsiteY2" fmla="*/ 0 h 6858000"/>
                <a:gd name="connsiteX3" fmla="*/ 4207933 w 4207933"/>
                <a:gd name="connsiteY3" fmla="*/ 0 h 6858000"/>
                <a:gd name="connsiteX4" fmla="*/ 3479800 w 4207933"/>
                <a:gd name="connsiteY4" fmla="*/ 6858000 h 6858000"/>
                <a:gd name="connsiteX5" fmla="*/ 2726267 w 4207933"/>
                <a:gd name="connsiteY5" fmla="*/ 6858000 h 6858000"/>
                <a:gd name="connsiteX6" fmla="*/ 1295400 w 4207933"/>
                <a:gd name="connsiteY6" fmla="*/ 6858000 h 6858000"/>
                <a:gd name="connsiteX7" fmla="*/ 0 w 4207933"/>
                <a:gd name="connsiteY7" fmla="*/ 6858000 h 6858000"/>
                <a:gd name="connsiteX8" fmla="*/ 1417539 w 4207933"/>
                <a:gd name="connsiteY8" fmla="*/ 0 h 6858000"/>
                <a:gd name="connsiteX0" fmla="*/ 1462779 w 4253173"/>
                <a:gd name="connsiteY0" fmla="*/ 0 h 6858000"/>
                <a:gd name="connsiteX1" fmla="*/ 2068773 w 4253173"/>
                <a:gd name="connsiteY1" fmla="*/ 0 h 6858000"/>
                <a:gd name="connsiteX2" fmla="*/ 2771507 w 4253173"/>
                <a:gd name="connsiteY2" fmla="*/ 0 h 6858000"/>
                <a:gd name="connsiteX3" fmla="*/ 4253173 w 4253173"/>
                <a:gd name="connsiteY3" fmla="*/ 0 h 6858000"/>
                <a:gd name="connsiteX4" fmla="*/ 3525040 w 4253173"/>
                <a:gd name="connsiteY4" fmla="*/ 6858000 h 6858000"/>
                <a:gd name="connsiteX5" fmla="*/ 2771507 w 4253173"/>
                <a:gd name="connsiteY5" fmla="*/ 6858000 h 6858000"/>
                <a:gd name="connsiteX6" fmla="*/ 1340640 w 4253173"/>
                <a:gd name="connsiteY6" fmla="*/ 6858000 h 6858000"/>
                <a:gd name="connsiteX7" fmla="*/ 0 w 4253173"/>
                <a:gd name="connsiteY7" fmla="*/ 6780998 h 6858000"/>
                <a:gd name="connsiteX8" fmla="*/ 1462779 w 4253173"/>
                <a:gd name="connsiteY8" fmla="*/ 0 h 6858000"/>
                <a:gd name="connsiteX0" fmla="*/ 122139 w 2912533"/>
                <a:gd name="connsiteY0" fmla="*/ 0 h 6858000"/>
                <a:gd name="connsiteX1" fmla="*/ 728133 w 2912533"/>
                <a:gd name="connsiteY1" fmla="*/ 0 h 6858000"/>
                <a:gd name="connsiteX2" fmla="*/ 1430867 w 2912533"/>
                <a:gd name="connsiteY2" fmla="*/ 0 h 6858000"/>
                <a:gd name="connsiteX3" fmla="*/ 2912533 w 2912533"/>
                <a:gd name="connsiteY3" fmla="*/ 0 h 6858000"/>
                <a:gd name="connsiteX4" fmla="*/ 2184400 w 2912533"/>
                <a:gd name="connsiteY4" fmla="*/ 6858000 h 6858000"/>
                <a:gd name="connsiteX5" fmla="*/ 1430867 w 2912533"/>
                <a:gd name="connsiteY5" fmla="*/ 6858000 h 6858000"/>
                <a:gd name="connsiteX6" fmla="*/ 0 w 2912533"/>
                <a:gd name="connsiteY6" fmla="*/ 6858000 h 6858000"/>
                <a:gd name="connsiteX7" fmla="*/ 11552 w 2912533"/>
                <a:gd name="connsiteY7" fmla="*/ 6318985 h 6858000"/>
                <a:gd name="connsiteX8" fmla="*/ 122139 w 2912533"/>
                <a:gd name="connsiteY8" fmla="*/ 0 h 6858000"/>
                <a:gd name="connsiteX0" fmla="*/ 110587 w 2900981"/>
                <a:gd name="connsiteY0" fmla="*/ 0 h 6867626"/>
                <a:gd name="connsiteX1" fmla="*/ 716581 w 2900981"/>
                <a:gd name="connsiteY1" fmla="*/ 0 h 6867626"/>
                <a:gd name="connsiteX2" fmla="*/ 1419315 w 2900981"/>
                <a:gd name="connsiteY2" fmla="*/ 0 h 6867626"/>
                <a:gd name="connsiteX3" fmla="*/ 2900981 w 2900981"/>
                <a:gd name="connsiteY3" fmla="*/ 0 h 6867626"/>
                <a:gd name="connsiteX4" fmla="*/ 2172848 w 2900981"/>
                <a:gd name="connsiteY4" fmla="*/ 6858000 h 6867626"/>
                <a:gd name="connsiteX5" fmla="*/ 1419315 w 2900981"/>
                <a:gd name="connsiteY5" fmla="*/ 6858000 h 6867626"/>
                <a:gd name="connsiteX6" fmla="*/ 405667 w 2900981"/>
                <a:gd name="connsiteY6" fmla="*/ 6867626 h 6867626"/>
                <a:gd name="connsiteX7" fmla="*/ 0 w 2900981"/>
                <a:gd name="connsiteY7" fmla="*/ 6318985 h 6867626"/>
                <a:gd name="connsiteX8" fmla="*/ 110587 w 2900981"/>
                <a:gd name="connsiteY8" fmla="*/ 0 h 6867626"/>
                <a:gd name="connsiteX0" fmla="*/ 110587 w 2900981"/>
                <a:gd name="connsiteY0" fmla="*/ 0 h 6867626"/>
                <a:gd name="connsiteX1" fmla="*/ 716581 w 2900981"/>
                <a:gd name="connsiteY1" fmla="*/ 0 h 6867626"/>
                <a:gd name="connsiteX2" fmla="*/ 1419315 w 2900981"/>
                <a:gd name="connsiteY2" fmla="*/ 0 h 6867626"/>
                <a:gd name="connsiteX3" fmla="*/ 2900981 w 2900981"/>
                <a:gd name="connsiteY3" fmla="*/ 0 h 6867626"/>
                <a:gd name="connsiteX4" fmla="*/ 2172848 w 2900981"/>
                <a:gd name="connsiteY4" fmla="*/ 6858000 h 6867626"/>
                <a:gd name="connsiteX5" fmla="*/ 1419315 w 2900981"/>
                <a:gd name="connsiteY5" fmla="*/ 6858000 h 6867626"/>
                <a:gd name="connsiteX6" fmla="*/ 99036 w 2900981"/>
                <a:gd name="connsiteY6" fmla="*/ 6867626 h 6867626"/>
                <a:gd name="connsiteX7" fmla="*/ 0 w 2900981"/>
                <a:gd name="connsiteY7" fmla="*/ 6318985 h 6867626"/>
                <a:gd name="connsiteX8" fmla="*/ 110587 w 2900981"/>
                <a:gd name="connsiteY8" fmla="*/ 0 h 6867626"/>
                <a:gd name="connsiteX0" fmla="*/ 11551 w 2801945"/>
                <a:gd name="connsiteY0" fmla="*/ 0 h 6867626"/>
                <a:gd name="connsiteX1" fmla="*/ 617545 w 2801945"/>
                <a:gd name="connsiteY1" fmla="*/ 0 h 6867626"/>
                <a:gd name="connsiteX2" fmla="*/ 1320279 w 2801945"/>
                <a:gd name="connsiteY2" fmla="*/ 0 h 6867626"/>
                <a:gd name="connsiteX3" fmla="*/ 2801945 w 2801945"/>
                <a:gd name="connsiteY3" fmla="*/ 0 h 6867626"/>
                <a:gd name="connsiteX4" fmla="*/ 2073812 w 2801945"/>
                <a:gd name="connsiteY4" fmla="*/ 6858000 h 6867626"/>
                <a:gd name="connsiteX5" fmla="*/ 1320279 w 2801945"/>
                <a:gd name="connsiteY5" fmla="*/ 6858000 h 6867626"/>
                <a:gd name="connsiteX6" fmla="*/ 0 w 2801945"/>
                <a:gd name="connsiteY6" fmla="*/ 6867626 h 6867626"/>
                <a:gd name="connsiteX7" fmla="*/ 187488 w 2801945"/>
                <a:gd name="connsiteY7" fmla="*/ 6328611 h 6867626"/>
                <a:gd name="connsiteX8" fmla="*/ 11551 w 2801945"/>
                <a:gd name="connsiteY8" fmla="*/ 0 h 6867626"/>
                <a:gd name="connsiteX0" fmla="*/ 11551 w 2801945"/>
                <a:gd name="connsiteY0" fmla="*/ 0 h 6867626"/>
                <a:gd name="connsiteX1" fmla="*/ 617545 w 2801945"/>
                <a:gd name="connsiteY1" fmla="*/ 0 h 6867626"/>
                <a:gd name="connsiteX2" fmla="*/ 1320279 w 2801945"/>
                <a:gd name="connsiteY2" fmla="*/ 0 h 6867626"/>
                <a:gd name="connsiteX3" fmla="*/ 2801945 w 2801945"/>
                <a:gd name="connsiteY3" fmla="*/ 0 h 6867626"/>
                <a:gd name="connsiteX4" fmla="*/ 2073812 w 2801945"/>
                <a:gd name="connsiteY4" fmla="*/ 6858000 h 6867626"/>
                <a:gd name="connsiteX5" fmla="*/ 1320279 w 2801945"/>
                <a:gd name="connsiteY5" fmla="*/ 6858000 h 6867626"/>
                <a:gd name="connsiteX6" fmla="*/ 0 w 2801945"/>
                <a:gd name="connsiteY6" fmla="*/ 6867626 h 6867626"/>
                <a:gd name="connsiteX7" fmla="*/ 11553 w 2801945"/>
                <a:gd name="connsiteY7" fmla="*/ 3643162 h 6867626"/>
                <a:gd name="connsiteX8" fmla="*/ 11551 w 2801945"/>
                <a:gd name="connsiteY8" fmla="*/ 0 h 6867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01945" h="6867626">
                  <a:moveTo>
                    <a:pt x="11551" y="0"/>
                  </a:moveTo>
                  <a:lnTo>
                    <a:pt x="617545" y="0"/>
                  </a:lnTo>
                  <a:lnTo>
                    <a:pt x="1320279" y="0"/>
                  </a:lnTo>
                  <a:lnTo>
                    <a:pt x="2801945" y="0"/>
                  </a:lnTo>
                  <a:lnTo>
                    <a:pt x="2073812" y="6858000"/>
                  </a:lnTo>
                  <a:lnTo>
                    <a:pt x="1320279" y="6858000"/>
                  </a:lnTo>
                  <a:lnTo>
                    <a:pt x="0" y="6867626"/>
                  </a:lnTo>
                  <a:lnTo>
                    <a:pt x="11553" y="3643162"/>
                  </a:lnTo>
                  <a:cubicBezTo>
                    <a:pt x="11553" y="1357162"/>
                    <a:pt x="11551" y="2286000"/>
                    <a:pt x="11551" y="0"/>
                  </a:cubicBezTo>
                  <a:close/>
                </a:path>
              </a:pathLst>
            </a:custGeom>
            <a:gradFill flip="none" rotWithShape="1">
              <a:gsLst>
                <a:gs pos="96000">
                  <a:srgbClr val="288BBC"/>
                </a:gs>
                <a:gs pos="0">
                  <a:srgbClr val="002E5A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" name="Picture 8" descr="A blue sky with a city&#10;&#10;Description automatically generated">
              <a:extLst>
                <a:ext uri="{FF2B5EF4-FFF2-40B4-BE49-F238E27FC236}">
                  <a16:creationId xmlns:a16="http://schemas.microsoft.com/office/drawing/2014/main" id="{FCA8AE35-6D7D-420F-917D-CB6109A5587B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>
              <a:alphaModFix amt="61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196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6958329" y="0"/>
              <a:ext cx="12192000" cy="6858000"/>
            </a:xfrm>
            <a:prstGeom prst="parallelogram">
              <a:avLst/>
            </a:prstGeom>
          </p:spPr>
        </p:pic>
      </p:grp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1BC9D15-80E4-AD75-ECCA-59D606464B7C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4543271" y="-181831"/>
            <a:ext cx="1738501" cy="7209648"/>
          </a:xfrm>
          <a:prstGeom prst="line">
            <a:avLst/>
          </a:prstGeom>
          <a:ln w="136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53966AED-75F0-BF7D-E4D5-BD1BD0002D2F}"/>
              </a:ext>
            </a:extLst>
          </p:cNvPr>
          <p:cNvSpPr txBox="1"/>
          <p:nvPr/>
        </p:nvSpPr>
        <p:spPr>
          <a:xfrm flipH="1">
            <a:off x="432222" y="1166619"/>
            <a:ext cx="47509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pc="300" dirty="0">
                <a:solidFill>
                  <a:schemeClr val="bg1"/>
                </a:solidFill>
                <a:latin typeface="Montserrat" pitchFamily="2" charset="77"/>
              </a:rPr>
              <a:t>PARTNERING FOR SUCCESS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0F8A7FF-A5B6-C159-290B-B3780259CD4D}"/>
              </a:ext>
            </a:extLst>
          </p:cNvPr>
          <p:cNvCxnSpPr>
            <a:cxnSpLocks/>
          </p:cNvCxnSpPr>
          <p:nvPr/>
        </p:nvCxnSpPr>
        <p:spPr>
          <a:xfrm>
            <a:off x="557038" y="2452076"/>
            <a:ext cx="4165433" cy="0"/>
          </a:xfrm>
          <a:prstGeom prst="line">
            <a:avLst/>
          </a:prstGeom>
          <a:ln w="38100">
            <a:solidFill>
              <a:srgbClr val="00ADE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7EA91A32-20AA-883F-3C79-2C558F57F9C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038" y="6433315"/>
            <a:ext cx="822331" cy="1843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96CA081-645D-3468-BCE3-493937A26E63}"/>
              </a:ext>
            </a:extLst>
          </p:cNvPr>
          <p:cNvSpPr txBox="1"/>
          <p:nvPr/>
        </p:nvSpPr>
        <p:spPr>
          <a:xfrm>
            <a:off x="185772" y="2721161"/>
            <a:ext cx="4750989" cy="2485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ts val="48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/>
                </a:solidFill>
                <a:latin typeface="Aptos" panose="020B0004020202020204" pitchFamily="34" charset="0"/>
                <a:ea typeface="Calibri Light" panose="020F0302020204030204"/>
                <a:cs typeface="Calibri Light" panose="020F0302020204030204"/>
              </a:rPr>
              <a:t>Apply early</a:t>
            </a:r>
          </a:p>
          <a:p>
            <a:pPr marL="342900" indent="-342900">
              <a:lnSpc>
                <a:spcPts val="48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/>
                </a:solidFill>
                <a:latin typeface="Aptos" panose="020B0004020202020204" pitchFamily="34" charset="0"/>
                <a:ea typeface="Calibri Light" panose="020F0302020204030204"/>
                <a:cs typeface="Calibri Light" panose="020F0302020204030204"/>
              </a:rPr>
              <a:t>Use CCGI when available</a:t>
            </a:r>
          </a:p>
          <a:p>
            <a:pPr marL="342900" indent="-342900">
              <a:lnSpc>
                <a:spcPts val="48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/>
                </a:solidFill>
                <a:latin typeface="Aptos" panose="020B0004020202020204" pitchFamily="34" charset="0"/>
                <a:ea typeface="Calibri Light" panose="020F0302020204030204"/>
                <a:cs typeface="Calibri Light" panose="020F0302020204030204"/>
              </a:rPr>
              <a:t>Respond promptly to transcript requests</a:t>
            </a:r>
          </a:p>
        </p:txBody>
      </p:sp>
    </p:spTree>
    <p:extLst>
      <p:ext uri="{BB962C8B-B14F-4D97-AF65-F5344CB8AC3E}">
        <p14:creationId xmlns:p14="http://schemas.microsoft.com/office/powerpoint/2010/main" val="2531349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C8C369905FE3748801850B0D4EFB9B3" ma:contentTypeVersion="25" ma:contentTypeDescription="Create a new document." ma:contentTypeScope="" ma:versionID="081fb7926d32accb160bff768a2d8d2c">
  <xsd:schema xmlns:xsd="http://www.w3.org/2001/XMLSchema" xmlns:xs="http://www.w3.org/2001/XMLSchema" xmlns:p="http://schemas.microsoft.com/office/2006/metadata/properties" xmlns:ns2="ee1a8d8e-9997-4882-a5f5-afcda68774b4" xmlns:ns3="55b59db0-a602-425a-8d1f-85b18e5b3027" xmlns:ns4="77022212-6fa8-4cfe-b098-48cf5a9837e9" targetNamespace="http://schemas.microsoft.com/office/2006/metadata/properties" ma:root="true" ma:fieldsID="e05cdb099f6c4e851b53151da568ae89" ns2:_="" ns3:_="" ns4:_="">
    <xsd:import namespace="ee1a8d8e-9997-4882-a5f5-afcda68774b4"/>
    <xsd:import namespace="55b59db0-a602-425a-8d1f-85b18e5b3027"/>
    <xsd:import namespace="77022212-6fa8-4cfe-b098-48cf5a9837e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Location" minOccurs="0"/>
                <xsd:element ref="ns3:Link"/>
                <xsd:element ref="ns3:MediaServiceOCR" minOccurs="0"/>
                <xsd:element ref="ns3:Date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AutoKeyPoints" minOccurs="0"/>
                <xsd:element ref="ns3:MediaServiceKeyPoints" minOccurs="0"/>
                <xsd:element ref="ns3:lcf76f155ced4ddcb4097134ff3c332f" minOccurs="0"/>
                <xsd:element ref="ns4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1a8d8e-9997-4882-a5f5-afcda68774b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b59db0-a602-425a-8d1f-85b18e5b302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Link" ma:index="15" ma:displayName="Link" ma:format="Hyperlink" ma:internalName="Link">
      <xsd:complexType>
        <xsd:complexContent>
          <xsd:extension base="dms:URL">
            <xsd:sequence>
              <xsd:element name="Url" type="dms:ValidUrl"/>
              <xsd:element name="Description" type="xsd:string"/>
            </xsd:sequence>
          </xsd:extension>
        </xsd:complexContent>
      </xsd:complex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Date" ma:index="17" nillable="true" ma:displayName="Date" ma:format="DateOnly" ma:internalName="Date">
      <xsd:simpleType>
        <xsd:restriction base="dms:DateTime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f0159e63-60f8-4ddf-b724-29d6db92a9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22212-6fa8-4cfe-b098-48cf5a9837e9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2932bdd2-1b61-4f50-a66d-73f2e5c7edaf}" ma:internalName="TaxCatchAll" ma:showField="CatchAllData" ma:web="77022212-6fa8-4cfe-b098-48cf5a9837e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5b59db0-a602-425a-8d1f-85b18e5b3027">
      <Terms xmlns="http://schemas.microsoft.com/office/infopath/2007/PartnerControls"/>
    </lcf76f155ced4ddcb4097134ff3c332f>
    <TaxCatchAll xmlns="77022212-6fa8-4cfe-b098-48cf5a9837e9" xsi:nil="true"/>
    <Date xmlns="55b59db0-a602-425a-8d1f-85b18e5b3027" xsi:nil="true"/>
    <Link xmlns="55b59db0-a602-425a-8d1f-85b18e5b3027">
      <Url/>
      <Description/>
    </Link>
  </documentManagement>
</p:properties>
</file>

<file path=customXml/itemProps1.xml><?xml version="1.0" encoding="utf-8"?>
<ds:datastoreItem xmlns:ds="http://schemas.openxmlformats.org/officeDocument/2006/customXml" ds:itemID="{848CC581-7B8B-45D4-A095-BBD31379BA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e1a8d8e-9997-4882-a5f5-afcda68774b4"/>
    <ds:schemaRef ds:uri="55b59db0-a602-425a-8d1f-85b18e5b3027"/>
    <ds:schemaRef ds:uri="77022212-6fa8-4cfe-b098-48cf5a9837e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130AFAD-5247-45FE-99FF-B920F620B4A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F4CB6CF-C4E2-4323-88C2-65B776994897}">
  <ds:schemaRefs>
    <ds:schemaRef ds:uri="http://purl.org/dc/elements/1.1/"/>
    <ds:schemaRef ds:uri="http://purl.org/dc/terms/"/>
    <ds:schemaRef ds:uri="77022212-6fa8-4cfe-b098-48cf5a9837e9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55b59db0-a602-425a-8d1f-85b18e5b3027"/>
    <ds:schemaRef ds:uri="ee1a8d8e-9997-4882-a5f5-afcda68774b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492</TotalTime>
  <Words>468</Words>
  <Application>Microsoft Macintosh PowerPoint</Application>
  <PresentationFormat>Widescreen</PresentationFormat>
  <Paragraphs>66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Aptos</vt:lpstr>
      <vt:lpstr>Arial</vt:lpstr>
      <vt:lpstr>Calibri</vt:lpstr>
      <vt:lpstr>Calibri Light</vt:lpstr>
      <vt:lpstr>Montserrat</vt:lpstr>
      <vt:lpstr>Poppins Bold</vt:lpstr>
      <vt:lpstr>Roboto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Kelli Urabe</dc:creator>
  <cp:lastModifiedBy>Kheng Waiche</cp:lastModifiedBy>
  <cp:revision>56</cp:revision>
  <cp:lastPrinted>2023-07-20T22:42:35Z</cp:lastPrinted>
  <dcterms:created xsi:type="dcterms:W3CDTF">2023-07-05T20:45:41Z</dcterms:created>
  <dcterms:modified xsi:type="dcterms:W3CDTF">2026-04-22T22:10:47Z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0x0101009C8C369905FE3748801850B0D4EFB9B3</vt:lpwstr>
  </property>
  <property fmtid="{D5CDD505-2E9C-101B-9397-08002B2CF9AE}" pid="3" name="MediaServiceImageTags">
    <vt:lpwstr/>
  </property>
</Properties>
</file>