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1" r:id="rId4"/>
  </p:sldMasterIdLst>
  <p:notesMasterIdLst>
    <p:notesMasterId r:id="rId16"/>
  </p:notesMasterIdLst>
  <p:sldIdLst>
    <p:sldId id="292" r:id="rId5"/>
    <p:sldId id="294" r:id="rId6"/>
    <p:sldId id="357" r:id="rId7"/>
    <p:sldId id="366" r:id="rId8"/>
    <p:sldId id="359" r:id="rId9"/>
    <p:sldId id="362" r:id="rId10"/>
    <p:sldId id="364" r:id="rId11"/>
    <p:sldId id="367" r:id="rId12"/>
    <p:sldId id="368" r:id="rId13"/>
    <p:sldId id="369" r:id="rId14"/>
    <p:sldId id="3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39A58D-54D4-1974-D6FB-15ED0F524EB8}" name="Julie Lindenmeier" initials="JL" userId="S::jlindenmeier@csusm.edu::699d5d91-0a14-4001-8f8b-6e0104b575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E"/>
    <a:srgbClr val="002E5A"/>
    <a:srgbClr val="44546A"/>
    <a:srgbClr val="3AB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87BA1F-7A54-49D1-892C-04724DCE78AB}" v="272" dt="2026-04-22T00:17:36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020" autoAdjust="0"/>
  </p:normalViewPr>
  <p:slideViewPr>
    <p:cSldViewPr snapToGrid="0">
      <p:cViewPr varScale="1">
        <p:scale>
          <a:sx n="116" d="100"/>
          <a:sy n="116" d="100"/>
        </p:scale>
        <p:origin x="9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B960F-D76D-5541-9E3E-439D99EC906B}" type="datetimeFigureOut">
              <a:rPr lang="en-US" smtClean="0"/>
              <a:t>4/22/26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DF02B-F564-0141-ACB4-835990D62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9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42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0AFC-4611-CA78-DCE2-8314B58FF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400696-EA64-21D5-5AC4-5EB726CB6C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87CB7-D2F0-B389-CD9A-803FE2ACC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-Start with total cost of attendance</a:t>
            </a:r>
          </a:p>
          <a:p>
            <a:r>
              <a:rPr lang="en-US" dirty="0"/>
              <a:t>-Subtract grants and scholarships → net cost</a:t>
            </a:r>
          </a:p>
          <a:p>
            <a:r>
              <a:rPr lang="en-US" dirty="0"/>
              <a:t>-Highlight where loans appear and that they’re optional</a:t>
            </a:r>
          </a:p>
          <a:p>
            <a:r>
              <a:rPr lang="en-US" dirty="0"/>
              <a:t>-Clarify what’s actually billed by CSU vs living costs</a:t>
            </a:r>
          </a:p>
          <a:p>
            <a:r>
              <a:rPr lang="en-US" dirty="0"/>
              <a:t>STUDENT LIVING WITH PARENTS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14AE5-E4FD-1ADA-3F43-D209718E1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64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Here are a few systemwide CSU points to keep in your back pocket. First: </a:t>
            </a:r>
            <a:r>
              <a:rPr lang="en-US" b="1" dirty="0"/>
              <a:t>over 60% of CSU students pay $0 tuition</a:t>
            </a:r>
            <a:r>
              <a:rPr lang="en-US" dirty="0"/>
              <a:t>—that surprises a lot of families. Second: timelines matter. When students accumulate excess units or their major prep doesn’t align, transfer can be delayed—and delays cost money. The big message here is: planning early saves time, protects aid eligibility, and can keep the total cost lower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80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1BA4D-D479-1C7B-EB8A-7A3CA29E8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B4A8F6-943D-D086-51A6-F3D02F88F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C4D6E6-A2F1-E551-91C9-31B42297C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the financial side, college is still strongly linked to higher earnings and job stability. The return can vary by major, but the general pattern is clear: more education tends to increase lifetime earnings and reduce unemployment risk. When students are unsure, it helps to connect CSU affordability to the longer-term payoff—while still being honest that planning and finishing on time matter.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96BE5-3010-BEC0-C76A-6B74F77E0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70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At the CSU, affordability is part of the mission. CSU is designed to be accessible, and financial aid is a major tool to keep a degree within reach for students from all income levels. This is the bridge from ‘college is worth it’ to ‘CSU is doable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5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E4CE3-CF8D-7924-3F3F-46FFEECF1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8807F2-2571-822A-DA20-71D185E7AB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A758A0-55B8-0852-5729-20128B9AF4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big picture: CSU aid generally falls into four buckets. </a:t>
            </a:r>
            <a:r>
              <a:rPr lang="en-US" b="1" dirty="0"/>
              <a:t>Grants</a:t>
            </a:r>
            <a:r>
              <a:rPr lang="en-US" dirty="0"/>
              <a:t> and </a:t>
            </a:r>
            <a:r>
              <a:rPr lang="en-US" b="1" dirty="0"/>
              <a:t>scholarships</a:t>
            </a:r>
            <a:r>
              <a:rPr lang="en-US" dirty="0"/>
              <a:t> are ‘gift aid’—typically not repaid. </a:t>
            </a:r>
            <a:r>
              <a:rPr lang="en-US" b="1" dirty="0"/>
              <a:t>Work-study</a:t>
            </a:r>
            <a:r>
              <a:rPr lang="en-US" dirty="0"/>
              <a:t> is earned money through employment. </a:t>
            </a:r>
            <a:r>
              <a:rPr lang="en-US" b="1" dirty="0"/>
              <a:t>Loans</a:t>
            </a:r>
            <a:r>
              <a:rPr lang="en-US" dirty="0"/>
              <a:t> are optional borrowing—students can accept, reduce, or decline.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49E75-F305-B61F-D158-1CC200F8E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85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407EC-5A13-98BC-E16D-719518F37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75AED6-6A51-9438-A035-A5DD96B1B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C0BB47-EEFB-A830-CA87-71BE85D93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the federal side, the biggest grant is the </a:t>
            </a:r>
            <a:r>
              <a:rPr lang="en-US" b="1" dirty="0"/>
              <a:t>Pell Grant</a:t>
            </a:r>
            <a:r>
              <a:rPr lang="en-US" dirty="0"/>
              <a:t>, and it has a lifetime limit—students can receive Pell for the equivalent of about </a:t>
            </a:r>
            <a:r>
              <a:rPr lang="en-US" b="1" dirty="0"/>
              <a:t>six years</a:t>
            </a:r>
            <a:r>
              <a:rPr lang="en-US" dirty="0"/>
              <a:t>. Federal aid can also include work-study, grants like FSEOG at some campuses, and federal student loans.  if a student is close to a lifetime limit, finishing on time becomes even more important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45077-1EF3-4E5C-3DA1-73A3043AB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3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60BF9-4D0D-38C4-2767-5A41E24DB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93619A-FA22-7278-285E-9B06F4886F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D6915-2CE9-A288-8DF9-48EB61A7C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state level, students may qualify for programs like </a:t>
            </a:r>
            <a:r>
              <a:rPr lang="en-US" b="1" dirty="0"/>
              <a:t>Cal Grant</a:t>
            </a:r>
            <a:r>
              <a:rPr lang="en-US" dirty="0"/>
              <a:t> and </a:t>
            </a:r>
            <a:r>
              <a:rPr lang="en-US" b="1" dirty="0"/>
              <a:t>Middle Class Scholarship</a:t>
            </a:r>
            <a:r>
              <a:rPr lang="en-US" dirty="0"/>
              <a:t>, plus supports for specific student groups like foster youth. Cal Grant has a lifetime usage limit—often explained as about </a:t>
            </a:r>
            <a:r>
              <a:rPr lang="en-US" b="1" dirty="0"/>
              <a:t>four years</a:t>
            </a:r>
            <a:r>
              <a:rPr lang="en-US" dirty="0"/>
              <a:t> of eligibility. This is where AB 540 exceptions show up.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137DE-1853-A658-57D2-9D38FB99C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02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7D159-8D4A-4F27-4652-635817007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6068C-8943-1083-E5D9-006AEACC5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E6A64A-D495-A931-0830-F124E0746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CSU, there are also CSU/campus-based resources like the </a:t>
            </a:r>
            <a:r>
              <a:rPr lang="en-US" b="1" dirty="0"/>
              <a:t>State University Grant</a:t>
            </a:r>
            <a:r>
              <a:rPr lang="en-US" dirty="0"/>
              <a:t>, </a:t>
            </a:r>
            <a:r>
              <a:rPr lang="en-US" b="1" dirty="0"/>
              <a:t>EOP grant</a:t>
            </a:r>
            <a:r>
              <a:rPr lang="en-US" dirty="0"/>
              <a:t> for eligible students, institutional scholarships, and options for Dream Act students. SUG is our Promise Grant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51454-D4DF-2F5F-1FD5-6AC325DF3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2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B32B9-E8CA-C188-2F5B-1164BBED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0EF5ED-3A95-4925-540E-76B73891D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925133-99BC-49BD-1165-E828F1AF0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Call out- using systemwide estimates and students should check campus websites for exact numbers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5337C-7DFC-92EE-66EC-4CDC9D841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DDF02B-F564-0141-ACB4-835990D622E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99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BB801-79E6-B57F-B806-F9258BB66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F8CC23-8D2C-C0D7-809C-E83B7C3EE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5F6A-86E2-8F19-B2A8-006752BAB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ACC01-527D-F6EB-2EF0-EE74B4752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EAC0A-1363-DF49-3E3E-4A15D136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9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AB8E1-D8EC-FDCF-9FD4-B972D336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0F30E8-80AB-9968-7630-5423FF6AF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6EF07-C1AF-6552-3AD4-1EA8B1682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B4F6A-BE7A-6F65-D10C-7E66E2D9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7AFBE-8734-FD83-497D-66A40785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9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F5DFA4-2152-BFC9-8681-055BE6CD0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13A488-D9DE-AA7A-CFC5-E5BE0C847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8C98A-2199-7D74-0FC9-3D9AD4B52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9C138-1AFA-F75B-52EB-6AC62A83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40CA9-57E2-0ED5-59B6-A6367EE41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2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5A0E-7ADA-2793-C13B-94D89C5D5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EA06A-A02F-1221-C65D-00A1355A8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24350-AB84-CFAC-80D9-F31EF8778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E8823-4D30-6959-8C76-3ED322576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A3560-F3A8-EE3F-D051-91E3FC42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7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6791-0EAC-1D24-FAAF-BCB66E545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1FBB9-B645-DECE-28A6-4B01E39A4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C76F3-9808-8EE6-FAF8-A151F30F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2EEA5-6B8C-D99A-F406-C74BBA48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717F6-517A-C0F7-261A-4254B16B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1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6C4C4-E0F6-7733-E2AA-ABC2AB9CD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B5AEF-5BC2-1EE8-7D66-138867A4B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1E663-25DF-029A-EA7A-647F24A81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AEB16-DE61-2503-DC3D-77E1DA0CA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6A345-AE49-BDCF-79A4-03E072F99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8B845-2415-1636-867E-D69E6006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7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FB723-3C31-B44E-4F21-40384F77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ADF99-0F22-5CC9-14B5-19FDC09F7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88A06B-8370-FB6E-554F-0B4D07556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58B00-D7C4-A375-FC05-302C2DAE7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5D2212-5B44-1D56-4078-53D77348B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1F40EA-9348-A0C0-FD80-64830E1E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16CCA9-0AA7-C237-3629-47A37E05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63301C-7783-FF94-60A4-38F6EF73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2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D525-E9D5-8122-CD8F-E48D07476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CF6466-51F2-CBDF-A2C7-037DF3A2F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39A601-41AC-C557-9FA4-4402F5401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BA428-E058-8C12-91A4-E0109ADD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8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0B8E96-52E0-0BD4-F1BD-D1C52FBF2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1B5A9B-596E-D2C7-C586-C5E5A1667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476E0-10D3-8EB4-A3CE-131098ED8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4D6BF-C5F5-F6EF-ED28-5F027040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88AB9-628F-AE7A-ADF4-C29F00A10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A1214-F95B-EDCB-F3FE-B67FB5CA6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81ABD-BE92-B429-CC0C-B3540E74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BCDD7-301B-514B-67E7-B4A279DB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DF54FC-983B-A4F4-DDD0-9C1CE5B9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8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FFBA-333C-9F3F-C4DE-F6B73A1F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0FA17-975C-2848-AF6F-08E8C2F100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598E6-DAFF-A5FC-CFC3-E8E4C674B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AC5AA-D434-6A6B-788E-12F4E17D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4/22/26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F86CC-B2FF-93A2-F915-7CEFEFF9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DF86A-197D-F425-F504-FDE10863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3259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E9A4EE-662B-5950-E7FE-4CCE8A946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CB74E-B845-7CE4-6B70-396F87C94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15C65-7406-967E-09CD-660F7FE90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A0E41-90DF-291F-CD38-4622E5D14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B2A24-A74B-5D0A-542F-56E34D3DE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4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bg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bg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baseline="0">
          <a:solidFill>
            <a:schemeClr val="bg2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pic.org/publication/is-college-worth-i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A8A4E4E-1D6B-7E01-FEB9-3A8628909A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80" t="-90" r="11924" b="90"/>
          <a:stretch>
            <a:fillRect/>
          </a:stretch>
        </p:blipFill>
        <p:spPr>
          <a:xfrm>
            <a:off x="3260273" y="-11575"/>
            <a:ext cx="8931727" cy="68725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4707D6E-A00D-C3AF-A7B3-179ACBDD07D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5910228" y="0"/>
            <a:ext cx="12192000" cy="6917356"/>
            <a:chOff x="-6958329" y="0"/>
            <a:chExt cx="12192000" cy="689652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3F44877-CF08-A4BD-23A5-2F6D9C5D08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258939" y="0"/>
              <a:ext cx="6428617" cy="6896528"/>
            </a:xfrm>
            <a:custGeom>
              <a:avLst/>
              <a:gdLst>
                <a:gd name="connsiteX0" fmla="*/ 0 w 4207933"/>
                <a:gd name="connsiteY0" fmla="*/ 0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0" fmla="*/ 1437646 w 4207933"/>
                <a:gd name="connsiteY0" fmla="*/ 288758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37646 w 4207933"/>
                <a:gd name="connsiteY8" fmla="*/ 288758 h 6858000"/>
                <a:gd name="connsiteX0" fmla="*/ 1422566 w 4207933"/>
                <a:gd name="connsiteY0" fmla="*/ 0 h 6867625"/>
                <a:gd name="connsiteX1" fmla="*/ 2023533 w 4207933"/>
                <a:gd name="connsiteY1" fmla="*/ 9625 h 6867625"/>
                <a:gd name="connsiteX2" fmla="*/ 2726267 w 4207933"/>
                <a:gd name="connsiteY2" fmla="*/ 9625 h 6867625"/>
                <a:gd name="connsiteX3" fmla="*/ 4207933 w 4207933"/>
                <a:gd name="connsiteY3" fmla="*/ 9625 h 6867625"/>
                <a:gd name="connsiteX4" fmla="*/ 3479800 w 4207933"/>
                <a:gd name="connsiteY4" fmla="*/ 6867625 h 6867625"/>
                <a:gd name="connsiteX5" fmla="*/ 2726267 w 4207933"/>
                <a:gd name="connsiteY5" fmla="*/ 6867625 h 6867625"/>
                <a:gd name="connsiteX6" fmla="*/ 1295400 w 4207933"/>
                <a:gd name="connsiteY6" fmla="*/ 6867625 h 6867625"/>
                <a:gd name="connsiteX7" fmla="*/ 0 w 4207933"/>
                <a:gd name="connsiteY7" fmla="*/ 6867625 h 6867625"/>
                <a:gd name="connsiteX8" fmla="*/ 1422566 w 4207933"/>
                <a:gd name="connsiteY8" fmla="*/ 0 h 6867625"/>
                <a:gd name="connsiteX0" fmla="*/ 1422566 w 4207933"/>
                <a:gd name="connsiteY0" fmla="*/ 67377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22566 w 4207933"/>
                <a:gd name="connsiteY8" fmla="*/ 67377 h 6858000"/>
                <a:gd name="connsiteX0" fmla="*/ 1417539 w 4207933"/>
                <a:gd name="connsiteY0" fmla="*/ 0 h 6858000"/>
                <a:gd name="connsiteX1" fmla="*/ 2023533 w 4207933"/>
                <a:gd name="connsiteY1" fmla="*/ 0 h 6858000"/>
                <a:gd name="connsiteX2" fmla="*/ 2726267 w 4207933"/>
                <a:gd name="connsiteY2" fmla="*/ 0 h 6858000"/>
                <a:gd name="connsiteX3" fmla="*/ 4207933 w 4207933"/>
                <a:gd name="connsiteY3" fmla="*/ 0 h 6858000"/>
                <a:gd name="connsiteX4" fmla="*/ 3479800 w 4207933"/>
                <a:gd name="connsiteY4" fmla="*/ 6858000 h 6858000"/>
                <a:gd name="connsiteX5" fmla="*/ 2726267 w 4207933"/>
                <a:gd name="connsiteY5" fmla="*/ 6858000 h 6858000"/>
                <a:gd name="connsiteX6" fmla="*/ 1295400 w 4207933"/>
                <a:gd name="connsiteY6" fmla="*/ 6858000 h 6858000"/>
                <a:gd name="connsiteX7" fmla="*/ 0 w 4207933"/>
                <a:gd name="connsiteY7" fmla="*/ 6858000 h 6858000"/>
                <a:gd name="connsiteX8" fmla="*/ 1417539 w 4207933"/>
                <a:gd name="connsiteY8" fmla="*/ 0 h 6858000"/>
                <a:gd name="connsiteX0" fmla="*/ 1462779 w 4253173"/>
                <a:gd name="connsiteY0" fmla="*/ 0 h 6858000"/>
                <a:gd name="connsiteX1" fmla="*/ 2068773 w 4253173"/>
                <a:gd name="connsiteY1" fmla="*/ 0 h 6858000"/>
                <a:gd name="connsiteX2" fmla="*/ 2771507 w 4253173"/>
                <a:gd name="connsiteY2" fmla="*/ 0 h 6858000"/>
                <a:gd name="connsiteX3" fmla="*/ 4253173 w 4253173"/>
                <a:gd name="connsiteY3" fmla="*/ 0 h 6858000"/>
                <a:gd name="connsiteX4" fmla="*/ 3525040 w 4253173"/>
                <a:gd name="connsiteY4" fmla="*/ 6858000 h 6858000"/>
                <a:gd name="connsiteX5" fmla="*/ 2771507 w 4253173"/>
                <a:gd name="connsiteY5" fmla="*/ 6858000 h 6858000"/>
                <a:gd name="connsiteX6" fmla="*/ 1340640 w 4253173"/>
                <a:gd name="connsiteY6" fmla="*/ 6858000 h 6858000"/>
                <a:gd name="connsiteX7" fmla="*/ 0 w 4253173"/>
                <a:gd name="connsiteY7" fmla="*/ 6780998 h 6858000"/>
                <a:gd name="connsiteX8" fmla="*/ 1462779 w 4253173"/>
                <a:gd name="connsiteY8" fmla="*/ 0 h 6858000"/>
                <a:gd name="connsiteX0" fmla="*/ 122139 w 2912533"/>
                <a:gd name="connsiteY0" fmla="*/ 0 h 6858000"/>
                <a:gd name="connsiteX1" fmla="*/ 728133 w 2912533"/>
                <a:gd name="connsiteY1" fmla="*/ 0 h 6858000"/>
                <a:gd name="connsiteX2" fmla="*/ 1430867 w 2912533"/>
                <a:gd name="connsiteY2" fmla="*/ 0 h 6858000"/>
                <a:gd name="connsiteX3" fmla="*/ 2912533 w 2912533"/>
                <a:gd name="connsiteY3" fmla="*/ 0 h 6858000"/>
                <a:gd name="connsiteX4" fmla="*/ 2184400 w 2912533"/>
                <a:gd name="connsiteY4" fmla="*/ 6858000 h 6858000"/>
                <a:gd name="connsiteX5" fmla="*/ 1430867 w 2912533"/>
                <a:gd name="connsiteY5" fmla="*/ 6858000 h 6858000"/>
                <a:gd name="connsiteX6" fmla="*/ 0 w 2912533"/>
                <a:gd name="connsiteY6" fmla="*/ 6858000 h 6858000"/>
                <a:gd name="connsiteX7" fmla="*/ 11552 w 2912533"/>
                <a:gd name="connsiteY7" fmla="*/ 6318985 h 6858000"/>
                <a:gd name="connsiteX8" fmla="*/ 122139 w 2912533"/>
                <a:gd name="connsiteY8" fmla="*/ 0 h 6858000"/>
                <a:gd name="connsiteX0" fmla="*/ 110587 w 2900981"/>
                <a:gd name="connsiteY0" fmla="*/ 0 h 6867626"/>
                <a:gd name="connsiteX1" fmla="*/ 716581 w 2900981"/>
                <a:gd name="connsiteY1" fmla="*/ 0 h 6867626"/>
                <a:gd name="connsiteX2" fmla="*/ 1419315 w 2900981"/>
                <a:gd name="connsiteY2" fmla="*/ 0 h 6867626"/>
                <a:gd name="connsiteX3" fmla="*/ 2900981 w 2900981"/>
                <a:gd name="connsiteY3" fmla="*/ 0 h 6867626"/>
                <a:gd name="connsiteX4" fmla="*/ 2172848 w 2900981"/>
                <a:gd name="connsiteY4" fmla="*/ 6858000 h 6867626"/>
                <a:gd name="connsiteX5" fmla="*/ 1419315 w 2900981"/>
                <a:gd name="connsiteY5" fmla="*/ 6858000 h 6867626"/>
                <a:gd name="connsiteX6" fmla="*/ 405667 w 2900981"/>
                <a:gd name="connsiteY6" fmla="*/ 6867626 h 6867626"/>
                <a:gd name="connsiteX7" fmla="*/ 0 w 2900981"/>
                <a:gd name="connsiteY7" fmla="*/ 6318985 h 6867626"/>
                <a:gd name="connsiteX8" fmla="*/ 110587 w 2900981"/>
                <a:gd name="connsiteY8" fmla="*/ 0 h 6867626"/>
                <a:gd name="connsiteX0" fmla="*/ 110587 w 2900981"/>
                <a:gd name="connsiteY0" fmla="*/ 0 h 6867626"/>
                <a:gd name="connsiteX1" fmla="*/ 716581 w 2900981"/>
                <a:gd name="connsiteY1" fmla="*/ 0 h 6867626"/>
                <a:gd name="connsiteX2" fmla="*/ 1419315 w 2900981"/>
                <a:gd name="connsiteY2" fmla="*/ 0 h 6867626"/>
                <a:gd name="connsiteX3" fmla="*/ 2900981 w 2900981"/>
                <a:gd name="connsiteY3" fmla="*/ 0 h 6867626"/>
                <a:gd name="connsiteX4" fmla="*/ 2172848 w 2900981"/>
                <a:gd name="connsiteY4" fmla="*/ 6858000 h 6867626"/>
                <a:gd name="connsiteX5" fmla="*/ 1419315 w 2900981"/>
                <a:gd name="connsiteY5" fmla="*/ 6858000 h 6867626"/>
                <a:gd name="connsiteX6" fmla="*/ 99036 w 2900981"/>
                <a:gd name="connsiteY6" fmla="*/ 6867626 h 6867626"/>
                <a:gd name="connsiteX7" fmla="*/ 0 w 2900981"/>
                <a:gd name="connsiteY7" fmla="*/ 6318985 h 6867626"/>
                <a:gd name="connsiteX8" fmla="*/ 110587 w 2900981"/>
                <a:gd name="connsiteY8" fmla="*/ 0 h 6867626"/>
                <a:gd name="connsiteX0" fmla="*/ 11551 w 2801945"/>
                <a:gd name="connsiteY0" fmla="*/ 0 h 6867626"/>
                <a:gd name="connsiteX1" fmla="*/ 617545 w 2801945"/>
                <a:gd name="connsiteY1" fmla="*/ 0 h 6867626"/>
                <a:gd name="connsiteX2" fmla="*/ 1320279 w 2801945"/>
                <a:gd name="connsiteY2" fmla="*/ 0 h 6867626"/>
                <a:gd name="connsiteX3" fmla="*/ 2801945 w 2801945"/>
                <a:gd name="connsiteY3" fmla="*/ 0 h 6867626"/>
                <a:gd name="connsiteX4" fmla="*/ 2073812 w 2801945"/>
                <a:gd name="connsiteY4" fmla="*/ 6858000 h 6867626"/>
                <a:gd name="connsiteX5" fmla="*/ 1320279 w 2801945"/>
                <a:gd name="connsiteY5" fmla="*/ 6858000 h 6867626"/>
                <a:gd name="connsiteX6" fmla="*/ 0 w 2801945"/>
                <a:gd name="connsiteY6" fmla="*/ 6867626 h 6867626"/>
                <a:gd name="connsiteX7" fmla="*/ 187488 w 2801945"/>
                <a:gd name="connsiteY7" fmla="*/ 6328611 h 6867626"/>
                <a:gd name="connsiteX8" fmla="*/ 11551 w 2801945"/>
                <a:gd name="connsiteY8" fmla="*/ 0 h 6867626"/>
                <a:gd name="connsiteX0" fmla="*/ 11551 w 2801945"/>
                <a:gd name="connsiteY0" fmla="*/ 0 h 6867626"/>
                <a:gd name="connsiteX1" fmla="*/ 617545 w 2801945"/>
                <a:gd name="connsiteY1" fmla="*/ 0 h 6867626"/>
                <a:gd name="connsiteX2" fmla="*/ 1320279 w 2801945"/>
                <a:gd name="connsiteY2" fmla="*/ 0 h 6867626"/>
                <a:gd name="connsiteX3" fmla="*/ 2801945 w 2801945"/>
                <a:gd name="connsiteY3" fmla="*/ 0 h 6867626"/>
                <a:gd name="connsiteX4" fmla="*/ 2073812 w 2801945"/>
                <a:gd name="connsiteY4" fmla="*/ 6858000 h 6867626"/>
                <a:gd name="connsiteX5" fmla="*/ 1320279 w 2801945"/>
                <a:gd name="connsiteY5" fmla="*/ 6858000 h 6867626"/>
                <a:gd name="connsiteX6" fmla="*/ 0 w 2801945"/>
                <a:gd name="connsiteY6" fmla="*/ 6867626 h 6867626"/>
                <a:gd name="connsiteX7" fmla="*/ 11553 w 2801945"/>
                <a:gd name="connsiteY7" fmla="*/ 3643162 h 6867626"/>
                <a:gd name="connsiteX8" fmla="*/ 11551 w 2801945"/>
                <a:gd name="connsiteY8" fmla="*/ 0 h 686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1945" h="6867626">
                  <a:moveTo>
                    <a:pt x="11551" y="0"/>
                  </a:moveTo>
                  <a:lnTo>
                    <a:pt x="617545" y="0"/>
                  </a:lnTo>
                  <a:lnTo>
                    <a:pt x="1320279" y="0"/>
                  </a:lnTo>
                  <a:lnTo>
                    <a:pt x="2801945" y="0"/>
                  </a:lnTo>
                  <a:lnTo>
                    <a:pt x="2073812" y="6858000"/>
                  </a:lnTo>
                  <a:lnTo>
                    <a:pt x="1320279" y="6858000"/>
                  </a:lnTo>
                  <a:lnTo>
                    <a:pt x="0" y="6867626"/>
                  </a:lnTo>
                  <a:lnTo>
                    <a:pt x="11553" y="3643162"/>
                  </a:lnTo>
                  <a:cubicBezTo>
                    <a:pt x="11553" y="1357162"/>
                    <a:pt x="11551" y="2286000"/>
                    <a:pt x="11551" y="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rgbClr val="288BBC"/>
                </a:gs>
                <a:gs pos="0">
                  <a:srgbClr val="002E5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Picture 8" descr="A blue sky with a city&#10;&#10;Description automatically generated">
              <a:extLst>
                <a:ext uri="{FF2B5EF4-FFF2-40B4-BE49-F238E27FC236}">
                  <a16:creationId xmlns:a16="http://schemas.microsoft.com/office/drawing/2014/main" id="{F91EFDCC-B810-A391-7E01-E32C2D32CC6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alphaModFix amt="6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19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6958329" y="0"/>
              <a:ext cx="12192000" cy="6858000"/>
            </a:xfrm>
            <a:prstGeom prst="parallelogram">
              <a:avLst/>
            </a:prstGeom>
          </p:spPr>
        </p:pic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73596E-A65E-D65F-9B01-2EF32B71EAD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4543271" y="-181831"/>
            <a:ext cx="1738501" cy="7209648"/>
          </a:xfrm>
          <a:prstGeom prst="line">
            <a:avLst/>
          </a:prstGeom>
          <a:ln w="136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119EB24-33E9-2E97-7C24-C4051253C683}"/>
              </a:ext>
            </a:extLst>
          </p:cNvPr>
          <p:cNvSpPr txBox="1"/>
          <p:nvPr/>
        </p:nvSpPr>
        <p:spPr>
          <a:xfrm flipH="1">
            <a:off x="447459" y="623414"/>
            <a:ext cx="47509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FINANCIAL </a:t>
            </a:r>
            <a:b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AID AND SCHOLARSHIPS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2CBDA3-AF88-6A6B-B728-4913EE6EE270}"/>
              </a:ext>
            </a:extLst>
          </p:cNvPr>
          <p:cNvCxnSpPr>
            <a:cxnSpLocks/>
          </p:cNvCxnSpPr>
          <p:nvPr/>
        </p:nvCxnSpPr>
        <p:spPr>
          <a:xfrm>
            <a:off x="557038" y="2452076"/>
            <a:ext cx="4165433" cy="0"/>
          </a:xfrm>
          <a:prstGeom prst="line">
            <a:avLst/>
          </a:prstGeom>
          <a:ln w="38100">
            <a:solidFill>
              <a:srgbClr val="00AD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4F009FA-4DF6-1288-DC9D-B47F3B56CD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38" y="6433315"/>
            <a:ext cx="822331" cy="1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7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740A4-5122-3A76-3FA2-E65FCAC11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14B97-00C6-3C71-185C-406AF6CD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27DA8-3739-7838-12BD-4262E05F0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3A497-E858-E6E6-5DF3-61A3D03A70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D8937A-DBE9-DA8D-AB48-672B00EEADD7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 Estimated COA, 2026-27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C0DBB-DF06-0387-FEF4-68964192B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095" y="1671857"/>
            <a:ext cx="7123809" cy="3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9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EE1F9-A8D2-64A6-DE81-588E535B9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0C89F-2A16-94D4-08C5-B757B80DD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3204F-C95F-2C52-CD0B-48ACE3E1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AB709C-FAE2-E4B4-C249-47A2792365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A5E83-DE5F-F41E-C654-438E12957EBD}"/>
              </a:ext>
            </a:extLst>
          </p:cNvPr>
          <p:cNvSpPr txBox="1"/>
          <p:nvPr/>
        </p:nvSpPr>
        <p:spPr>
          <a:xfrm flipH="1">
            <a:off x="1719125" y="513187"/>
            <a:ext cx="8655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 Financial Aid Offer Letters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E5FEBA3-A5C9-ACAE-B1FE-0D42FA503548}"/>
              </a:ext>
            </a:extLst>
          </p:cNvPr>
          <p:cNvSpPr/>
          <p:nvPr/>
        </p:nvSpPr>
        <p:spPr>
          <a:xfrm>
            <a:off x="383404" y="1802797"/>
            <a:ext cx="5226700" cy="1313618"/>
          </a:xfrm>
          <a:custGeom>
            <a:avLst/>
            <a:gdLst/>
            <a:ahLst/>
            <a:cxnLst/>
            <a:rect l="l" t="t" r="r" b="b"/>
            <a:pathLst>
              <a:path w="7609334" h="1299408">
                <a:moveTo>
                  <a:pt x="0" y="0"/>
                </a:moveTo>
                <a:lnTo>
                  <a:pt x="7609334" y="0"/>
                </a:lnTo>
                <a:lnTo>
                  <a:pt x="7609334" y="1299408"/>
                </a:lnTo>
                <a:lnTo>
                  <a:pt x="0" y="12994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endParaRPr lang="en-US" sz="1680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90A6AAEA-F781-3F7B-B566-81325383D9B9}"/>
              </a:ext>
            </a:extLst>
          </p:cNvPr>
          <p:cNvSpPr/>
          <p:nvPr/>
        </p:nvSpPr>
        <p:spPr>
          <a:xfrm>
            <a:off x="383404" y="2688966"/>
            <a:ext cx="5226699" cy="2552344"/>
          </a:xfrm>
          <a:custGeom>
            <a:avLst/>
            <a:gdLst/>
            <a:ahLst/>
            <a:cxnLst/>
            <a:rect l="l" t="t" r="r" b="b"/>
            <a:pathLst>
              <a:path w="7816479" h="3079863">
                <a:moveTo>
                  <a:pt x="0" y="0"/>
                </a:moveTo>
                <a:lnTo>
                  <a:pt x="7816479" y="0"/>
                </a:lnTo>
                <a:lnTo>
                  <a:pt x="7816479" y="3079863"/>
                </a:lnTo>
                <a:lnTo>
                  <a:pt x="0" y="30798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endParaRPr lang="en-US" sz="168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FD6240D-E3AC-2554-471C-22B0406E5FAF}"/>
              </a:ext>
            </a:extLst>
          </p:cNvPr>
          <p:cNvSpPr/>
          <p:nvPr/>
        </p:nvSpPr>
        <p:spPr>
          <a:xfrm>
            <a:off x="6238998" y="1883547"/>
            <a:ext cx="4930353" cy="3090906"/>
          </a:xfrm>
          <a:custGeom>
            <a:avLst/>
            <a:gdLst/>
            <a:ahLst/>
            <a:cxnLst/>
            <a:rect l="l" t="t" r="r" b="b"/>
            <a:pathLst>
              <a:path w="7257763" h="3609159">
                <a:moveTo>
                  <a:pt x="0" y="0"/>
                </a:moveTo>
                <a:lnTo>
                  <a:pt x="7257764" y="0"/>
                </a:lnTo>
                <a:lnTo>
                  <a:pt x="7257764" y="3609159"/>
                </a:lnTo>
                <a:lnTo>
                  <a:pt x="0" y="36091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endParaRPr lang="en-US" sz="1680"/>
          </a:p>
        </p:txBody>
      </p:sp>
    </p:spTree>
    <p:extLst>
      <p:ext uri="{BB962C8B-B14F-4D97-AF65-F5344CB8AC3E}">
        <p14:creationId xmlns:p14="http://schemas.microsoft.com/office/powerpoint/2010/main" val="36536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00EFB5F-5873-F615-BD97-A29F9E27FB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9E7E7A-27B0-3011-255F-BFAABCEDDF7E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 by the Numbers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07A10E6-165C-6F92-5BBA-13C18E38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4520" lvl="1" indent="-302260">
              <a:lnSpc>
                <a:spcPts val="3500"/>
              </a:lnSpc>
              <a:spcAft>
                <a:spcPts val="300"/>
              </a:spcAft>
              <a:buFont typeface="Arial"/>
              <a:buChar char="•"/>
            </a:pPr>
            <a:r>
              <a:rPr lang="en-US" sz="2800" spc="-42" dirty="0">
                <a:solidFill>
                  <a:schemeClr val="bg1"/>
                </a:solidFill>
                <a:latin typeface="Roboto"/>
                <a:ea typeface="Roboto"/>
                <a:cs typeface="Poppins"/>
                <a:sym typeface="Poppins"/>
              </a:rPr>
              <a:t>Over 60% of CSU students pay $0 tuition</a:t>
            </a:r>
          </a:p>
          <a:p>
            <a:pPr marL="604520" lvl="1" indent="-302260">
              <a:lnSpc>
                <a:spcPts val="3500"/>
              </a:lnSpc>
              <a:spcAft>
                <a:spcPts val="300"/>
              </a:spcAft>
              <a:buFont typeface="Arial"/>
              <a:buChar char="•"/>
            </a:pPr>
            <a:r>
              <a:rPr lang="en-US" sz="2800" spc="-42" dirty="0">
                <a:solidFill>
                  <a:schemeClr val="bg1"/>
                </a:solidFill>
                <a:latin typeface="Roboto"/>
                <a:ea typeface="Roboto"/>
                <a:cs typeface="Roboto"/>
                <a:sym typeface="Poppins"/>
              </a:rPr>
              <a:t>80</a:t>
            </a:r>
            <a:r>
              <a:rPr lang="en-US" sz="2800" spc="-42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% of CSU students receive some form of financial aid to help with tuition and other costs</a:t>
            </a:r>
            <a:endParaRPr lang="en-US" sz="2800" spc="-42" dirty="0">
              <a:solidFill>
                <a:schemeClr val="bg1"/>
              </a:solidFill>
              <a:latin typeface="Roboto"/>
              <a:ea typeface="Roboto"/>
              <a:cs typeface="Poppins"/>
            </a:endParaRPr>
          </a:p>
          <a:p>
            <a:pPr marL="604520" lvl="1" indent="-302260">
              <a:lnSpc>
                <a:spcPts val="3500"/>
              </a:lnSpc>
              <a:spcAft>
                <a:spcPts val="300"/>
              </a:spcAft>
              <a:buFont typeface="Arial"/>
              <a:buChar char="•"/>
            </a:pPr>
            <a:r>
              <a:rPr lang="en-US" sz="2800" spc="-42" dirty="0">
                <a:solidFill>
                  <a:schemeClr val="bg1"/>
                </a:solidFill>
                <a:latin typeface="Roboto"/>
                <a:ea typeface="Roboto"/>
                <a:cs typeface="Poppins"/>
                <a:sym typeface="Poppins"/>
              </a:rPr>
              <a:t>On average, first-time CSU freshmen finish in fewer years than CCC transfer students</a:t>
            </a:r>
            <a:endParaRPr lang="en-US" sz="2800" spc="-42" dirty="0">
              <a:solidFill>
                <a:schemeClr val="bg1"/>
              </a:solidFill>
              <a:latin typeface="Roboto"/>
              <a:ea typeface="Roboto"/>
              <a:cs typeface="Poppins"/>
            </a:endParaRPr>
          </a:p>
          <a:p>
            <a:pPr marL="604520" lvl="1" indent="-302260">
              <a:lnSpc>
                <a:spcPts val="3500"/>
              </a:lnSpc>
              <a:spcAft>
                <a:spcPts val="300"/>
              </a:spcAft>
              <a:buFont typeface="Arial"/>
              <a:buChar char="•"/>
            </a:pPr>
            <a:r>
              <a:rPr lang="en-US" sz="2800" spc="-42" dirty="0">
                <a:solidFill>
                  <a:schemeClr val="bg1"/>
                </a:solidFill>
                <a:latin typeface="Roboto"/>
                <a:ea typeface="Roboto"/>
                <a:cs typeface="Poppins"/>
                <a:sym typeface="Poppins"/>
              </a:rPr>
              <a:t>Starting at a CSU as a first-time freshman can help keep the total four-year cost of attendance lower</a:t>
            </a:r>
          </a:p>
          <a:p>
            <a:pPr marL="1153795" lvl="2" indent="-182245">
              <a:lnSpc>
                <a:spcPts val="3500"/>
              </a:lnSpc>
              <a:spcAft>
                <a:spcPts val="300"/>
              </a:spcAft>
              <a:buFont typeface="Wingdings"/>
              <a:buChar char="§"/>
            </a:pPr>
            <a:r>
              <a:rPr lang="en-US" sz="2800" spc="-42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Excess units at CCC and major-prep misalignment significantly delay transfer timelines</a:t>
            </a:r>
            <a:endParaRPr lang="en-US" sz="2800" spc="-42" dirty="0">
              <a:solidFill>
                <a:schemeClr val="bg1"/>
              </a:solidFill>
              <a:latin typeface="Roboto"/>
              <a:ea typeface="Roboto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9043275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29FD1-3860-F75A-D1AA-131E4F5C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A1B5F-E5AE-CE5B-FCB7-BD4101C33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3C83D7-9CBC-BE67-AFA2-5F9E660F98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CA54DB-A79F-4BFF-4919-2AA4BA48D1A1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Is College Worth It?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AB41EDAD-C01E-FB59-D9E5-112621E49BE7}"/>
              </a:ext>
            </a:extLst>
          </p:cNvPr>
          <p:cNvSpPr txBox="1"/>
          <p:nvPr/>
        </p:nvSpPr>
        <p:spPr>
          <a:xfrm>
            <a:off x="990600" y="2642595"/>
            <a:ext cx="10017905" cy="2401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pPr marL="587247" lvl="1" indent="-293624">
              <a:lnSpc>
                <a:spcPts val="3807"/>
              </a:lnSpc>
              <a:buFont typeface="Arial"/>
              <a:buChar char="•"/>
            </a:pPr>
            <a:r>
              <a:rPr lang="en-US" sz="2719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71% of parents want their child to graduate with at least a bachelor’s degree</a:t>
            </a:r>
          </a:p>
          <a:p>
            <a:pPr marL="587247" lvl="1" indent="-293624">
              <a:lnSpc>
                <a:spcPts val="3807"/>
              </a:lnSpc>
              <a:buFont typeface="Arial"/>
              <a:buChar char="•"/>
            </a:pPr>
            <a:r>
              <a:rPr lang="en-US" sz="2719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69% worry about being able to afford college </a:t>
            </a:r>
          </a:p>
          <a:p>
            <a:pPr marL="587247" lvl="1" indent="-293624">
              <a:lnSpc>
                <a:spcPts val="3807"/>
              </a:lnSpc>
              <a:buFont typeface="Arial"/>
              <a:buChar char="•"/>
            </a:pPr>
            <a:r>
              <a:rPr lang="en-US" sz="2719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Parents &amp; students have reluctance to take on debt</a:t>
            </a:r>
          </a:p>
          <a:p>
            <a:pPr marL="587247" lvl="1" indent="-293624">
              <a:lnSpc>
                <a:spcPts val="3807"/>
              </a:lnSpc>
              <a:buFont typeface="Arial"/>
              <a:buChar char="•"/>
            </a:pPr>
            <a:r>
              <a:rPr lang="en-US" sz="2719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Some wonder if college will yield higher earnings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B97BE824-F701-A2D0-3FCB-5D0DB01A93CA}"/>
              </a:ext>
            </a:extLst>
          </p:cNvPr>
          <p:cNvSpPr txBox="1"/>
          <p:nvPr/>
        </p:nvSpPr>
        <p:spPr>
          <a:xfrm>
            <a:off x="765917" y="1597639"/>
            <a:ext cx="8021902" cy="6912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pPr algn="ctr">
              <a:lnSpc>
                <a:spcPts val="5823"/>
              </a:lnSpc>
            </a:pPr>
            <a:r>
              <a:rPr lang="en-US" sz="4159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Univers Condensed"/>
                <a:sym typeface="Univers Condensed"/>
              </a:rPr>
              <a:t>What California Parents say...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E043DEFE-4C3A-D8F3-167B-85A366C9DC62}"/>
              </a:ext>
            </a:extLst>
          </p:cNvPr>
          <p:cNvSpPr txBox="1"/>
          <p:nvPr/>
        </p:nvSpPr>
        <p:spPr>
          <a:xfrm>
            <a:off x="1085849" y="5769738"/>
            <a:ext cx="9458326" cy="2997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1920" spc="-29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Source: Public Policy Institute of California, </a:t>
            </a:r>
            <a:r>
              <a:rPr lang="en-US" sz="1920" u="sng" spc="-29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  <a:hlinkClick r:id="rId2" tooltip="https://www.ppic.org/publication/is-college-worth-it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 College Worth It?</a:t>
            </a:r>
            <a:r>
              <a:rPr lang="en-US" sz="1920" spc="-29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April 2025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462FE92-424E-8790-5ED7-C4CBB87E566C}"/>
              </a:ext>
            </a:extLst>
          </p:cNvPr>
          <p:cNvSpPr txBox="1"/>
          <p:nvPr/>
        </p:nvSpPr>
        <p:spPr>
          <a:xfrm>
            <a:off x="12144207" y="6264222"/>
            <a:ext cx="591498" cy="299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1pPr>
            <a:lvl2pPr marL="547688" indent="-90488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1096963" indent="-182563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644650" indent="-273050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2193925" indent="-365125" algn="l" defTabSz="1096963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US" sz="1920" b="1" spc="-2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3704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DA8BC-2DED-4B2E-7C74-B6F08CF6A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651E6-728C-B2ED-836C-AA4B5061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8595F-C61E-6525-E6AE-0364F98E3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9175E4-D3E7-6FB1-3438-50D1AD9B52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52705" lvl="1" indent="-276352">
              <a:lnSpc>
                <a:spcPts val="3584"/>
              </a:lnSpc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Higher Earnings: In 2023, workers with a BA earned on average 61% more than HS grads</a:t>
            </a:r>
          </a:p>
          <a:p>
            <a:pPr marL="552705" lvl="1" indent="-276352">
              <a:lnSpc>
                <a:spcPts val="3584"/>
              </a:lnSpc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Job Stability: Lower unemployment during economic downturns</a:t>
            </a:r>
          </a:p>
          <a:p>
            <a:pPr marL="1105409" lvl="2" indent="-368470">
              <a:lnSpc>
                <a:spcPts val="3584"/>
              </a:lnSpc>
              <a:buFont typeface="Arial"/>
              <a:buChar char="⚬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During COVID-19 recession- unemployment rate for no college was 18% compared to 10% with a bachelor’s degree</a:t>
            </a:r>
          </a:p>
          <a:p>
            <a:pPr marL="552705" lvl="1" indent="-276352">
              <a:lnSpc>
                <a:spcPts val="3584"/>
              </a:lnSpc>
              <a:buFont typeface="Arial"/>
              <a:buChar char="•"/>
            </a:pP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Poppins"/>
                <a:sym typeface="Poppins"/>
              </a:rPr>
              <a:t>Return on Investment (ROI): Wage benefits and pace of ROI differ by major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B367A1-43D7-F9CC-BB67-F3E0357DE6C3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The Financial Case</a:t>
            </a:r>
          </a:p>
        </p:txBody>
      </p:sp>
    </p:spTree>
    <p:extLst>
      <p:ext uri="{BB962C8B-B14F-4D97-AF65-F5344CB8AC3E}">
        <p14:creationId xmlns:p14="http://schemas.microsoft.com/office/powerpoint/2010/main" val="35410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1CB20-24C0-598A-9724-2A69990DE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95121-F45F-991B-8FAC-55300486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CB58B-08D0-17A1-24DD-4585F5AEA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CC5CD4-5C39-881C-23E2-62B104A4AA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D01B7C-51F3-8E65-58C7-FDE9E9913258}"/>
              </a:ext>
            </a:extLst>
          </p:cNvPr>
          <p:cNvSpPr txBox="1"/>
          <p:nvPr/>
        </p:nvSpPr>
        <p:spPr>
          <a:xfrm flipH="1">
            <a:off x="1423850" y="513187"/>
            <a:ext cx="8655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 Commitment to Affordability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604F05-6511-0596-C831-D99B499C103D}"/>
              </a:ext>
            </a:extLst>
          </p:cNvPr>
          <p:cNvSpPr txBox="1"/>
          <p:nvPr/>
        </p:nvSpPr>
        <p:spPr>
          <a:xfrm>
            <a:off x="838200" y="2282532"/>
            <a:ext cx="10815785" cy="22929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sz="3200" spc="-58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Univers Condensed"/>
                <a:sym typeface="Univers Condensed"/>
              </a:rPr>
              <a:t>At the CSU, our mission is to make a CSU education </a:t>
            </a:r>
            <a:r>
              <a:rPr lang="en-US" sz="3200" b="1" spc="-58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Univers Condensed Bold"/>
                <a:sym typeface="Univers Condensed Bold"/>
              </a:rPr>
              <a:t>affordable </a:t>
            </a:r>
            <a:r>
              <a:rPr lang="en-US" sz="3200" spc="-58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Univers Condensed"/>
                <a:sym typeface="Univers Condensed"/>
              </a:rPr>
              <a:t>and </a:t>
            </a:r>
            <a:r>
              <a:rPr lang="en-US" sz="3200" b="1" spc="-58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Univers Condensed Bold"/>
                <a:sym typeface="Univers Condensed Bold"/>
              </a:rPr>
              <a:t>accessible</a:t>
            </a:r>
            <a:r>
              <a:rPr lang="en-US" sz="3200" spc="-58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Univers Condensed"/>
                <a:sym typeface="Univers Condensed"/>
              </a:rPr>
              <a:t>, with financial aid that puts a degree within reach for students from all income levels.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endParaRPr lang="en-US" dirty="0">
              <a:solidFill>
                <a:schemeClr val="bg2"/>
              </a:solidFill>
              <a:latin typeface="+mj-lt"/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9396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B826C-F27F-B53B-D7F5-4B6F56B84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63D9EA0-DAC3-AC47-238E-32D273F7F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BEB6152-5F7A-E7EC-A60D-3400F9D6E4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8AFE920-69DD-FAC8-C2CC-B28C9B6D37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027888-E626-F3F6-7C3D-3F07FA5ADA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B73FFC-73A6-7C97-02B8-8B3A6BB52351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CSU Financial Aid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4BDA9C7-509D-658F-E899-E0C8DD9A5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010" y="1390939"/>
            <a:ext cx="9009524" cy="4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8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DCE32-CE93-8B6B-C7B6-A9AE8FD7E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2BF3E-DB44-A2C7-7216-99E850EA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C885C-111B-855C-4971-3B7609EF6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E2D2C-3BA5-1A08-F686-9D9880B2E3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9CF40-91B0-64E8-09BE-E1265CEF9D24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Federal Financial Aid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C7CAFD-D1C7-08F9-4162-2D71400E9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102" y="1752809"/>
            <a:ext cx="9219332" cy="394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1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15FD9-4C62-F07D-BB13-09B046F93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27119-F9F3-E046-EF18-809EEDB6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687B5-C02B-216C-E7EE-CB9DCDFEF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25EE68-417B-FCAA-1400-8D09913058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A98F5F-8E36-7B03-42EC-3B6EEE04E027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State of California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800F87-8C53-6842-02CA-5A75E7C2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190" y="1624238"/>
            <a:ext cx="7847619" cy="3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2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2A85-B4F3-892E-022E-F048505AA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5C251-1B4C-F504-B2E3-59FB763EF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4FBE8-9005-EFB3-9658-6E292AC7F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54BAA4-BBE2-CF5A-6EB4-3F651F972D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7000">
                <a:srgbClr val="1F76A5"/>
              </a:gs>
              <a:gs pos="21000">
                <a:srgbClr val="002E5A"/>
              </a:gs>
              <a:gs pos="100000">
                <a:srgbClr val="3AB5E8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AF6D8-FF6B-DDE2-57B0-EA6330BAC720}"/>
              </a:ext>
            </a:extLst>
          </p:cNvPr>
          <p:cNvSpPr txBox="1"/>
          <p:nvPr/>
        </p:nvSpPr>
        <p:spPr>
          <a:xfrm flipH="1">
            <a:off x="1719125" y="513187"/>
            <a:ext cx="865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bg1"/>
                </a:solidFill>
                <a:latin typeface="Montserrat" pitchFamily="2" charset="77"/>
              </a:rPr>
              <a:t>California State University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3D0A79-2067-E2C8-8B12-01EF63CD8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1" y="1800428"/>
            <a:ext cx="7248524" cy="423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6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C369905FE3748801850B0D4EFB9B3" ma:contentTypeVersion="25" ma:contentTypeDescription="Create a new document." ma:contentTypeScope="" ma:versionID="081fb7926d32accb160bff768a2d8d2c">
  <xsd:schema xmlns:xsd="http://www.w3.org/2001/XMLSchema" xmlns:xs="http://www.w3.org/2001/XMLSchema" xmlns:p="http://schemas.microsoft.com/office/2006/metadata/properties" xmlns:ns2="ee1a8d8e-9997-4882-a5f5-afcda68774b4" xmlns:ns3="55b59db0-a602-425a-8d1f-85b18e5b3027" xmlns:ns4="77022212-6fa8-4cfe-b098-48cf5a9837e9" targetNamespace="http://schemas.microsoft.com/office/2006/metadata/properties" ma:root="true" ma:fieldsID="e05cdb099f6c4e851b53151da568ae89" ns2:_="" ns3:_="" ns4:_="">
    <xsd:import namespace="ee1a8d8e-9997-4882-a5f5-afcda68774b4"/>
    <xsd:import namespace="55b59db0-a602-425a-8d1f-85b18e5b3027"/>
    <xsd:import namespace="77022212-6fa8-4cfe-b098-48cf5a983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Link"/>
                <xsd:element ref="ns3:MediaServiceOCR" minOccurs="0"/>
                <xsd:element ref="ns3:Date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a8d8e-9997-4882-a5f5-afcda68774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59db0-a602-425a-8d1f-85b18e5b3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Link" ma:index="15" ma:displayName="Link" ma:format="Hyperlink" ma:internalName="Link">
      <xsd:complexType>
        <xsd:complexContent>
          <xsd:extension base="dms:URL">
            <xsd:sequence>
              <xsd:element name="Url" type="dms:ValidUrl"/>
              <xsd:element name="Description" type="xsd:string"/>
            </xsd:sequence>
          </xsd:extension>
        </xsd:complexContent>
      </xsd:complex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ate" ma:index="17" nillable="true" ma:displayName="Date" ma:format="DateOnly" ma:internalName="Date">
      <xsd:simpleType>
        <xsd:restriction base="dms:DateTim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22212-6fa8-4cfe-b098-48cf5a9837e9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932bdd2-1b61-4f50-a66d-73f2e5c7edaf}" ma:internalName="TaxCatchAll" ma:showField="CatchAllData" ma:web="77022212-6fa8-4cfe-b098-48cf5a9837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59db0-a602-425a-8d1f-85b18e5b3027">
      <Terms xmlns="http://schemas.microsoft.com/office/infopath/2007/PartnerControls"/>
    </lcf76f155ced4ddcb4097134ff3c332f>
    <TaxCatchAll xmlns="77022212-6fa8-4cfe-b098-48cf5a9837e9" xsi:nil="true"/>
    <Date xmlns="55b59db0-a602-425a-8d1f-85b18e5b3027" xsi:nil="true"/>
    <Link xmlns="55b59db0-a602-425a-8d1f-85b18e5b3027">
      <Url/>
      <Description/>
    </Link>
  </documentManagement>
</p:properties>
</file>

<file path=customXml/itemProps1.xml><?xml version="1.0" encoding="utf-8"?>
<ds:datastoreItem xmlns:ds="http://schemas.openxmlformats.org/officeDocument/2006/customXml" ds:itemID="{6130AFAD-5247-45FE-99FF-B920F620B4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8CC581-7B8B-45D4-A095-BBD31379B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1a8d8e-9997-4882-a5f5-afcda68774b4"/>
    <ds:schemaRef ds:uri="55b59db0-a602-425a-8d1f-85b18e5b3027"/>
    <ds:schemaRef ds:uri="77022212-6fa8-4cfe-b098-48cf5a983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4CB6CF-C4E2-4323-88C2-65B776994897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ee1a8d8e-9997-4882-a5f5-afcda68774b4"/>
    <ds:schemaRef ds:uri="77022212-6fa8-4cfe-b098-48cf5a9837e9"/>
    <ds:schemaRef ds:uri="55b59db0-a602-425a-8d1f-85b18e5b302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746</Words>
  <Application>Microsoft Macintosh PowerPoint</Application>
  <PresentationFormat>Widescreen</PresentationFormat>
  <Paragraphs>54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Poppins</vt:lpstr>
      <vt:lpstr>Poppins Bold</vt:lpstr>
      <vt:lpstr>Roboto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 Urabe</dc:creator>
  <cp:lastModifiedBy>Kheng Waiche</cp:lastModifiedBy>
  <cp:revision>53</cp:revision>
  <cp:lastPrinted>2023-07-20T22:42:35Z</cp:lastPrinted>
  <dcterms:created xsi:type="dcterms:W3CDTF">2023-07-05T20:45:41Z</dcterms:created>
  <dcterms:modified xsi:type="dcterms:W3CDTF">2026-04-22T22:12:36Z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0x0101009C8C369905FE3748801850B0D4EFB9B3</vt:lpwstr>
  </property>
</Properties>
</file>