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7" r:id="rId5"/>
    <p:sldId id="318" r:id="rId6"/>
    <p:sldId id="301" r:id="rId7"/>
    <p:sldId id="260" r:id="rId8"/>
    <p:sldId id="290" r:id="rId9"/>
    <p:sldId id="31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AD29E-E434-4DC1-9A4D-715DA18BFDE8}" v="29" dt="2026-04-16T18:06:24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8707" autoAdjust="0"/>
  </p:normalViewPr>
  <p:slideViewPr>
    <p:cSldViewPr snapToGrid="0">
      <p:cViewPr varScale="1">
        <p:scale>
          <a:sx n="86" d="100"/>
          <a:sy n="86" d="100"/>
        </p:scale>
        <p:origin x="2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960CC-7116-46B8-A538-6A28688CC2C0}" type="datetimeFigureOut">
              <a:rPr lang="en-US" smtClean="0"/>
              <a:t>4/22/26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9BA2B-222A-4E57-8DB6-407DF837A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10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BA2B-222A-4E57-8DB6-407DF837A8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0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D7FA7-CBEF-15B0-1FFC-74ABA2345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536FAC-2B06-C9F9-E276-BA6463837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64AF46-AAB5-640B-3178-B9202A450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6E40E-1291-BAAD-2E9E-0CBD22AA1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BA2B-222A-4E57-8DB6-407DF837A8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30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84AA2-C9B5-4166-821A-89D4037140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9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BA2B-222A-4E57-8DB6-407DF837A8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98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BA2B-222A-4E57-8DB6-407DF837A8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95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9BA2B-222A-4E57-8DB6-407DF837A8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65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1B1-1C9A-4492-93A8-2D939A104F53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09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652157" cy="6858000"/>
          </a:xfrm>
          <a:custGeom>
            <a:avLst/>
            <a:gdLst>
              <a:gd name="connsiteX0" fmla="*/ 0 w 4652157"/>
              <a:gd name="connsiteY0" fmla="*/ 0 h 6858000"/>
              <a:gd name="connsiteX1" fmla="*/ 4652157 w 4652157"/>
              <a:gd name="connsiteY1" fmla="*/ 0 h 6858000"/>
              <a:gd name="connsiteX2" fmla="*/ 0 w 4652157"/>
              <a:gd name="connsiteY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52157" h="6858000">
                <a:moveTo>
                  <a:pt x="0" y="0"/>
                </a:moveTo>
                <a:lnTo>
                  <a:pt x="4652157" y="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7590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 rot="5400000">
            <a:off x="5105399" y="-769327"/>
            <a:ext cx="1981200" cy="12192002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rgbClr val="18386D"/>
              </a:gs>
              <a:gs pos="41000">
                <a:schemeClr val="accent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662768" y="0"/>
            <a:ext cx="2919632" cy="6858000"/>
          </a:xfrm>
          <a:custGeom>
            <a:avLst/>
            <a:gdLst>
              <a:gd name="connsiteX0" fmla="*/ 0 w 2919632"/>
              <a:gd name="connsiteY0" fmla="*/ 0 h 6858000"/>
              <a:gd name="connsiteX1" fmla="*/ 2919632 w 2919632"/>
              <a:gd name="connsiteY1" fmla="*/ 0 h 6858000"/>
              <a:gd name="connsiteX2" fmla="*/ 2919632 w 2919632"/>
              <a:gd name="connsiteY2" fmla="*/ 6858000 h 6858000"/>
              <a:gd name="connsiteX3" fmla="*/ 0 w 291963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9632" h="6858000">
                <a:moveTo>
                  <a:pt x="0" y="0"/>
                </a:moveTo>
                <a:lnTo>
                  <a:pt x="2919632" y="0"/>
                </a:lnTo>
                <a:lnTo>
                  <a:pt x="291963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6247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043319" y="0"/>
            <a:ext cx="5781368" cy="6858000"/>
          </a:xfrm>
          <a:custGeom>
            <a:avLst/>
            <a:gdLst>
              <a:gd name="connsiteX0" fmla="*/ 2445056 w 5781368"/>
              <a:gd name="connsiteY0" fmla="*/ 0 h 6858000"/>
              <a:gd name="connsiteX1" fmla="*/ 5781368 w 5781368"/>
              <a:gd name="connsiteY1" fmla="*/ 0 h 6858000"/>
              <a:gd name="connsiteX2" fmla="*/ 3336312 w 5781368"/>
              <a:gd name="connsiteY2" fmla="*/ 6858000 h 6858000"/>
              <a:gd name="connsiteX3" fmla="*/ 0 w 578136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1368" h="6858000">
                <a:moveTo>
                  <a:pt x="2445056" y="0"/>
                </a:moveTo>
                <a:lnTo>
                  <a:pt x="5781368" y="0"/>
                </a:lnTo>
                <a:lnTo>
                  <a:pt x="333631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57313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654710" cy="6858000"/>
          </a:xfrm>
          <a:custGeom>
            <a:avLst/>
            <a:gdLst>
              <a:gd name="connsiteX0" fmla="*/ 0 w 2654710"/>
              <a:gd name="connsiteY0" fmla="*/ 0 h 6858000"/>
              <a:gd name="connsiteX1" fmla="*/ 2654710 w 2654710"/>
              <a:gd name="connsiteY1" fmla="*/ 0 h 6858000"/>
              <a:gd name="connsiteX2" fmla="*/ 2654710 w 2654710"/>
              <a:gd name="connsiteY2" fmla="*/ 6858000 h 6858000"/>
              <a:gd name="connsiteX3" fmla="*/ 0 w 26547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710" h="6858000">
                <a:moveTo>
                  <a:pt x="0" y="0"/>
                </a:moveTo>
                <a:lnTo>
                  <a:pt x="2654710" y="0"/>
                </a:lnTo>
                <a:lnTo>
                  <a:pt x="2654710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16966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795798" y="678426"/>
            <a:ext cx="6428000" cy="5524029"/>
          </a:xfrm>
          <a:custGeom>
            <a:avLst/>
            <a:gdLst>
              <a:gd name="connsiteX0" fmla="*/ 2286248 w 6428000"/>
              <a:gd name="connsiteY0" fmla="*/ 0 h 5524029"/>
              <a:gd name="connsiteX1" fmla="*/ 4674361 w 6428000"/>
              <a:gd name="connsiteY1" fmla="*/ 0 h 5524029"/>
              <a:gd name="connsiteX2" fmla="*/ 5021782 w 6428000"/>
              <a:gd name="connsiteY2" fmla="*/ 0 h 5524029"/>
              <a:gd name="connsiteX3" fmla="*/ 6428000 w 6428000"/>
              <a:gd name="connsiteY3" fmla="*/ 0 h 5524029"/>
              <a:gd name="connsiteX4" fmla="*/ 4039887 w 6428000"/>
              <a:gd name="connsiteY4" fmla="*/ 5524028 h 5524029"/>
              <a:gd name="connsiteX5" fmla="*/ 2286248 w 6428000"/>
              <a:gd name="connsiteY5" fmla="*/ 5524028 h 5524029"/>
              <a:gd name="connsiteX6" fmla="*/ 2286248 w 6428000"/>
              <a:gd name="connsiteY6" fmla="*/ 5524029 h 5524029"/>
              <a:gd name="connsiteX7" fmla="*/ 0 w 6428000"/>
              <a:gd name="connsiteY7" fmla="*/ 5524029 h 5524029"/>
              <a:gd name="connsiteX8" fmla="*/ 0 w 6428000"/>
              <a:gd name="connsiteY8" fmla="*/ 1 h 5524029"/>
              <a:gd name="connsiteX9" fmla="*/ 2286248 w 6428000"/>
              <a:gd name="connsiteY9" fmla="*/ 1 h 552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28000" h="5524029">
                <a:moveTo>
                  <a:pt x="2286248" y="0"/>
                </a:moveTo>
                <a:lnTo>
                  <a:pt x="4674361" y="0"/>
                </a:lnTo>
                <a:lnTo>
                  <a:pt x="5021782" y="0"/>
                </a:lnTo>
                <a:lnTo>
                  <a:pt x="6428000" y="0"/>
                </a:lnTo>
                <a:lnTo>
                  <a:pt x="4039887" y="5524028"/>
                </a:lnTo>
                <a:lnTo>
                  <a:pt x="2286248" y="5524028"/>
                </a:lnTo>
                <a:lnTo>
                  <a:pt x="2286248" y="5524029"/>
                </a:lnTo>
                <a:lnTo>
                  <a:pt x="0" y="5524029"/>
                </a:lnTo>
                <a:lnTo>
                  <a:pt x="0" y="1"/>
                </a:lnTo>
                <a:lnTo>
                  <a:pt x="2286248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87252" y="678426"/>
            <a:ext cx="6428000" cy="5524029"/>
          </a:xfrm>
          <a:custGeom>
            <a:avLst/>
            <a:gdLst>
              <a:gd name="connsiteX0" fmla="*/ 4141752 w 6428000"/>
              <a:gd name="connsiteY0" fmla="*/ 0 h 5524029"/>
              <a:gd name="connsiteX1" fmla="*/ 6428000 w 6428000"/>
              <a:gd name="connsiteY1" fmla="*/ 0 h 5524029"/>
              <a:gd name="connsiteX2" fmla="*/ 6428000 w 6428000"/>
              <a:gd name="connsiteY2" fmla="*/ 5524028 h 5524029"/>
              <a:gd name="connsiteX3" fmla="*/ 4141752 w 6428000"/>
              <a:gd name="connsiteY3" fmla="*/ 5524028 h 5524029"/>
              <a:gd name="connsiteX4" fmla="*/ 4141752 w 6428000"/>
              <a:gd name="connsiteY4" fmla="*/ 5524029 h 5524029"/>
              <a:gd name="connsiteX5" fmla="*/ 1753640 w 6428000"/>
              <a:gd name="connsiteY5" fmla="*/ 5524029 h 5524029"/>
              <a:gd name="connsiteX6" fmla="*/ 1406219 w 6428000"/>
              <a:gd name="connsiteY6" fmla="*/ 5524029 h 5524029"/>
              <a:gd name="connsiteX7" fmla="*/ 0 w 6428000"/>
              <a:gd name="connsiteY7" fmla="*/ 5524029 h 5524029"/>
              <a:gd name="connsiteX8" fmla="*/ 2388113 w 6428000"/>
              <a:gd name="connsiteY8" fmla="*/ 1 h 5524029"/>
              <a:gd name="connsiteX9" fmla="*/ 4141752 w 6428000"/>
              <a:gd name="connsiteY9" fmla="*/ 1 h 5524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28000" h="5524029">
                <a:moveTo>
                  <a:pt x="4141752" y="0"/>
                </a:moveTo>
                <a:lnTo>
                  <a:pt x="6428000" y="0"/>
                </a:lnTo>
                <a:lnTo>
                  <a:pt x="6428000" y="5524028"/>
                </a:lnTo>
                <a:lnTo>
                  <a:pt x="4141752" y="5524028"/>
                </a:lnTo>
                <a:lnTo>
                  <a:pt x="4141752" y="5524029"/>
                </a:lnTo>
                <a:lnTo>
                  <a:pt x="1753640" y="5524029"/>
                </a:lnTo>
                <a:lnTo>
                  <a:pt x="1406219" y="5524029"/>
                </a:lnTo>
                <a:lnTo>
                  <a:pt x="0" y="5524029"/>
                </a:lnTo>
                <a:lnTo>
                  <a:pt x="2388113" y="1"/>
                </a:lnTo>
                <a:lnTo>
                  <a:pt x="4141752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36539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17538" y="0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1"/>
          </p:nvPr>
        </p:nvSpPr>
        <p:spPr>
          <a:xfrm>
            <a:off x="2754261" y="0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2"/>
          </p:nvPr>
        </p:nvSpPr>
        <p:spPr>
          <a:xfrm>
            <a:off x="2754261" y="2353415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217538" y="2353416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17538" y="4706831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2754261" y="4706831"/>
            <a:ext cx="2324100" cy="2151169"/>
          </a:xfrm>
          <a:custGeom>
            <a:avLst/>
            <a:gdLst>
              <a:gd name="connsiteX0" fmla="*/ 0 w 2324100"/>
              <a:gd name="connsiteY0" fmla="*/ 0 h 2151169"/>
              <a:gd name="connsiteX1" fmla="*/ 2324100 w 2324100"/>
              <a:gd name="connsiteY1" fmla="*/ 0 h 2151169"/>
              <a:gd name="connsiteX2" fmla="*/ 2324100 w 2324100"/>
              <a:gd name="connsiteY2" fmla="*/ 2151169 h 2151169"/>
              <a:gd name="connsiteX3" fmla="*/ 0 w 2324100"/>
              <a:gd name="connsiteY3" fmla="*/ 2151169 h 215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100" h="2151169">
                <a:moveTo>
                  <a:pt x="0" y="0"/>
                </a:moveTo>
                <a:lnTo>
                  <a:pt x="2324100" y="0"/>
                </a:lnTo>
                <a:lnTo>
                  <a:pt x="2324100" y="2151169"/>
                </a:lnTo>
                <a:lnTo>
                  <a:pt x="0" y="215116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91598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835742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4439226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042710" y="707923"/>
            <a:ext cx="3313548" cy="5442154"/>
          </a:xfrm>
          <a:custGeom>
            <a:avLst/>
            <a:gdLst>
              <a:gd name="connsiteX0" fmla="*/ 0 w 3313548"/>
              <a:gd name="connsiteY0" fmla="*/ 0 h 5442154"/>
              <a:gd name="connsiteX1" fmla="*/ 3313548 w 3313548"/>
              <a:gd name="connsiteY1" fmla="*/ 0 h 5442154"/>
              <a:gd name="connsiteX2" fmla="*/ 3313548 w 3313548"/>
              <a:gd name="connsiteY2" fmla="*/ 5442154 h 5442154"/>
              <a:gd name="connsiteX3" fmla="*/ 0 w 3313548"/>
              <a:gd name="connsiteY3" fmla="*/ 5442154 h 5442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3548" h="5442154">
                <a:moveTo>
                  <a:pt x="0" y="0"/>
                </a:moveTo>
                <a:lnTo>
                  <a:pt x="3313548" y="0"/>
                </a:lnTo>
                <a:lnTo>
                  <a:pt x="3313548" y="5442154"/>
                </a:lnTo>
                <a:lnTo>
                  <a:pt x="0" y="544215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663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3622829" y="685800"/>
            <a:ext cx="2644079" cy="5559614"/>
          </a:xfrm>
          <a:custGeom>
            <a:avLst/>
            <a:gdLst>
              <a:gd name="connsiteX0" fmla="*/ 0 w 2644079"/>
              <a:gd name="connsiteY0" fmla="*/ 0 h 5559614"/>
              <a:gd name="connsiteX1" fmla="*/ 2644079 w 2644079"/>
              <a:gd name="connsiteY1" fmla="*/ 0 h 5559614"/>
              <a:gd name="connsiteX2" fmla="*/ 2644079 w 2644079"/>
              <a:gd name="connsiteY2" fmla="*/ 5559614 h 5559614"/>
              <a:gd name="connsiteX3" fmla="*/ 0 w 2644079"/>
              <a:gd name="connsiteY3" fmla="*/ 5559614 h 55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5559614">
                <a:moveTo>
                  <a:pt x="0" y="0"/>
                </a:moveTo>
                <a:lnTo>
                  <a:pt x="2644079" y="0"/>
                </a:lnTo>
                <a:lnTo>
                  <a:pt x="2644079" y="5559614"/>
                </a:lnTo>
                <a:lnTo>
                  <a:pt x="0" y="55596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69375" y="685800"/>
            <a:ext cx="2644079" cy="2688814"/>
          </a:xfrm>
          <a:custGeom>
            <a:avLst/>
            <a:gdLst>
              <a:gd name="connsiteX0" fmla="*/ 0 w 2644079"/>
              <a:gd name="connsiteY0" fmla="*/ 0 h 2688814"/>
              <a:gd name="connsiteX1" fmla="*/ 2644079 w 2644079"/>
              <a:gd name="connsiteY1" fmla="*/ 0 h 2688814"/>
              <a:gd name="connsiteX2" fmla="*/ 2644079 w 2644079"/>
              <a:gd name="connsiteY2" fmla="*/ 2688814 h 2688814"/>
              <a:gd name="connsiteX3" fmla="*/ 0 w 2644079"/>
              <a:gd name="connsiteY3" fmla="*/ 2688814 h 268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2688814">
                <a:moveTo>
                  <a:pt x="0" y="0"/>
                </a:moveTo>
                <a:lnTo>
                  <a:pt x="2644079" y="0"/>
                </a:lnTo>
                <a:lnTo>
                  <a:pt x="2644079" y="2688814"/>
                </a:lnTo>
                <a:lnTo>
                  <a:pt x="0" y="26888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69374" y="3556600"/>
            <a:ext cx="2644079" cy="2688814"/>
          </a:xfrm>
          <a:custGeom>
            <a:avLst/>
            <a:gdLst>
              <a:gd name="connsiteX0" fmla="*/ 0 w 2644079"/>
              <a:gd name="connsiteY0" fmla="*/ 0 h 2688814"/>
              <a:gd name="connsiteX1" fmla="*/ 2644079 w 2644079"/>
              <a:gd name="connsiteY1" fmla="*/ 0 h 2688814"/>
              <a:gd name="connsiteX2" fmla="*/ 2644079 w 2644079"/>
              <a:gd name="connsiteY2" fmla="*/ 2688814 h 2688814"/>
              <a:gd name="connsiteX3" fmla="*/ 0 w 2644079"/>
              <a:gd name="connsiteY3" fmla="*/ 2688814 h 2688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079" h="2688814">
                <a:moveTo>
                  <a:pt x="0" y="0"/>
                </a:moveTo>
                <a:lnTo>
                  <a:pt x="2644079" y="0"/>
                </a:lnTo>
                <a:lnTo>
                  <a:pt x="2644079" y="2688814"/>
                </a:lnTo>
                <a:lnTo>
                  <a:pt x="0" y="26888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20355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0" y="7079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0" y="34511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8917858" y="7079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917858" y="3451123"/>
            <a:ext cx="3274142" cy="2743200"/>
          </a:xfrm>
          <a:custGeom>
            <a:avLst/>
            <a:gdLst>
              <a:gd name="connsiteX0" fmla="*/ 0 w 3274142"/>
              <a:gd name="connsiteY0" fmla="*/ 0 h 2743200"/>
              <a:gd name="connsiteX1" fmla="*/ 3274142 w 3274142"/>
              <a:gd name="connsiteY1" fmla="*/ 0 h 2743200"/>
              <a:gd name="connsiteX2" fmla="*/ 3274142 w 3274142"/>
              <a:gd name="connsiteY2" fmla="*/ 2743200 h 2743200"/>
              <a:gd name="connsiteX3" fmla="*/ 0 w 3274142"/>
              <a:gd name="connsiteY3" fmla="*/ 27432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4142" h="2743200">
                <a:moveTo>
                  <a:pt x="0" y="0"/>
                </a:moveTo>
                <a:lnTo>
                  <a:pt x="3274142" y="0"/>
                </a:lnTo>
                <a:lnTo>
                  <a:pt x="3274142" y="2743200"/>
                </a:lnTo>
                <a:lnTo>
                  <a:pt x="0" y="27432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48651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819650" y="685800"/>
            <a:ext cx="7391400" cy="5503750"/>
          </a:xfrm>
          <a:custGeom>
            <a:avLst/>
            <a:gdLst>
              <a:gd name="connsiteX0" fmla="*/ 4762500 w 7391400"/>
              <a:gd name="connsiteY0" fmla="*/ 0 h 5503750"/>
              <a:gd name="connsiteX1" fmla="*/ 7391400 w 7391400"/>
              <a:gd name="connsiteY1" fmla="*/ 0 h 5503750"/>
              <a:gd name="connsiteX2" fmla="*/ 7391400 w 7391400"/>
              <a:gd name="connsiteY2" fmla="*/ 5503749 h 5503750"/>
              <a:gd name="connsiteX3" fmla="*/ 4762500 w 7391400"/>
              <a:gd name="connsiteY3" fmla="*/ 5503749 h 5503750"/>
              <a:gd name="connsiteX4" fmla="*/ 4762500 w 7391400"/>
              <a:gd name="connsiteY4" fmla="*/ 5503750 h 5503750"/>
              <a:gd name="connsiteX5" fmla="*/ 2016467 w 7391400"/>
              <a:gd name="connsiteY5" fmla="*/ 5503750 h 5503750"/>
              <a:gd name="connsiteX6" fmla="*/ 1616976 w 7391400"/>
              <a:gd name="connsiteY6" fmla="*/ 5503750 h 5503750"/>
              <a:gd name="connsiteX7" fmla="*/ 0 w 7391400"/>
              <a:gd name="connsiteY7" fmla="*/ 5503750 h 5503750"/>
              <a:gd name="connsiteX8" fmla="*/ 2746033 w 7391400"/>
              <a:gd name="connsiteY8" fmla="*/ 1 h 5503750"/>
              <a:gd name="connsiteX9" fmla="*/ 4762500 w 7391400"/>
              <a:gd name="connsiteY9" fmla="*/ 1 h 550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91400" h="5503750">
                <a:moveTo>
                  <a:pt x="4762500" y="0"/>
                </a:moveTo>
                <a:lnTo>
                  <a:pt x="7391400" y="0"/>
                </a:lnTo>
                <a:lnTo>
                  <a:pt x="7391400" y="5503749"/>
                </a:lnTo>
                <a:lnTo>
                  <a:pt x="4762500" y="5503749"/>
                </a:lnTo>
                <a:lnTo>
                  <a:pt x="4762500" y="5503750"/>
                </a:lnTo>
                <a:lnTo>
                  <a:pt x="2016467" y="5503750"/>
                </a:lnTo>
                <a:lnTo>
                  <a:pt x="1616976" y="5503750"/>
                </a:lnTo>
                <a:lnTo>
                  <a:pt x="0" y="5503750"/>
                </a:lnTo>
                <a:lnTo>
                  <a:pt x="2746033" y="1"/>
                </a:lnTo>
                <a:lnTo>
                  <a:pt x="4762500" y="1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9172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91B1-1C9A-4492-93A8-2D939A104F53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019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445342" y="0"/>
            <a:ext cx="4807974" cy="6858000"/>
          </a:xfrm>
          <a:custGeom>
            <a:avLst/>
            <a:gdLst>
              <a:gd name="connsiteX0" fmla="*/ 0 w 4807974"/>
              <a:gd name="connsiteY0" fmla="*/ 0 h 6858000"/>
              <a:gd name="connsiteX1" fmla="*/ 4807974 w 4807974"/>
              <a:gd name="connsiteY1" fmla="*/ 0 h 6858000"/>
              <a:gd name="connsiteX2" fmla="*/ 4807974 w 4807974"/>
              <a:gd name="connsiteY2" fmla="*/ 6858000 h 6858000"/>
              <a:gd name="connsiteX3" fmla="*/ 0 w 48079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7974" h="6858000">
                <a:moveTo>
                  <a:pt x="0" y="0"/>
                </a:moveTo>
                <a:lnTo>
                  <a:pt x="4807974" y="0"/>
                </a:lnTo>
                <a:lnTo>
                  <a:pt x="4807974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763984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825911" y="648930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451124" y="648930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3451124" y="3599338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825911" y="3599338"/>
            <a:ext cx="2625213" cy="2625213"/>
          </a:xfrm>
          <a:custGeom>
            <a:avLst/>
            <a:gdLst>
              <a:gd name="connsiteX0" fmla="*/ 0 w 2625213"/>
              <a:gd name="connsiteY0" fmla="*/ 0 h 2625213"/>
              <a:gd name="connsiteX1" fmla="*/ 2625213 w 2625213"/>
              <a:gd name="connsiteY1" fmla="*/ 0 h 2625213"/>
              <a:gd name="connsiteX2" fmla="*/ 2625213 w 2625213"/>
              <a:gd name="connsiteY2" fmla="*/ 2625213 h 2625213"/>
              <a:gd name="connsiteX3" fmla="*/ 0 w 2625213"/>
              <a:gd name="connsiteY3" fmla="*/ 2625213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5213" h="2625213">
                <a:moveTo>
                  <a:pt x="0" y="0"/>
                </a:moveTo>
                <a:lnTo>
                  <a:pt x="2625213" y="0"/>
                </a:lnTo>
                <a:lnTo>
                  <a:pt x="2625213" y="2625213"/>
                </a:lnTo>
                <a:lnTo>
                  <a:pt x="0" y="262521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3402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6220954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521043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821131" y="2655307"/>
            <a:ext cx="2471036" cy="2471036"/>
          </a:xfrm>
          <a:custGeom>
            <a:avLst/>
            <a:gdLst>
              <a:gd name="connsiteX0" fmla="*/ 0 w 2471036"/>
              <a:gd name="connsiteY0" fmla="*/ 0 h 2471036"/>
              <a:gd name="connsiteX1" fmla="*/ 2471036 w 2471036"/>
              <a:gd name="connsiteY1" fmla="*/ 0 h 2471036"/>
              <a:gd name="connsiteX2" fmla="*/ 2471036 w 2471036"/>
              <a:gd name="connsiteY2" fmla="*/ 2471036 h 2471036"/>
              <a:gd name="connsiteX3" fmla="*/ 0 w 2471036"/>
              <a:gd name="connsiteY3" fmla="*/ 2471036 h 247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036" h="2471036">
                <a:moveTo>
                  <a:pt x="0" y="0"/>
                </a:moveTo>
                <a:lnTo>
                  <a:pt x="2471036" y="0"/>
                </a:lnTo>
                <a:lnTo>
                  <a:pt x="2471036" y="2471036"/>
                </a:lnTo>
                <a:lnTo>
                  <a:pt x="0" y="2471036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4021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4515" y="884903"/>
            <a:ext cx="2834149" cy="5123838"/>
          </a:xfrm>
          <a:custGeom>
            <a:avLst/>
            <a:gdLst>
              <a:gd name="connsiteX0" fmla="*/ 0 w 2834149"/>
              <a:gd name="connsiteY0" fmla="*/ 0 h 5123838"/>
              <a:gd name="connsiteX1" fmla="*/ 2834149 w 2834149"/>
              <a:gd name="connsiteY1" fmla="*/ 0 h 5123838"/>
              <a:gd name="connsiteX2" fmla="*/ 2834149 w 2834149"/>
              <a:gd name="connsiteY2" fmla="*/ 5123838 h 5123838"/>
              <a:gd name="connsiteX3" fmla="*/ 0 w 2834149"/>
              <a:gd name="connsiteY3" fmla="*/ 5123838 h 51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149" h="5123838">
                <a:moveTo>
                  <a:pt x="0" y="0"/>
                </a:moveTo>
                <a:lnTo>
                  <a:pt x="2834149" y="0"/>
                </a:lnTo>
                <a:lnTo>
                  <a:pt x="2834149" y="5123838"/>
                </a:lnTo>
                <a:lnTo>
                  <a:pt x="0" y="5123838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448664" y="884903"/>
            <a:ext cx="2834149" cy="5123838"/>
          </a:xfrm>
          <a:custGeom>
            <a:avLst/>
            <a:gdLst>
              <a:gd name="connsiteX0" fmla="*/ 0 w 2834149"/>
              <a:gd name="connsiteY0" fmla="*/ 0 h 5123838"/>
              <a:gd name="connsiteX1" fmla="*/ 2834149 w 2834149"/>
              <a:gd name="connsiteY1" fmla="*/ 0 h 5123838"/>
              <a:gd name="connsiteX2" fmla="*/ 2834149 w 2834149"/>
              <a:gd name="connsiteY2" fmla="*/ 5123838 h 5123838"/>
              <a:gd name="connsiteX3" fmla="*/ 0 w 2834149"/>
              <a:gd name="connsiteY3" fmla="*/ 5123838 h 51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149" h="5123838">
                <a:moveTo>
                  <a:pt x="0" y="0"/>
                </a:moveTo>
                <a:lnTo>
                  <a:pt x="2834149" y="0"/>
                </a:lnTo>
                <a:lnTo>
                  <a:pt x="2834149" y="5123838"/>
                </a:lnTo>
                <a:lnTo>
                  <a:pt x="0" y="5123838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83191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5CF3BF-F5B8-5545-816E-B21A88C3722C}"/>
              </a:ext>
            </a:extLst>
          </p:cNvPr>
          <p:cNvSpPr/>
          <p:nvPr userDrawn="1"/>
        </p:nvSpPr>
        <p:spPr>
          <a:xfrm rot="5400000">
            <a:off x="5413093" y="-3260202"/>
            <a:ext cx="1365816" cy="12192002"/>
          </a:xfrm>
          <a:prstGeom prst="rect">
            <a:avLst/>
          </a:prstGeom>
          <a:gradFill flip="none" rotWithShape="0">
            <a:gsLst>
              <a:gs pos="0">
                <a:schemeClr val="accent4"/>
              </a:gs>
              <a:gs pos="100000">
                <a:srgbClr val="153E75"/>
              </a:gs>
              <a:gs pos="46000">
                <a:schemeClr val="accent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057651" y="914400"/>
            <a:ext cx="4086225" cy="2324100"/>
          </a:xfrm>
          <a:custGeom>
            <a:avLst/>
            <a:gdLst>
              <a:gd name="connsiteX0" fmla="*/ 0 w 4086225"/>
              <a:gd name="connsiteY0" fmla="*/ 0 h 2324100"/>
              <a:gd name="connsiteX1" fmla="*/ 4086225 w 4086225"/>
              <a:gd name="connsiteY1" fmla="*/ 0 h 2324100"/>
              <a:gd name="connsiteX2" fmla="*/ 4086225 w 4086225"/>
              <a:gd name="connsiteY2" fmla="*/ 2324100 h 2324100"/>
              <a:gd name="connsiteX3" fmla="*/ 0 w 4086225"/>
              <a:gd name="connsiteY3" fmla="*/ 23241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6225" h="2324100">
                <a:moveTo>
                  <a:pt x="0" y="0"/>
                </a:moveTo>
                <a:lnTo>
                  <a:pt x="4086225" y="0"/>
                </a:lnTo>
                <a:lnTo>
                  <a:pt x="4086225" y="2324100"/>
                </a:lnTo>
                <a:lnTo>
                  <a:pt x="0" y="23241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1042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5"/>
          <p:cNvSpPr/>
          <p:nvPr userDrawn="1"/>
        </p:nvSpPr>
        <p:spPr>
          <a:xfrm flipH="1">
            <a:off x="589936" y="-1"/>
            <a:ext cx="4100052" cy="6858001"/>
          </a:xfrm>
          <a:prstGeom prst="parallelogram">
            <a:avLst>
              <a:gd name="adj" fmla="val 42986"/>
            </a:avLst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348353" y="1625822"/>
            <a:ext cx="2681206" cy="3533614"/>
          </a:xfrm>
          <a:custGeom>
            <a:avLst/>
            <a:gdLst>
              <a:gd name="connsiteX0" fmla="*/ 0 w 2681206"/>
              <a:gd name="connsiteY0" fmla="*/ 0 h 3533614"/>
              <a:gd name="connsiteX1" fmla="*/ 2681206 w 2681206"/>
              <a:gd name="connsiteY1" fmla="*/ 0 h 3533614"/>
              <a:gd name="connsiteX2" fmla="*/ 2681206 w 2681206"/>
              <a:gd name="connsiteY2" fmla="*/ 3533614 h 3533614"/>
              <a:gd name="connsiteX3" fmla="*/ 0 w 2681206"/>
              <a:gd name="connsiteY3" fmla="*/ 3533614 h 353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1206" h="3533614">
                <a:moveTo>
                  <a:pt x="0" y="0"/>
                </a:moveTo>
                <a:lnTo>
                  <a:pt x="2681206" y="0"/>
                </a:lnTo>
                <a:lnTo>
                  <a:pt x="2681206" y="3533614"/>
                </a:lnTo>
                <a:lnTo>
                  <a:pt x="0" y="353361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15542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172564" y="-1"/>
            <a:ext cx="3866536" cy="6858001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rgbClr val="154077"/>
              </a:gs>
              <a:gs pos="56000">
                <a:schemeClr val="accent2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029534" y="1168400"/>
            <a:ext cx="2171366" cy="4640404"/>
          </a:xfrm>
          <a:custGeom>
            <a:avLst/>
            <a:gdLst>
              <a:gd name="connsiteX0" fmla="*/ 247601 w 2171366"/>
              <a:gd name="connsiteY0" fmla="*/ 0 h 4640404"/>
              <a:gd name="connsiteX1" fmla="*/ 1923765 w 2171366"/>
              <a:gd name="connsiteY1" fmla="*/ 0 h 4640404"/>
              <a:gd name="connsiteX2" fmla="*/ 2171366 w 2171366"/>
              <a:gd name="connsiteY2" fmla="*/ 247601 h 4640404"/>
              <a:gd name="connsiteX3" fmla="*/ 2171366 w 2171366"/>
              <a:gd name="connsiteY3" fmla="*/ 4392803 h 4640404"/>
              <a:gd name="connsiteX4" fmla="*/ 1923765 w 2171366"/>
              <a:gd name="connsiteY4" fmla="*/ 4640404 h 4640404"/>
              <a:gd name="connsiteX5" fmla="*/ 247601 w 2171366"/>
              <a:gd name="connsiteY5" fmla="*/ 4640404 h 4640404"/>
              <a:gd name="connsiteX6" fmla="*/ 0 w 2171366"/>
              <a:gd name="connsiteY6" fmla="*/ 4392803 h 4640404"/>
              <a:gd name="connsiteX7" fmla="*/ 0 w 2171366"/>
              <a:gd name="connsiteY7" fmla="*/ 247601 h 4640404"/>
              <a:gd name="connsiteX8" fmla="*/ 247601 w 2171366"/>
              <a:gd name="connsiteY8" fmla="*/ 0 h 464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1366" h="4640404">
                <a:moveTo>
                  <a:pt x="247601" y="0"/>
                </a:moveTo>
                <a:lnTo>
                  <a:pt x="1923765" y="0"/>
                </a:lnTo>
                <a:cubicBezTo>
                  <a:pt x="2060511" y="0"/>
                  <a:pt x="2171366" y="110855"/>
                  <a:pt x="2171366" y="247601"/>
                </a:cubicBezTo>
                <a:lnTo>
                  <a:pt x="2171366" y="4392803"/>
                </a:lnTo>
                <a:cubicBezTo>
                  <a:pt x="2171366" y="4529549"/>
                  <a:pt x="2060511" y="4640404"/>
                  <a:pt x="1923765" y="4640404"/>
                </a:cubicBezTo>
                <a:lnTo>
                  <a:pt x="247601" y="4640404"/>
                </a:lnTo>
                <a:cubicBezTo>
                  <a:pt x="110855" y="4640404"/>
                  <a:pt x="0" y="4529549"/>
                  <a:pt x="0" y="4392803"/>
                </a:cubicBezTo>
                <a:lnTo>
                  <a:pt x="0" y="247601"/>
                </a:lnTo>
                <a:cubicBezTo>
                  <a:pt x="0" y="110855"/>
                  <a:pt x="110855" y="0"/>
                  <a:pt x="247601" y="0"/>
                </a:cubicBez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28974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>
            <a:extLst>
              <a:ext uri="{FF2B5EF4-FFF2-40B4-BE49-F238E27FC236}">
                <a16:creationId xmlns:a16="http://schemas.microsoft.com/office/drawing/2014/main" id="{10BA5813-771B-1740-B447-B557EE1882F3}"/>
              </a:ext>
            </a:extLst>
          </p:cNvPr>
          <p:cNvSpPr/>
          <p:nvPr userDrawn="1"/>
        </p:nvSpPr>
        <p:spPr>
          <a:xfrm flipH="1">
            <a:off x="589936" y="-1"/>
            <a:ext cx="4100052" cy="6858001"/>
          </a:xfrm>
          <a:prstGeom prst="parallelogram">
            <a:avLst>
              <a:gd name="adj" fmla="val 42986"/>
            </a:avLst>
          </a:prstGeom>
          <a:gradFill flip="none" rotWithShape="0">
            <a:gsLst>
              <a:gs pos="0">
                <a:schemeClr val="accent4"/>
              </a:gs>
              <a:gs pos="100000">
                <a:schemeClr val="accent3"/>
              </a:gs>
              <a:gs pos="88000">
                <a:srgbClr val="154077"/>
              </a:gs>
              <a:gs pos="44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3333750" y="1162050"/>
            <a:ext cx="6648450" cy="4210050"/>
          </a:xfrm>
          <a:custGeom>
            <a:avLst/>
            <a:gdLst>
              <a:gd name="connsiteX0" fmla="*/ 0 w 6648450"/>
              <a:gd name="connsiteY0" fmla="*/ 0 h 4210050"/>
              <a:gd name="connsiteX1" fmla="*/ 6648450 w 6648450"/>
              <a:gd name="connsiteY1" fmla="*/ 0 h 4210050"/>
              <a:gd name="connsiteX2" fmla="*/ 6648450 w 6648450"/>
              <a:gd name="connsiteY2" fmla="*/ 4210050 h 4210050"/>
              <a:gd name="connsiteX3" fmla="*/ 0 w 6648450"/>
              <a:gd name="connsiteY3" fmla="*/ 4210050 h 421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48450" h="4210050">
                <a:moveTo>
                  <a:pt x="0" y="0"/>
                </a:moveTo>
                <a:lnTo>
                  <a:pt x="6648450" y="0"/>
                </a:lnTo>
                <a:lnTo>
                  <a:pt x="6648450" y="4210050"/>
                </a:lnTo>
                <a:lnTo>
                  <a:pt x="0" y="421005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677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93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1257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85850"/>
            <a:ext cx="7391400" cy="4703650"/>
          </a:xfrm>
          <a:custGeom>
            <a:avLst/>
            <a:gdLst>
              <a:gd name="connsiteX0" fmla="*/ 0 w 7391400"/>
              <a:gd name="connsiteY0" fmla="*/ 0 h 4703650"/>
              <a:gd name="connsiteX1" fmla="*/ 2628900 w 7391400"/>
              <a:gd name="connsiteY1" fmla="*/ 0 h 4703650"/>
              <a:gd name="connsiteX2" fmla="*/ 2628900 w 7391400"/>
              <a:gd name="connsiteY2" fmla="*/ 1 h 4703650"/>
              <a:gd name="connsiteX3" fmla="*/ 5374933 w 7391400"/>
              <a:gd name="connsiteY3" fmla="*/ 1 h 4703650"/>
              <a:gd name="connsiteX4" fmla="*/ 5774424 w 7391400"/>
              <a:gd name="connsiteY4" fmla="*/ 1 h 4703650"/>
              <a:gd name="connsiteX5" fmla="*/ 7391400 w 7391400"/>
              <a:gd name="connsiteY5" fmla="*/ 1 h 4703650"/>
              <a:gd name="connsiteX6" fmla="*/ 4645368 w 7391400"/>
              <a:gd name="connsiteY6" fmla="*/ 4703650 h 4703650"/>
              <a:gd name="connsiteX7" fmla="*/ 2628900 w 7391400"/>
              <a:gd name="connsiteY7" fmla="*/ 4703650 h 4703650"/>
              <a:gd name="connsiteX8" fmla="*/ 2628900 w 7391400"/>
              <a:gd name="connsiteY8" fmla="*/ 4703649 h 4703650"/>
              <a:gd name="connsiteX9" fmla="*/ 0 w 7391400"/>
              <a:gd name="connsiteY9" fmla="*/ 4703649 h 470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91400" h="4703650">
                <a:moveTo>
                  <a:pt x="0" y="0"/>
                </a:moveTo>
                <a:lnTo>
                  <a:pt x="2628900" y="0"/>
                </a:lnTo>
                <a:lnTo>
                  <a:pt x="2628900" y="1"/>
                </a:lnTo>
                <a:lnTo>
                  <a:pt x="5374933" y="1"/>
                </a:lnTo>
                <a:lnTo>
                  <a:pt x="5774424" y="1"/>
                </a:lnTo>
                <a:lnTo>
                  <a:pt x="7391400" y="1"/>
                </a:lnTo>
                <a:lnTo>
                  <a:pt x="4645368" y="4703650"/>
                </a:lnTo>
                <a:lnTo>
                  <a:pt x="2628900" y="4703650"/>
                </a:lnTo>
                <a:lnTo>
                  <a:pt x="2628900" y="4703649"/>
                </a:lnTo>
                <a:lnTo>
                  <a:pt x="0" y="4703649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638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633884" y="0"/>
            <a:ext cx="4837470" cy="6858000"/>
          </a:xfrm>
          <a:custGeom>
            <a:avLst/>
            <a:gdLst>
              <a:gd name="connsiteX0" fmla="*/ 0 w 4837470"/>
              <a:gd name="connsiteY0" fmla="*/ 0 h 6858000"/>
              <a:gd name="connsiteX1" fmla="*/ 4837470 w 4837470"/>
              <a:gd name="connsiteY1" fmla="*/ 0 h 6858000"/>
              <a:gd name="connsiteX2" fmla="*/ 4837470 w 4837470"/>
              <a:gd name="connsiteY2" fmla="*/ 6858000 h 6858000"/>
              <a:gd name="connsiteX3" fmla="*/ 0 w 483747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37470" h="6858000">
                <a:moveTo>
                  <a:pt x="0" y="0"/>
                </a:moveTo>
                <a:lnTo>
                  <a:pt x="4837470" y="0"/>
                </a:lnTo>
                <a:lnTo>
                  <a:pt x="4837470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8088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791200" y="0"/>
            <a:ext cx="6400801" cy="6858000"/>
          </a:xfrm>
          <a:custGeom>
            <a:avLst/>
            <a:gdLst>
              <a:gd name="connsiteX0" fmla="*/ 3706015 w 6400801"/>
              <a:gd name="connsiteY0" fmla="*/ 0 h 6858000"/>
              <a:gd name="connsiteX1" fmla="*/ 6400800 w 6400801"/>
              <a:gd name="connsiteY1" fmla="*/ 0 h 6858000"/>
              <a:gd name="connsiteX2" fmla="*/ 6400798 w 6400801"/>
              <a:gd name="connsiteY2" fmla="*/ 6 h 6858000"/>
              <a:gd name="connsiteX3" fmla="*/ 6400801 w 6400801"/>
              <a:gd name="connsiteY3" fmla="*/ 0 h 6858000"/>
              <a:gd name="connsiteX4" fmla="*/ 6400801 w 6400801"/>
              <a:gd name="connsiteY4" fmla="*/ 6858000 h 6858000"/>
              <a:gd name="connsiteX5" fmla="*/ 3550191 w 6400801"/>
              <a:gd name="connsiteY5" fmla="*/ 6858000 h 6858000"/>
              <a:gd name="connsiteX6" fmla="*/ 2163872 w 6400801"/>
              <a:gd name="connsiteY6" fmla="*/ 6858000 h 6858000"/>
              <a:gd name="connsiteX7" fmla="*/ 0 w 64008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0801" h="6858000">
                <a:moveTo>
                  <a:pt x="3706015" y="0"/>
                </a:moveTo>
                <a:lnTo>
                  <a:pt x="6400800" y="0"/>
                </a:lnTo>
                <a:cubicBezTo>
                  <a:pt x="6400799" y="2"/>
                  <a:pt x="6400799" y="4"/>
                  <a:pt x="6400798" y="6"/>
                </a:cubicBezTo>
                <a:lnTo>
                  <a:pt x="6400801" y="0"/>
                </a:lnTo>
                <a:lnTo>
                  <a:pt x="6400801" y="6858000"/>
                </a:lnTo>
                <a:lnTo>
                  <a:pt x="3550191" y="6858000"/>
                </a:lnTo>
                <a:lnTo>
                  <a:pt x="2163872" y="6858000"/>
                </a:lnTo>
                <a:lnTo>
                  <a:pt x="0" y="6858000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76087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63515" y="514350"/>
            <a:ext cx="1402941" cy="634365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rgbClr val="154077"/>
              </a:gs>
              <a:gs pos="63000">
                <a:schemeClr val="accent2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3392129"/>
            <a:ext cx="11385754" cy="2802194"/>
          </a:xfrm>
          <a:custGeom>
            <a:avLst/>
            <a:gdLst>
              <a:gd name="connsiteX0" fmla="*/ 0 w 11385754"/>
              <a:gd name="connsiteY0" fmla="*/ 0 h 2802194"/>
              <a:gd name="connsiteX1" fmla="*/ 11385754 w 11385754"/>
              <a:gd name="connsiteY1" fmla="*/ 0 h 2802194"/>
              <a:gd name="connsiteX2" fmla="*/ 11385754 w 11385754"/>
              <a:gd name="connsiteY2" fmla="*/ 2802194 h 2802194"/>
              <a:gd name="connsiteX3" fmla="*/ 0 w 11385754"/>
              <a:gd name="connsiteY3" fmla="*/ 2802194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85754" h="2802194">
                <a:moveTo>
                  <a:pt x="0" y="0"/>
                </a:moveTo>
                <a:lnTo>
                  <a:pt x="11385754" y="0"/>
                </a:lnTo>
                <a:lnTo>
                  <a:pt x="11385754" y="2802194"/>
                </a:lnTo>
                <a:lnTo>
                  <a:pt x="0" y="2802194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0484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25910" y="1"/>
            <a:ext cx="4129548" cy="6194323"/>
          </a:xfrm>
          <a:custGeom>
            <a:avLst/>
            <a:gdLst>
              <a:gd name="connsiteX0" fmla="*/ 0 w 4129548"/>
              <a:gd name="connsiteY0" fmla="*/ 0 h 6194323"/>
              <a:gd name="connsiteX1" fmla="*/ 4129548 w 4129548"/>
              <a:gd name="connsiteY1" fmla="*/ 0 h 6194323"/>
              <a:gd name="connsiteX2" fmla="*/ 4129548 w 4129548"/>
              <a:gd name="connsiteY2" fmla="*/ 6194323 h 6194323"/>
              <a:gd name="connsiteX3" fmla="*/ 0 w 4129548"/>
              <a:gd name="connsiteY3" fmla="*/ 6194323 h 619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9548" h="6194323">
                <a:moveTo>
                  <a:pt x="0" y="0"/>
                </a:moveTo>
                <a:lnTo>
                  <a:pt x="4129548" y="0"/>
                </a:lnTo>
                <a:lnTo>
                  <a:pt x="4129548" y="6194323"/>
                </a:lnTo>
                <a:lnTo>
                  <a:pt x="0" y="6194323"/>
                </a:lnTo>
                <a:close/>
              </a:path>
            </a:pathLst>
          </a:custGeom>
          <a:pattFill prst="divot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3374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00C416-7917-4546-8E70-AEF47B44E131}"/>
              </a:ext>
            </a:extLst>
          </p:cNvPr>
          <p:cNvSpPr/>
          <p:nvPr userDrawn="1"/>
        </p:nvSpPr>
        <p:spPr>
          <a:xfrm>
            <a:off x="-6096" y="-13716"/>
            <a:ext cx="12198096" cy="68854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591B1-1C9A-4492-93A8-2D939A104F53}" type="datetimeFigureOut">
              <a:rPr lang="en-US" smtClean="0"/>
              <a:t>4/22/26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70DB7-850B-44EA-8FFE-ADA20E9E2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9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csusm.edu/academicadvising/" TargetMode="External"/><Relationship Id="rId5" Type="http://schemas.openxmlformats.org/officeDocument/2006/relationships/image" Target="../media/image2.emf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Placeholder 41" descr="A view of a city&#10;&#10;Description automatically generated">
            <a:extLst>
              <a:ext uri="{FF2B5EF4-FFF2-40B4-BE49-F238E27FC236}">
                <a16:creationId xmlns:a16="http://schemas.microsoft.com/office/drawing/2014/main" id="{7717D482-28E6-5848-958E-B796DB72A2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91" t="43344" r="31811" b="17424"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Freeform 6"/>
          <p:cNvSpPr/>
          <p:nvPr/>
        </p:nvSpPr>
        <p:spPr>
          <a:xfrm flipV="1">
            <a:off x="0" y="0"/>
            <a:ext cx="7388352" cy="6858000"/>
          </a:xfrm>
          <a:custGeom>
            <a:avLst/>
            <a:gdLst>
              <a:gd name="connsiteX0" fmla="*/ 0 w 6894576"/>
              <a:gd name="connsiteY0" fmla="*/ 6858000 h 6858000"/>
              <a:gd name="connsiteX1" fmla="*/ 3975377 w 6894576"/>
              <a:gd name="connsiteY1" fmla="*/ 6858000 h 6858000"/>
              <a:gd name="connsiteX2" fmla="*/ 4553712 w 6894576"/>
              <a:gd name="connsiteY2" fmla="*/ 6858000 h 6858000"/>
              <a:gd name="connsiteX3" fmla="*/ 6894576 w 6894576"/>
              <a:gd name="connsiteY3" fmla="*/ 6858000 h 6858000"/>
              <a:gd name="connsiteX4" fmla="*/ 2919199 w 6894576"/>
              <a:gd name="connsiteY4" fmla="*/ 0 h 6858000"/>
              <a:gd name="connsiteX5" fmla="*/ 0 w 689457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94576" h="6858000">
                <a:moveTo>
                  <a:pt x="0" y="6858000"/>
                </a:moveTo>
                <a:lnTo>
                  <a:pt x="3975377" y="6858000"/>
                </a:lnTo>
                <a:lnTo>
                  <a:pt x="4553712" y="6858000"/>
                </a:lnTo>
                <a:lnTo>
                  <a:pt x="6894576" y="6858000"/>
                </a:lnTo>
                <a:lnTo>
                  <a:pt x="2919199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98000">
                <a:schemeClr val="accent3"/>
              </a:gs>
              <a:gs pos="4700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507" y="521549"/>
            <a:ext cx="6678688" cy="2610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3600" b="1" spc="600" dirty="0">
                <a:solidFill>
                  <a:schemeClr val="bg1"/>
                </a:solidFill>
                <a:latin typeface="+mj-lt"/>
              </a:rPr>
              <a:t>WELCOME</a:t>
            </a:r>
          </a:p>
          <a:p>
            <a:pPr>
              <a:lnSpc>
                <a:spcPts val="5000"/>
              </a:lnSpc>
            </a:pPr>
            <a:r>
              <a:rPr lang="en-US" sz="3600" b="1" spc="600" dirty="0">
                <a:solidFill>
                  <a:schemeClr val="bg1"/>
                </a:solidFill>
                <a:latin typeface="+mj-lt"/>
              </a:rPr>
              <a:t>FROM THE OFFICE OF ACADEMIC ADVISING!</a:t>
            </a:r>
          </a:p>
        </p:txBody>
      </p:sp>
      <p:sp>
        <p:nvSpPr>
          <p:cNvPr id="11" name="Parallelogram 10"/>
          <p:cNvSpPr/>
          <p:nvPr/>
        </p:nvSpPr>
        <p:spPr>
          <a:xfrm>
            <a:off x="5863772" y="1"/>
            <a:ext cx="1753617" cy="2641600"/>
          </a:xfrm>
          <a:prstGeom prst="parallelogram">
            <a:avLst>
              <a:gd name="adj" fmla="val 93212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CA17937-77C9-1941-B415-0DC2C46CF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61" y="206185"/>
            <a:ext cx="946771" cy="212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0CC34F-A4FF-25C8-8D5C-5FAA8627CC51}"/>
              </a:ext>
            </a:extLst>
          </p:cNvPr>
          <p:cNvSpPr txBox="1"/>
          <p:nvPr/>
        </p:nvSpPr>
        <p:spPr>
          <a:xfrm>
            <a:off x="73465" y="3176951"/>
            <a:ext cx="50311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We’re glad to connect with you today!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6078BC-FEA7-C1DF-85EC-18AA5C88E873}"/>
              </a:ext>
            </a:extLst>
          </p:cNvPr>
          <p:cNvSpPr txBox="1"/>
          <p:nvPr/>
        </p:nvSpPr>
        <p:spPr>
          <a:xfrm>
            <a:off x="73465" y="4360852"/>
            <a:ext cx="45961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000" dirty="0">
                <a:solidFill>
                  <a:schemeClr val="bg1"/>
                </a:solidFill>
              </a:rPr>
              <a:t>While we couldn’t be here in person at this event (our team is currently supporting student course enrollment), we want to share </a:t>
            </a:r>
          </a:p>
          <a:p>
            <a:pPr lvl="0">
              <a:defRPr/>
            </a:pPr>
            <a:r>
              <a:rPr lang="en-US" sz="2000" dirty="0">
                <a:solidFill>
                  <a:schemeClr val="bg1"/>
                </a:solidFill>
              </a:rPr>
              <a:t>a few important details…</a:t>
            </a:r>
          </a:p>
        </p:txBody>
      </p:sp>
    </p:spTree>
    <p:extLst>
      <p:ext uri="{BB962C8B-B14F-4D97-AF65-F5344CB8AC3E}">
        <p14:creationId xmlns:p14="http://schemas.microsoft.com/office/powerpoint/2010/main" val="128788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76A70-8865-DBFD-E393-64F3B84B4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A2238F2-1766-2954-8262-31CC34F071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r="14234"/>
          <a:stretch/>
        </p:blipFill>
        <p:spPr>
          <a:xfrm>
            <a:off x="5543550" y="677125"/>
            <a:ext cx="6648450" cy="5503750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4685C00-F8B2-E55B-FAA2-27DBA58C21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290" y="263217"/>
            <a:ext cx="711709" cy="1595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808D94-B2BE-5033-B778-7EC1BD61E339}"/>
              </a:ext>
            </a:extLst>
          </p:cNvPr>
          <p:cNvSpPr txBox="1"/>
          <p:nvPr/>
        </p:nvSpPr>
        <p:spPr>
          <a:xfrm>
            <a:off x="219972" y="810290"/>
            <a:ext cx="7148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>
                <a:solidFill>
                  <a:schemeClr val="bg1"/>
                </a:solidFill>
                <a:latin typeface="+mj-lt"/>
              </a:rPr>
              <a:t>ENROLLMENT AT CSUSM</a:t>
            </a:r>
          </a:p>
          <a:p>
            <a:r>
              <a:rPr lang="en-US" sz="3600" b="1" spc="300" dirty="0">
                <a:solidFill>
                  <a:schemeClr val="accent1"/>
                </a:solidFill>
                <a:latin typeface="+mj-lt"/>
              </a:rPr>
              <a:t>IS A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C477BE-881E-D27C-BB2F-69098C5E5CC1}"/>
              </a:ext>
            </a:extLst>
          </p:cNvPr>
          <p:cNvSpPr txBox="1"/>
          <p:nvPr/>
        </p:nvSpPr>
        <p:spPr>
          <a:xfrm>
            <a:off x="219972" y="2264957"/>
            <a:ext cx="6385015" cy="4547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Course Enrollment is one of the first processes that occurs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Course enrollment takes place outside of orientation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This approach allows for a better, more supported student experience</a:t>
            </a:r>
          </a:p>
        </p:txBody>
      </p:sp>
    </p:spTree>
    <p:extLst>
      <p:ext uri="{BB962C8B-B14F-4D97-AF65-F5344CB8AC3E}">
        <p14:creationId xmlns:p14="http://schemas.microsoft.com/office/powerpoint/2010/main" val="341237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A55D54-7B61-4D17-925B-95725EA63275}"/>
              </a:ext>
            </a:extLst>
          </p:cNvPr>
          <p:cNvSpPr/>
          <p:nvPr/>
        </p:nvSpPr>
        <p:spPr>
          <a:xfrm>
            <a:off x="-151822" y="0"/>
            <a:ext cx="1256722" cy="6882398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rgbClr val="0F4F8C"/>
              </a:gs>
              <a:gs pos="74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500703B-3A48-4DFA-8249-7E136B9801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0" b="9022"/>
          <a:stretch/>
        </p:blipFill>
        <p:spPr>
          <a:xfrm>
            <a:off x="224829" y="0"/>
            <a:ext cx="4129548" cy="561023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82DCA-2BEA-4144-8A8E-B03BEF11065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59624" y="2148396"/>
            <a:ext cx="6954078" cy="44838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Partnership with the Office of Success Coaching</a:t>
            </a:r>
          </a:p>
          <a:p>
            <a:r>
              <a:rPr lang="en-US" dirty="0"/>
              <a:t>Multiple workshops and support options are available</a:t>
            </a:r>
          </a:p>
          <a:p>
            <a:r>
              <a:rPr lang="en-US" dirty="0"/>
              <a:t>Support is offered throughout the summer—not just on enrollment day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172E33-C73B-460D-E639-424EC39F96A6}"/>
              </a:ext>
            </a:extLst>
          </p:cNvPr>
          <p:cNvSpPr txBox="1"/>
          <p:nvPr/>
        </p:nvSpPr>
        <p:spPr>
          <a:xfrm flipH="1">
            <a:off x="4715040" y="343274"/>
            <a:ext cx="68541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pc="300" dirty="0">
                <a:solidFill>
                  <a:schemeClr val="bg1"/>
                </a:solidFill>
                <a:latin typeface="+mj-lt"/>
              </a:rPr>
              <a:t>STUDENTS ARE</a:t>
            </a:r>
          </a:p>
          <a:p>
            <a:r>
              <a:rPr lang="en-US" sz="4400" b="1" spc="300" dirty="0">
                <a:solidFill>
                  <a:schemeClr val="accent1"/>
                </a:solidFill>
                <a:latin typeface="+mj-lt"/>
              </a:rPr>
              <a:t>NOT ON THEIR OWN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A9BFE-4D15-7DD4-7CDC-05E0F072B1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4" y="6337875"/>
            <a:ext cx="711709" cy="1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icture containing outdoor, person, jumping, building&#10;&#10;Description automatically generated">
            <a:extLst>
              <a:ext uri="{FF2B5EF4-FFF2-40B4-BE49-F238E27FC236}">
                <a16:creationId xmlns:a16="http://schemas.microsoft.com/office/drawing/2014/main" id="{BCB4DB80-2231-EC44-A948-12DD497444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" b="2720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10617958" y="0"/>
            <a:ext cx="1574041" cy="685800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92000">
                <a:srgbClr val="0F4F8C"/>
              </a:gs>
              <a:gs pos="62000">
                <a:schemeClr val="accent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E0D6BE-BEC9-4945-AA9E-59EF0FCDE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412" y="263217"/>
            <a:ext cx="711707" cy="1595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F2F2EB5-064B-E94A-8483-E56D77945730}"/>
              </a:ext>
            </a:extLst>
          </p:cNvPr>
          <p:cNvSpPr txBox="1"/>
          <p:nvPr/>
        </p:nvSpPr>
        <p:spPr>
          <a:xfrm flipH="1">
            <a:off x="341964" y="600340"/>
            <a:ext cx="5942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>
                <a:solidFill>
                  <a:schemeClr val="bg1"/>
                </a:solidFill>
                <a:latin typeface="+mj-lt"/>
              </a:rPr>
              <a:t>CLEAR &amp; TIMELY</a:t>
            </a:r>
          </a:p>
          <a:p>
            <a:r>
              <a:rPr lang="en-US" sz="3600" b="1" spc="300" dirty="0">
                <a:solidFill>
                  <a:schemeClr val="accent1"/>
                </a:solidFill>
                <a:latin typeface="+mj-lt"/>
              </a:rPr>
              <a:t>COMMUNICATION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09F9FE-08AA-5B49-ACC7-6727C678C134}"/>
              </a:ext>
            </a:extLst>
          </p:cNvPr>
          <p:cNvSpPr txBox="1"/>
          <p:nvPr/>
        </p:nvSpPr>
        <p:spPr>
          <a:xfrm flipH="1">
            <a:off x="341964" y="2180054"/>
            <a:ext cx="49677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Students will receive regular updates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Guidance on when and how to get support is clearly provided</a:t>
            </a:r>
          </a:p>
        </p:txBody>
      </p:sp>
    </p:spTree>
    <p:extLst>
      <p:ext uri="{BB962C8B-B14F-4D97-AF65-F5344CB8AC3E}">
        <p14:creationId xmlns:p14="http://schemas.microsoft.com/office/powerpoint/2010/main" val="2240470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241665C4-A598-534A-89F5-4E594B4C63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7" r="18547"/>
          <a:stretch/>
        </p:blipFill>
        <p:spPr>
          <a:xfrm>
            <a:off x="-17515" y="0"/>
            <a:ext cx="2622289" cy="685800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6AB8A28-BE76-8BF5-82E3-58221ECF6E06}"/>
              </a:ext>
            </a:extLst>
          </p:cNvPr>
          <p:cNvGrpSpPr/>
          <p:nvPr/>
        </p:nvGrpSpPr>
        <p:grpSpPr>
          <a:xfrm>
            <a:off x="3963344" y="1812832"/>
            <a:ext cx="7755180" cy="1315974"/>
            <a:chOff x="3703698" y="1119605"/>
            <a:chExt cx="7755180" cy="131597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753CE00-9D54-6040-A711-2E567D675266}"/>
                </a:ext>
              </a:extLst>
            </p:cNvPr>
            <p:cNvSpPr txBox="1"/>
            <p:nvPr/>
          </p:nvSpPr>
          <p:spPr>
            <a:xfrm>
              <a:off x="3703698" y="1727693"/>
              <a:ext cx="77551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Covers Graduation Requirements, what classes to take, how to enroll, and how to connect with Advising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BEC12CD-0BFE-1842-9BD6-CAFE0D6D6442}"/>
                </a:ext>
              </a:extLst>
            </p:cNvPr>
            <p:cNvSpPr txBox="1"/>
            <p:nvPr/>
          </p:nvSpPr>
          <p:spPr>
            <a:xfrm>
              <a:off x="3703698" y="1119605"/>
              <a:ext cx="7160375" cy="587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spc="300" dirty="0">
                  <a:solidFill>
                    <a:schemeClr val="bg1"/>
                  </a:solidFill>
                </a:rPr>
                <a:t>Complete the Enrollment Tutorial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567338-67E4-8B52-3BA6-E5A82DAC7F5E}"/>
              </a:ext>
            </a:extLst>
          </p:cNvPr>
          <p:cNvGrpSpPr/>
          <p:nvPr/>
        </p:nvGrpSpPr>
        <p:grpSpPr>
          <a:xfrm>
            <a:off x="3963344" y="4900535"/>
            <a:ext cx="8403250" cy="1606000"/>
            <a:chOff x="3703698" y="3860271"/>
            <a:chExt cx="8403250" cy="160600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ECE368A-A566-1A48-AA86-8ADDDFDA4F30}"/>
                </a:ext>
              </a:extLst>
            </p:cNvPr>
            <p:cNvSpPr txBox="1"/>
            <p:nvPr/>
          </p:nvSpPr>
          <p:spPr>
            <a:xfrm>
              <a:off x="3703698" y="4450608"/>
              <a:ext cx="75003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Student enrollment date will be posted in their Student Center in myCSUSM. Transfers begin June 9. </a:t>
              </a:r>
            </a:p>
            <a:p>
              <a:r>
                <a:rPr lang="en-US" sz="2000" b="1" dirty="0">
                  <a:solidFill>
                    <a:schemeClr val="bg2">
                      <a:lumMod val="90000"/>
                    </a:schemeClr>
                  </a:solidFill>
                </a:rPr>
                <a:t>First Years begin June 23</a:t>
              </a:r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FD36584-F5E0-4745-9062-AD21C03E540F}"/>
                </a:ext>
              </a:extLst>
            </p:cNvPr>
            <p:cNvSpPr txBox="1"/>
            <p:nvPr/>
          </p:nvSpPr>
          <p:spPr>
            <a:xfrm>
              <a:off x="3703698" y="3860271"/>
              <a:ext cx="8403250" cy="587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spc="300" dirty="0">
                  <a:solidFill>
                    <a:schemeClr val="bg1"/>
                  </a:solidFill>
                </a:rPr>
                <a:t>*Course Enrollment Begins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2E453FB-6049-6DBF-022C-4593B8F8BE34}"/>
              </a:ext>
            </a:extLst>
          </p:cNvPr>
          <p:cNvGrpSpPr/>
          <p:nvPr/>
        </p:nvGrpSpPr>
        <p:grpSpPr>
          <a:xfrm>
            <a:off x="3963343" y="3482268"/>
            <a:ext cx="7500375" cy="941743"/>
            <a:chOff x="3703696" y="2464390"/>
            <a:chExt cx="7500375" cy="94174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1AD0BA1-0E9F-8C42-A9C8-37BB55D261E2}"/>
                </a:ext>
              </a:extLst>
            </p:cNvPr>
            <p:cNvSpPr txBox="1"/>
            <p:nvPr/>
          </p:nvSpPr>
          <p:spPr>
            <a:xfrm>
              <a:off x="3703696" y="2901315"/>
              <a:ext cx="7500375" cy="504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chemeClr val="bg2">
                      <a:lumMod val="90000"/>
                    </a:schemeClr>
                  </a:solidFill>
                </a:rPr>
                <a:t>Begins late May, early June*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5876A65-B4C6-AE4D-A141-EF6219AEBEC2}"/>
                </a:ext>
              </a:extLst>
            </p:cNvPr>
            <p:cNvSpPr txBox="1"/>
            <p:nvPr/>
          </p:nvSpPr>
          <p:spPr>
            <a:xfrm>
              <a:off x="3703697" y="2464390"/>
              <a:ext cx="7266907" cy="587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spc="300" dirty="0">
                  <a:solidFill>
                    <a:schemeClr val="bg1"/>
                  </a:solidFill>
                </a:rPr>
                <a:t>Academic Advising Support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9C58D1B4-3DAE-C042-AEC4-E3EF94F15BBE}"/>
              </a:ext>
            </a:extLst>
          </p:cNvPr>
          <p:cNvSpPr txBox="1"/>
          <p:nvPr/>
        </p:nvSpPr>
        <p:spPr>
          <a:xfrm flipH="1">
            <a:off x="2848747" y="250884"/>
            <a:ext cx="99495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pc="300" dirty="0">
                <a:solidFill>
                  <a:schemeClr val="bg1"/>
                </a:solidFill>
                <a:latin typeface="+mj-lt"/>
              </a:rPr>
              <a:t>ACADEMIC ADVISING</a:t>
            </a:r>
          </a:p>
          <a:p>
            <a:r>
              <a:rPr lang="en-US" sz="4400" b="1" spc="300" dirty="0">
                <a:solidFill>
                  <a:schemeClr val="accent1"/>
                </a:solidFill>
                <a:latin typeface="+mj-lt"/>
              </a:rPr>
              <a:t>&amp; ENROLLMENT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E114DC-2806-7C4C-B88F-B05025A4F1B9}"/>
              </a:ext>
            </a:extLst>
          </p:cNvPr>
          <p:cNvSpPr/>
          <p:nvPr/>
        </p:nvSpPr>
        <p:spPr>
          <a:xfrm>
            <a:off x="2979580" y="1991243"/>
            <a:ext cx="687506" cy="6875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A8D60BC-450C-D94A-B00E-41BCCA0BEB17}"/>
              </a:ext>
            </a:extLst>
          </p:cNvPr>
          <p:cNvSpPr txBox="1"/>
          <p:nvPr/>
        </p:nvSpPr>
        <p:spPr>
          <a:xfrm>
            <a:off x="2979580" y="2140027"/>
            <a:ext cx="687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78FC31-7D74-CFDC-EBAD-D2530E3597AF}"/>
              </a:ext>
            </a:extLst>
          </p:cNvPr>
          <p:cNvGrpSpPr/>
          <p:nvPr/>
        </p:nvGrpSpPr>
        <p:grpSpPr>
          <a:xfrm>
            <a:off x="2979579" y="3673913"/>
            <a:ext cx="687506" cy="687506"/>
            <a:chOff x="5995775" y="2013044"/>
            <a:chExt cx="687506" cy="687506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14DCC2E-38ED-F349-9F9F-A612509AB5DB}"/>
                </a:ext>
              </a:extLst>
            </p:cNvPr>
            <p:cNvSpPr/>
            <p:nvPr/>
          </p:nvSpPr>
          <p:spPr>
            <a:xfrm>
              <a:off x="5995775" y="2013044"/>
              <a:ext cx="687506" cy="68750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1029BC6-8C24-5A4C-A08D-7A5DBC5E708B}"/>
                </a:ext>
              </a:extLst>
            </p:cNvPr>
            <p:cNvSpPr txBox="1"/>
            <p:nvPr/>
          </p:nvSpPr>
          <p:spPr>
            <a:xfrm>
              <a:off x="5995775" y="2125964"/>
              <a:ext cx="6875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2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2F139BD-5108-D308-F991-63F7AA20C6E5}"/>
              </a:ext>
            </a:extLst>
          </p:cNvPr>
          <p:cNvGrpSpPr/>
          <p:nvPr/>
        </p:nvGrpSpPr>
        <p:grpSpPr>
          <a:xfrm>
            <a:off x="2979579" y="5059254"/>
            <a:ext cx="687506" cy="687506"/>
            <a:chOff x="5995775" y="3518986"/>
            <a:chExt cx="687506" cy="68750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4E0A3A1-5508-BE48-88E3-0F634377ABFB}"/>
                </a:ext>
              </a:extLst>
            </p:cNvPr>
            <p:cNvSpPr/>
            <p:nvPr/>
          </p:nvSpPr>
          <p:spPr>
            <a:xfrm>
              <a:off x="5995775" y="3518986"/>
              <a:ext cx="687506" cy="6875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CEA51BE-9D28-EA45-B4AE-3DE4E88CA0A8}"/>
                </a:ext>
              </a:extLst>
            </p:cNvPr>
            <p:cNvSpPr txBox="1"/>
            <p:nvPr/>
          </p:nvSpPr>
          <p:spPr>
            <a:xfrm>
              <a:off x="5995775" y="3631906"/>
              <a:ext cx="6875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3FC65E-E646-F9F6-5C1A-D745C46D8308}"/>
              </a:ext>
            </a:extLst>
          </p:cNvPr>
          <p:cNvSpPr txBox="1"/>
          <p:nvPr/>
        </p:nvSpPr>
        <p:spPr>
          <a:xfrm>
            <a:off x="2979580" y="6166898"/>
            <a:ext cx="687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29" name="Freeform 23">
            <a:extLst>
              <a:ext uri="{FF2B5EF4-FFF2-40B4-BE49-F238E27FC236}">
                <a16:creationId xmlns:a16="http://schemas.microsoft.com/office/drawing/2014/main" id="{C01FEA8F-8A65-FC9A-9845-CDEE187D1733}"/>
              </a:ext>
            </a:extLst>
          </p:cNvPr>
          <p:cNvSpPr/>
          <p:nvPr/>
        </p:nvSpPr>
        <p:spPr>
          <a:xfrm>
            <a:off x="11404754" y="4608814"/>
            <a:ext cx="805919" cy="2260477"/>
          </a:xfrm>
          <a:custGeom>
            <a:avLst/>
            <a:gdLst>
              <a:gd name="connsiteX0" fmla="*/ 805919 w 805919"/>
              <a:gd name="connsiteY0" fmla="*/ 0 h 2260477"/>
              <a:gd name="connsiteX1" fmla="*/ 805919 w 805919"/>
              <a:gd name="connsiteY1" fmla="*/ 2260477 h 2260477"/>
              <a:gd name="connsiteX2" fmla="*/ 0 w 805919"/>
              <a:gd name="connsiteY2" fmla="*/ 2260477 h 2260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5919" h="2260477">
                <a:moveTo>
                  <a:pt x="805919" y="0"/>
                </a:moveTo>
                <a:lnTo>
                  <a:pt x="805919" y="2260477"/>
                </a:lnTo>
                <a:lnTo>
                  <a:pt x="0" y="2260477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rgbClr val="0F4F8C"/>
              </a:gs>
              <a:gs pos="86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9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tree with pink flowers in a park&#10;&#10;Description automatically generated">
            <a:extLst>
              <a:ext uri="{FF2B5EF4-FFF2-40B4-BE49-F238E27FC236}">
                <a16:creationId xmlns:a16="http://schemas.microsoft.com/office/drawing/2014/main" id="{98757238-A23A-1140-8926-048FC503DA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4" t="13363" r="278" b="311"/>
          <a:stretch/>
        </p:blipFill>
        <p:spPr>
          <a:xfrm>
            <a:off x="795798" y="678426"/>
            <a:ext cx="6428000" cy="4380591"/>
          </a:xfrm>
        </p:spPr>
      </p:pic>
      <p:pic>
        <p:nvPicPr>
          <p:cNvPr id="13" name="Picture Placeholder 12" descr="A picture containing outdoor, clock, building, tower&#10;&#10;Description automatically generated">
            <a:extLst>
              <a:ext uri="{FF2B5EF4-FFF2-40B4-BE49-F238E27FC236}">
                <a16:creationId xmlns:a16="http://schemas.microsoft.com/office/drawing/2014/main" id="{2F05E3DA-3BC9-B64C-8482-A236B410D4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" r="1839"/>
          <a:stretch/>
        </p:blipFill>
        <p:spPr>
          <a:xfrm>
            <a:off x="4987252" y="678426"/>
            <a:ext cx="6428000" cy="4380591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5E4370-943C-A340-B4EB-59D8B6F76F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709" y="4719807"/>
            <a:ext cx="711709" cy="1595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8CF02A-0D5D-3644-B0BC-9771DC02B840}"/>
              </a:ext>
            </a:extLst>
          </p:cNvPr>
          <p:cNvSpPr txBox="1"/>
          <p:nvPr/>
        </p:nvSpPr>
        <p:spPr>
          <a:xfrm>
            <a:off x="795798" y="5262521"/>
            <a:ext cx="4260747" cy="999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spc="3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2" name="TextBox 1">
            <a:hlinkClick r:id="rId6"/>
            <a:extLst>
              <a:ext uri="{FF2B5EF4-FFF2-40B4-BE49-F238E27FC236}">
                <a16:creationId xmlns:a16="http://schemas.microsoft.com/office/drawing/2014/main" id="{8ABF1522-EA41-B7C1-D4E9-C4A7DEA842D2}"/>
              </a:ext>
            </a:extLst>
          </p:cNvPr>
          <p:cNvSpPr txBox="1"/>
          <p:nvPr/>
        </p:nvSpPr>
        <p:spPr>
          <a:xfrm>
            <a:off x="5427952" y="5638455"/>
            <a:ext cx="61081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</a:rPr>
              <a:t>www.csusm.edu/academicadvising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AFBC2-C6B8-476A-C227-6D1EA890FDC8}"/>
              </a:ext>
            </a:extLst>
          </p:cNvPr>
          <p:cNvSpPr txBox="1"/>
          <p:nvPr/>
        </p:nvSpPr>
        <p:spPr>
          <a:xfrm>
            <a:off x="1104900" y="228600"/>
            <a:ext cx="101035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Finally, well beyond the initial new student course enrollment process, students will have year-round access to both the Office of Success Coaching and the Office of Academic Advising for ongoing support throughout their time at CSUSM. </a:t>
            </a:r>
          </a:p>
        </p:txBody>
      </p:sp>
    </p:spTree>
    <p:extLst>
      <p:ext uri="{BB962C8B-B14F-4D97-AF65-F5344CB8AC3E}">
        <p14:creationId xmlns:p14="http://schemas.microsoft.com/office/powerpoint/2010/main" val="3713787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5E5E5E"/>
      </a:dk2>
      <a:lt2>
        <a:srgbClr val="E7E6E6"/>
      </a:lt2>
      <a:accent1>
        <a:srgbClr val="74D4FF"/>
      </a:accent1>
      <a:accent2>
        <a:srgbClr val="0079C3"/>
      </a:accent2>
      <a:accent3>
        <a:srgbClr val="1D2A5B"/>
      </a:accent3>
      <a:accent4>
        <a:srgbClr val="74D3FF"/>
      </a:accent4>
      <a:accent5>
        <a:srgbClr val="0078C3"/>
      </a:accent5>
      <a:accent6>
        <a:srgbClr val="1D2A5B"/>
      </a:accent6>
      <a:hlink>
        <a:srgbClr val="0095FF"/>
      </a:hlink>
      <a:folHlink>
        <a:srgbClr val="0096FF"/>
      </a:folHlink>
    </a:clrScheme>
    <a:fontScheme name="Samantha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D783996A-6047-8E47-81AD-748FC1DA17B8}" vid="{6DDB289F-0D94-9541-AA7B-140AD86426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b59db0-a602-425a-8d1f-85b18e5b3027">
      <Terms xmlns="http://schemas.microsoft.com/office/infopath/2007/PartnerControls"/>
    </lcf76f155ced4ddcb4097134ff3c332f>
    <TaxCatchAll xmlns="77022212-6fa8-4cfe-b098-48cf5a9837e9" xsi:nil="true"/>
    <Date xmlns="55b59db0-a602-425a-8d1f-85b18e5b3027" xsi:nil="true"/>
    <Link xmlns="55b59db0-a602-425a-8d1f-85b18e5b3027">
      <Url/>
      <Description/>
    </Link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C369905FE3748801850B0D4EFB9B3" ma:contentTypeVersion="25" ma:contentTypeDescription="Create a new document." ma:contentTypeScope="" ma:versionID="081fb7926d32accb160bff768a2d8d2c">
  <xsd:schema xmlns:xsd="http://www.w3.org/2001/XMLSchema" xmlns:xs="http://www.w3.org/2001/XMLSchema" xmlns:p="http://schemas.microsoft.com/office/2006/metadata/properties" xmlns:ns2="ee1a8d8e-9997-4882-a5f5-afcda68774b4" xmlns:ns3="55b59db0-a602-425a-8d1f-85b18e5b3027" xmlns:ns4="77022212-6fa8-4cfe-b098-48cf5a9837e9" targetNamespace="http://schemas.microsoft.com/office/2006/metadata/properties" ma:root="true" ma:fieldsID="e05cdb099f6c4e851b53151da568ae89" ns2:_="" ns3:_="" ns4:_="">
    <xsd:import namespace="ee1a8d8e-9997-4882-a5f5-afcda68774b4"/>
    <xsd:import namespace="55b59db0-a602-425a-8d1f-85b18e5b3027"/>
    <xsd:import namespace="77022212-6fa8-4cfe-b098-48cf5a9837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Link"/>
                <xsd:element ref="ns3:MediaServiceOCR" minOccurs="0"/>
                <xsd:element ref="ns3:Date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a8d8e-9997-4882-a5f5-afcda68774b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59db0-a602-425a-8d1f-85b18e5b30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Link" ma:index="15" ma:displayName="Link" ma:format="Hyperlink" ma:internalName="Link">
      <xsd:complexType>
        <xsd:complexContent>
          <xsd:extension base="dms:URL">
            <xsd:sequence>
              <xsd:element name="Url" type="dms:ValidUrl"/>
              <xsd:element name="Description" type="xsd:string"/>
            </xsd:sequence>
          </xsd:extension>
        </xsd:complexContent>
      </xsd:complex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ate" ma:index="17" nillable="true" ma:displayName="Date" ma:format="DateOnly" ma:internalName="Date">
      <xsd:simpleType>
        <xsd:restriction base="dms:DateTim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0159e63-60f8-4ddf-b724-29d6db92a9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22212-6fa8-4cfe-b098-48cf5a9837e9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932bdd2-1b61-4f50-a66d-73f2e5c7edaf}" ma:internalName="TaxCatchAll" ma:showField="CatchAllData" ma:web="77022212-6fa8-4cfe-b098-48cf5a9837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16E9EC-F7C9-4EE9-939D-F8273A8AEFBB}">
  <ds:schemaRefs>
    <ds:schemaRef ds:uri="77022212-6fa8-4cfe-b098-48cf5a9837e9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ee1a8d8e-9997-4882-a5f5-afcda68774b4"/>
    <ds:schemaRef ds:uri="http://purl.org/dc/elements/1.1/"/>
    <ds:schemaRef ds:uri="http://schemas.openxmlformats.org/package/2006/metadata/core-properties"/>
    <ds:schemaRef ds:uri="55b59db0-a602-425a-8d1f-85b18e5b3027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17D211F-2C73-496D-BE7A-DE32031EB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EF7428-9C04-4A58-9DFB-707522D130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1a8d8e-9997-4882-a5f5-afcda68774b4"/>
    <ds:schemaRef ds:uri="55b59db0-a602-425a-8d1f-85b18e5b3027"/>
    <ds:schemaRef ds:uri="77022212-6fa8-4cfe-b098-48cf5a9837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CSUSM PowerPoint - Intermediate - Dark</Template>
  <TotalTime>1163</TotalTime>
  <Words>254</Words>
  <Application>Microsoft Macintosh PowerPoint</Application>
  <PresentationFormat>Widescreen</PresentationFormat>
  <Paragraphs>43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Montserrat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Domenica Pearl</dc:creator>
  <cp:lastModifiedBy>Kheng Waiche</cp:lastModifiedBy>
  <cp:revision>14</cp:revision>
  <dcterms:created xsi:type="dcterms:W3CDTF">2023-04-03T19:15:53Z</dcterms:created>
  <dcterms:modified xsi:type="dcterms:W3CDTF">2026-04-22T22:13:44Z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0x0101009C8C369905FE3748801850B0D4EFB9B3</vt:lpwstr>
  </property>
</Properties>
</file>