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2" r:id="rId4"/>
    <p:sldId id="273" r:id="rId5"/>
    <p:sldId id="276" r:id="rId6"/>
    <p:sldId id="274" r:id="rId7"/>
    <p:sldId id="277" r:id="rId8"/>
    <p:sldId id="27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C33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448" y="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164A-A5B8-DC4C-9AF8-BC984ECDC54C}" type="datetimeFigureOut">
              <a:rPr lang="en-US" smtClean="0"/>
              <a:t>5/5/15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A6F11-BD7B-5C41-9C31-1E784D4C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4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88845-9936-0D4C-9460-675520ED312E}" type="datetimeFigureOut">
              <a:rPr lang="en-US" smtClean="0"/>
              <a:t>5/5/15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2227D-805D-4845-B246-31BF3EBE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7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9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5/5/15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5/5/15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5/5/15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5/5/15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C4986D-6BE9-4264-908F-02DB36FD8D6C}" type="datetime1">
              <a:rPr lang="en-US" smtClean="0"/>
              <a:t>5/5/15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usm.edu/assessmen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21082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University Assessment Council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9000" y="5257800"/>
            <a:ext cx="50933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 co-chairs of UAC:</a:t>
            </a:r>
          </a:p>
          <a:p>
            <a:pPr algn="ctr"/>
            <a:r>
              <a:rPr lang="en-US" dirty="0" smtClean="0"/>
              <a:t>Linda Shaw, CHABSS faculty</a:t>
            </a:r>
          </a:p>
          <a:p>
            <a:pPr algn="ctr"/>
            <a:r>
              <a:rPr lang="en-US" dirty="0" smtClean="0"/>
              <a:t>Regina Eisenbach, Dean of Academic Programs</a:t>
            </a:r>
          </a:p>
          <a:p>
            <a:pPr algn="ctr"/>
            <a:endParaRPr lang="en-US" dirty="0"/>
          </a:p>
          <a:p>
            <a:pPr algn="ctr"/>
            <a:r>
              <a:rPr lang="en-US" sz="1400" dirty="0" smtClean="0"/>
              <a:t>May 6, 2015</a:t>
            </a:r>
          </a:p>
        </p:txBody>
      </p:sp>
    </p:spTree>
    <p:extLst>
      <p:ext uri="{BB962C8B-B14F-4D97-AF65-F5344CB8AC3E}">
        <p14:creationId xmlns:p14="http://schemas.microsoft.com/office/powerpoint/2010/main" val="326405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81200"/>
            <a:ext cx="8478157" cy="4876800"/>
          </a:xfrm>
        </p:spPr>
        <p:txBody>
          <a:bodyPr/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UAC accomplishments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endParaRPr lang="en-US" sz="28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UAC plans for next year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endParaRPr lang="en-US" sz="2800" dirty="0" smtClean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Questions &amp; Answers</a:t>
            </a:r>
          </a:p>
          <a:p>
            <a:pPr>
              <a:buFont typeface="Courier New"/>
              <a:buChar char="o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5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897653"/>
              </p:ext>
            </p:extLst>
          </p:nvPr>
        </p:nvGraphicFramePr>
        <p:xfrm>
          <a:off x="349249" y="1794931"/>
          <a:ext cx="8431383" cy="3903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5" imgW="7023100" imgH="3251200" progId="Excel.Sheet.8">
                  <p:embed/>
                </p:oleObj>
              </mc:Choice>
              <mc:Fallback>
                <p:oleObj name="Worksheet" r:id="rId5" imgW="7023100" imgH="32512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249" y="1794931"/>
                        <a:ext cx="8431383" cy="3903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4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AY 2014 – 15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Subcommittee work</a:t>
            </a:r>
          </a:p>
          <a:p>
            <a:pPr lvl="1"/>
            <a:r>
              <a:rPr lang="en-US" dirty="0" smtClean="0"/>
              <a:t>Institutional Learning Outcomes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Undergraduate Learning Outcomes – approved by Senate December 2014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Graduate Learning Outcomes – working with Graduate Studies Council for Fall presentation to Senate</a:t>
            </a:r>
          </a:p>
          <a:p>
            <a:pPr lvl="1"/>
            <a:r>
              <a:rPr lang="en-US" dirty="0" smtClean="0"/>
              <a:t>Software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Worked on websites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Developed online form for Annual Plan</a:t>
            </a:r>
          </a:p>
          <a:p>
            <a:pPr lvl="1"/>
            <a:r>
              <a:rPr lang="en-US" dirty="0" smtClean="0"/>
              <a:t>Assessment Plans/Reports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97% of programs submitted plans</a:t>
            </a:r>
          </a:p>
          <a:p>
            <a:pPr lvl="2">
              <a:buFont typeface="Courier New"/>
              <a:buChar char="o"/>
            </a:pPr>
            <a:r>
              <a:rPr lang="en-US" dirty="0"/>
              <a:t>Developed new Annual Plan and Report templates</a:t>
            </a:r>
          </a:p>
          <a:p>
            <a:pPr lvl="3">
              <a:buFont typeface="Wingdings" charset="2"/>
              <a:buChar char="²"/>
            </a:pPr>
            <a:r>
              <a:rPr lang="en-US" dirty="0"/>
              <a:t>Annual Report due </a:t>
            </a:r>
            <a:r>
              <a:rPr lang="en-US" b="1" dirty="0"/>
              <a:t>May 29</a:t>
            </a:r>
          </a:p>
          <a:p>
            <a:pPr lvl="3">
              <a:buFont typeface="Wingdings" charset="2"/>
              <a:buChar char="²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4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University Assessment Council – </a:t>
            </a:r>
            <a:br>
              <a:rPr lang="en-US" dirty="0"/>
            </a:br>
            <a:r>
              <a:rPr lang="en-US" dirty="0"/>
              <a:t>Progress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r>
              <a:rPr lang="en-US" dirty="0" smtClean="0"/>
              <a:t>Core Competencies Team</a:t>
            </a:r>
          </a:p>
          <a:p>
            <a:pPr lvl="1"/>
            <a:r>
              <a:rPr lang="en-US" dirty="0" smtClean="0"/>
              <a:t>Written Communication 			Spring 2014</a:t>
            </a:r>
          </a:p>
          <a:p>
            <a:pPr lvl="1"/>
            <a:r>
              <a:rPr lang="en-US" dirty="0" smtClean="0"/>
              <a:t>Oral Communication 			Fall 2014</a:t>
            </a:r>
          </a:p>
          <a:p>
            <a:pPr lvl="1"/>
            <a:r>
              <a:rPr lang="en-US" dirty="0" smtClean="0"/>
              <a:t>Information Literacy/Critical Thinking			Spring 2015</a:t>
            </a:r>
          </a:p>
          <a:p>
            <a:pPr lvl="1"/>
            <a:r>
              <a:rPr lang="en-US" dirty="0" smtClean="0"/>
              <a:t>Quantitative Reasoning 			Fall 2015</a:t>
            </a:r>
          </a:p>
        </p:txBody>
      </p:sp>
    </p:spTree>
    <p:extLst>
      <p:ext uri="{BB962C8B-B14F-4D97-AF65-F5344CB8AC3E}">
        <p14:creationId xmlns:p14="http://schemas.microsoft.com/office/powerpoint/2010/main" val="143463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year’s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Continue Annual Plan and Report coordination and feedback</a:t>
            </a:r>
          </a:p>
          <a:p>
            <a:r>
              <a:rPr lang="en-US" dirty="0" smtClean="0"/>
              <a:t>Work with Faculty Center on workshops/speakers</a:t>
            </a:r>
          </a:p>
          <a:p>
            <a:r>
              <a:rPr lang="en-US" dirty="0" smtClean="0"/>
              <a:t>Diversity Mapping</a:t>
            </a:r>
          </a:p>
          <a:p>
            <a:pPr lvl="1"/>
            <a:r>
              <a:rPr lang="en-US" dirty="0" smtClean="0"/>
              <a:t>Work with GEC on plan to assess diversity learning outcome</a:t>
            </a:r>
          </a:p>
          <a:p>
            <a:pPr lvl="1"/>
            <a:r>
              <a:rPr lang="en-US" dirty="0" smtClean="0"/>
              <a:t>Senate call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Review ULOs for inclusion of diversity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Work with PAC to clarify role of program review in promoting diversity efforts at the program level</a:t>
            </a:r>
          </a:p>
          <a:p>
            <a:r>
              <a:rPr lang="en-US" dirty="0" smtClean="0"/>
              <a:t>Core Competencies</a:t>
            </a:r>
          </a:p>
          <a:p>
            <a:pPr lvl="1"/>
            <a:r>
              <a:rPr lang="en-US" dirty="0" smtClean="0"/>
              <a:t>Plan to assess Quantitative Reasoning in Fall </a:t>
            </a:r>
          </a:p>
          <a:p>
            <a:pPr lvl="1"/>
            <a:r>
              <a:rPr lang="en-US" dirty="0" smtClean="0"/>
              <a:t>Determine ongoing strategy for Core Competencies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1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www.csusm.edu</a:t>
            </a:r>
            <a:r>
              <a:rPr lang="en-US" dirty="0">
                <a:hlinkClick r:id="rId2"/>
              </a:rPr>
              <a:t>/assessment/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6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Countdown to WASC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16 – 18, 2016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C33E32"/>
                </a:solidFill>
              </a:rPr>
              <a:t>217days!!!</a:t>
            </a:r>
            <a:endParaRPr lang="en-US" sz="7200" dirty="0">
              <a:solidFill>
                <a:srgbClr val="C33E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4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5520"/>
            <a:ext cx="8229600" cy="16002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5809" y="4258732"/>
            <a:ext cx="2014248" cy="249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8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16711</TotalTime>
  <Words>215</Words>
  <Application>Microsoft Macintosh PowerPoint</Application>
  <PresentationFormat>On-screen Show (4:3)</PresentationFormat>
  <Paragraphs>57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Clarity</vt:lpstr>
      <vt:lpstr>Worksheet</vt:lpstr>
      <vt:lpstr>PowerPoint Presentation</vt:lpstr>
      <vt:lpstr>Agenda</vt:lpstr>
      <vt:lpstr>Members</vt:lpstr>
      <vt:lpstr>AY 2014 – 15 Progress </vt:lpstr>
      <vt:lpstr>University Assessment Council –  Progress (cont.)</vt:lpstr>
      <vt:lpstr>Next year’s plans</vt:lpstr>
      <vt:lpstr>More information</vt:lpstr>
      <vt:lpstr>Countdown to WASC</vt:lpstr>
      <vt:lpstr>Questions?</vt:lpstr>
    </vt:vector>
  </TitlesOfParts>
  <Company>CSU San Marcos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Eisenbach</dc:creator>
  <cp:lastModifiedBy>Regina Eisenbach</cp:lastModifiedBy>
  <cp:revision>121</cp:revision>
  <cp:lastPrinted>2014-02-18T16:34:28Z</cp:lastPrinted>
  <dcterms:created xsi:type="dcterms:W3CDTF">2014-02-01T00:45:18Z</dcterms:created>
  <dcterms:modified xsi:type="dcterms:W3CDTF">2015-05-05T16:21:30Z</dcterms:modified>
</cp:coreProperties>
</file>