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4"/>
  </p:sldMasterIdLst>
  <p:notesMasterIdLst>
    <p:notesMasterId r:id="rId29"/>
  </p:notesMasterIdLst>
  <p:handoutMasterIdLst>
    <p:handoutMasterId r:id="rId30"/>
  </p:handoutMasterIdLst>
  <p:sldIdLst>
    <p:sldId id="256" r:id="rId5"/>
    <p:sldId id="293" r:id="rId6"/>
    <p:sldId id="260" r:id="rId7"/>
    <p:sldId id="295" r:id="rId8"/>
    <p:sldId id="259" r:id="rId9"/>
    <p:sldId id="276" r:id="rId10"/>
    <p:sldId id="289" r:id="rId11"/>
    <p:sldId id="278" r:id="rId12"/>
    <p:sldId id="287" r:id="rId13"/>
    <p:sldId id="291" r:id="rId14"/>
    <p:sldId id="266" r:id="rId15"/>
    <p:sldId id="296" r:id="rId16"/>
    <p:sldId id="284" r:id="rId17"/>
    <p:sldId id="290" r:id="rId18"/>
    <p:sldId id="297" r:id="rId19"/>
    <p:sldId id="298" r:id="rId20"/>
    <p:sldId id="299" r:id="rId21"/>
    <p:sldId id="294" r:id="rId22"/>
    <p:sldId id="268" r:id="rId23"/>
    <p:sldId id="269" r:id="rId24"/>
    <p:sldId id="292" r:id="rId25"/>
    <p:sldId id="270" r:id="rId26"/>
    <p:sldId id="271" r:id="rId27"/>
    <p:sldId id="272" r:id="rId28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e Thomas" initials="MT" lastIdx="5" clrIdx="0"/>
  <p:cmAuthor id="2" name="Sharon" initials="S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6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573" autoAdjust="0"/>
    <p:restoredTop sz="85430"/>
  </p:normalViewPr>
  <p:slideViewPr>
    <p:cSldViewPr>
      <p:cViewPr varScale="1">
        <p:scale>
          <a:sx n="61" d="100"/>
          <a:sy n="61" d="100"/>
        </p:scale>
        <p:origin x="141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4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5-05-23T12:34:59.172" idx="3">
    <p:pos x="10" y="10"/>
    <p:text>I am asking Maureen to check this (we have some courses that haven't yet articulated but we will accept them).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1" tIns="46516" rIns="93031" bIns="4651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641661EF-92F4-4396-97B7-273D7BACD6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0555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50FAC5-3780-BA44-AD05-EE8DF93ED5B0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09700" y="1160463"/>
            <a:ext cx="4178300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67225"/>
            <a:ext cx="5597525" cy="3656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32125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18563"/>
            <a:ext cx="3032125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989D1C-093C-3D4E-8044-DF0AD6B88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785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Note to presenter: </a:t>
            </a:r>
          </a:p>
          <a:p>
            <a:r>
              <a:rPr lang="en-US" b="1" dirty="0">
                <a:solidFill>
                  <a:srgbClr val="FF0000"/>
                </a:solidFill>
              </a:rPr>
              <a:t>**BRING CHAD BACKGROUND CHECK ACKNOWLEDGEMENT LETTER FOR STUDENTS TO SIGN AND SUBMIT TO YOU**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989D1C-093C-3D4E-8044-DF0AD6B88C4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8311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Note to presenter: </a:t>
            </a:r>
          </a:p>
          <a:p>
            <a:r>
              <a:rPr lang="en-US" b="1" dirty="0">
                <a:solidFill>
                  <a:srgbClr val="FF0000"/>
                </a:solidFill>
              </a:rPr>
              <a:t>**BRING CHAD BACKGROUND CHECK ACKNOWLEDGEMENT LETTER FOR STUDENTS TO SIGN AND SUBMIT TO YOU**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989D1C-093C-3D4E-8044-DF0AD6B88C4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4434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C54DF0-FE07-4D20-9909-CC65E86334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839E15-2871-44E9-9673-A0E01BF93D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03286-D09E-4E49-BF95-7F0EDAE9574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3900"/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640080" indent="-237744">
              <a:buFont typeface="Arial" panose="020B0604020202020204" pitchFamily="34" charset="0"/>
              <a:buChar char="•"/>
              <a:defRPr/>
            </a:lvl2pPr>
            <a:lvl3pPr marL="886968" indent="-228600">
              <a:buFont typeface="Arial" panose="020B0604020202020204" pitchFamily="34" charset="0"/>
              <a:buChar char="•"/>
              <a:defRPr/>
            </a:lvl3pPr>
            <a:lvl4pPr marL="1097280" indent="-173736">
              <a:buFont typeface="Arial" panose="020B0604020202020204" pitchFamily="34" charset="0"/>
              <a:buChar char="•"/>
              <a:defRPr/>
            </a:lvl4pPr>
            <a:lvl5pPr marL="1298448" indent="-182880">
              <a:buFont typeface="Arial" panose="020B0604020202020204" pitchFamily="34" charset="0"/>
              <a:buChar char="•"/>
              <a:defRPr/>
            </a:lvl5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38984F-E604-4BE8-9BF7-3D2502CC3FA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195E06-92BA-4201-8F47-B6CCDEDEB36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A87AF-9C45-44BC-99AC-1EDB947616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6AC92C-037E-4525-B8F4-64116F08D8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A44C5A-E2B4-4FB9-86D2-D6F81088344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0DB29E-76FD-4D05-8C9F-2ADB74B2010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AA3917-5CC1-4808-B59D-ACA1DF18F3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4C4D5B-613B-4209-A46B-2AEB0A7A9EA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BAE5AAFC-51C7-47DF-85C5-1C8A6AB9A4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usm.edu/chad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usm.edu/chad/background-checks/index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catalog.csusm.edu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ssist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762000"/>
            <a:ext cx="7772400" cy="16002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dirty="0"/>
              <a:t>Welcome to Child and Adolescent Development Major</a:t>
            </a:r>
            <a:br>
              <a:rPr lang="en-US" dirty="0"/>
            </a:br>
            <a:endParaRPr lang="en-US" sz="28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10000"/>
            <a:ext cx="6400800" cy="1752600"/>
          </a:xfrm>
        </p:spPr>
        <p:txBody>
          <a:bodyPr>
            <a:normAutofit fontScale="92500" lnSpcReduction="20000"/>
          </a:bodyPr>
          <a:lstStyle/>
          <a:p>
            <a:pPr algn="ctr" eaLnBrk="1" hangingPunct="1"/>
            <a:endParaRPr lang="en-US" sz="3200" dirty="0"/>
          </a:p>
          <a:p>
            <a:pPr algn="ctr" eaLnBrk="1" hangingPunct="1"/>
            <a:r>
              <a:rPr lang="en-US" sz="3200" dirty="0"/>
              <a:t>Orientation to the </a:t>
            </a:r>
          </a:p>
          <a:p>
            <a:pPr algn="ctr" eaLnBrk="1" hangingPunct="1"/>
            <a:r>
              <a:rPr lang="en-US" sz="3200" dirty="0"/>
              <a:t>CHAD major</a:t>
            </a:r>
          </a:p>
          <a:p>
            <a:pPr algn="ctr" eaLnBrk="1" hangingPunct="1"/>
            <a:r>
              <a:rPr lang="en-US" sz="3200" dirty="0">
                <a:solidFill>
                  <a:srgbClr val="FF0000"/>
                </a:solidFill>
              </a:rPr>
              <a:t>Summer 2020</a:t>
            </a:r>
          </a:p>
        </p:txBody>
      </p:sp>
      <p:pic>
        <p:nvPicPr>
          <p:cNvPr id="3076" name="Picture 10" descr="http://www2.csusm.edu/csusmimages/Horizontal%20logo%200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22101" y="5867400"/>
            <a:ext cx="2653506" cy="826116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2249805"/>
            <a:ext cx="2510454" cy="167259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2245389"/>
            <a:ext cx="2627685" cy="175069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/>
              <a:t>For more information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CHAD Program website:</a:t>
            </a:r>
          </a:p>
          <a:p>
            <a:pPr marL="344488" indent="0">
              <a:buNone/>
            </a:pPr>
            <a:r>
              <a:rPr lang="en-US" dirty="0">
                <a:solidFill>
                  <a:srgbClr val="FF0000"/>
                </a:solidFill>
                <a:hlinkClick r:id="rId2"/>
              </a:rPr>
              <a:t>http://www.csusm.edu/chad</a:t>
            </a:r>
            <a:endParaRPr lang="en-US" dirty="0">
              <a:solidFill>
                <a:srgbClr val="FF0000"/>
              </a:solidFill>
            </a:endParaRPr>
          </a:p>
          <a:p>
            <a:pPr marL="731520" lvl="1" indent="-457200"/>
            <a:r>
              <a:rPr lang="en-US" dirty="0"/>
              <a:t>Click on Program Requirements link:</a:t>
            </a:r>
          </a:p>
          <a:p>
            <a:pPr marL="978408" lvl="2" indent="-457200"/>
            <a:r>
              <a:rPr lang="en-US" dirty="0"/>
              <a:t>CHAD student handbook </a:t>
            </a:r>
          </a:p>
          <a:p>
            <a:pPr marL="978408" lvl="2" indent="-457200"/>
            <a:r>
              <a:rPr lang="en-US" dirty="0"/>
              <a:t>CHAD majors worksheet for course requirements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4784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500" dirty="0"/>
              <a:t>Minimum Grade of “C”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435608" y="1447800"/>
            <a:ext cx="7251192" cy="4800600"/>
          </a:xfrm>
        </p:spPr>
        <p:txBody>
          <a:bodyPr/>
          <a:lstStyle/>
          <a:p>
            <a:pPr eaLnBrk="1" hangingPunct="1"/>
            <a:r>
              <a:rPr lang="en-US" dirty="0"/>
              <a:t>You must earn a grade of “C” or higher in every course in order to count it toward the major.  </a:t>
            </a:r>
          </a:p>
          <a:p>
            <a:pPr eaLnBrk="1" hangingPunct="1"/>
            <a:r>
              <a:rPr lang="en-US" dirty="0"/>
              <a:t>If you earn a “C-” or lower you will have to repeat the course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Breadth Requirement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course you choose for your UDGE area DD (social science) course cannot be a Psychology or CHAD course – it must be a course outside of our department.</a:t>
            </a:r>
          </a:p>
        </p:txBody>
      </p:sp>
    </p:spTree>
    <p:extLst>
      <p:ext uri="{BB962C8B-B14F-4D97-AF65-F5344CB8AC3E}">
        <p14:creationId xmlns:p14="http://schemas.microsoft.com/office/powerpoint/2010/main" val="36113684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CHAD Background Check Requirement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7714488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CHAD 496 Observation and Assessment Lab is a required course that will take place at the Center for Children and Families (CCF) on campus or another setting that requires background checks.</a:t>
            </a:r>
          </a:p>
          <a:p>
            <a:pPr lvl="1"/>
            <a:r>
              <a:rPr lang="en-US" dirty="0"/>
              <a:t>Fingerprinting and background check through LIVESCAN</a:t>
            </a:r>
          </a:p>
          <a:p>
            <a:pPr lvl="1"/>
            <a:r>
              <a:rPr lang="en-US" dirty="0"/>
              <a:t>Tuberculosis Test (TB)</a:t>
            </a:r>
          </a:p>
          <a:p>
            <a:pPr lvl="1"/>
            <a:r>
              <a:rPr lang="en-US" dirty="0"/>
              <a:t>Proof of MMR immunity</a:t>
            </a:r>
          </a:p>
          <a:p>
            <a:pPr lvl="1"/>
            <a:r>
              <a:rPr lang="en-US" dirty="0" err="1"/>
              <a:t>Tdap</a:t>
            </a:r>
            <a:r>
              <a:rPr lang="en-US" dirty="0"/>
              <a:t> (tetanus, diphtheria, and pertussis/whooping cough) immunization </a:t>
            </a:r>
          </a:p>
          <a:p>
            <a:pPr lvl="1"/>
            <a:r>
              <a:rPr lang="en-US" dirty="0"/>
              <a:t>Flu shot (between August and December or submit a waiver form if the flu shot is declined)</a:t>
            </a:r>
          </a:p>
        </p:txBody>
      </p:sp>
    </p:spTree>
    <p:extLst>
      <p:ext uri="{BB962C8B-B14F-4D97-AF65-F5344CB8AC3E}">
        <p14:creationId xmlns:p14="http://schemas.microsoft.com/office/powerpoint/2010/main" val="6151338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background check process must be completed no later than 3 weeks before the start of the semester in which a student enrolls in  CHAD 496.</a:t>
            </a:r>
          </a:p>
          <a:p>
            <a:r>
              <a:rPr lang="en-US" dirty="0"/>
              <a:t>Documentation is provided to the Center for Children and Families (</a:t>
            </a:r>
            <a:r>
              <a:rPr lang="en-US" u="sng" dirty="0"/>
              <a:t>not the Psychology Department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See </a:t>
            </a:r>
            <a:r>
              <a:rPr lang="en-US" dirty="0">
                <a:hlinkClick r:id="rId2"/>
              </a:rPr>
              <a:t>http://www.csusm.edu/chad/background-checks/index.html</a:t>
            </a:r>
            <a:r>
              <a:rPr lang="en-US" dirty="0"/>
              <a:t> for more information</a:t>
            </a:r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4527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5E9F8-0AC9-2048-A5AB-779CA0643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28600"/>
            <a:ext cx="7498080" cy="639762"/>
          </a:xfrm>
        </p:spPr>
        <p:txBody>
          <a:bodyPr>
            <a:normAutofit fontScale="90000"/>
          </a:bodyPr>
          <a:lstStyle/>
          <a:p>
            <a:r>
              <a:rPr lang="en-US" dirty="0"/>
              <a:t>Setting Yourself </a:t>
            </a:r>
            <a:r>
              <a:rPr lang="en-US" sz="4000" dirty="0"/>
              <a:t>Up</a:t>
            </a:r>
            <a:r>
              <a:rPr lang="en-US" dirty="0"/>
              <a:t> for Success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8CC6A-BB13-0748-A3A8-9277AFBD15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1219200"/>
            <a:ext cx="7498080" cy="6248400"/>
          </a:xfrm>
        </p:spPr>
        <p:txBody>
          <a:bodyPr>
            <a:noAutofit/>
          </a:bodyPr>
          <a:lstStyle/>
          <a:p>
            <a:r>
              <a:rPr lang="en-US" dirty="0"/>
              <a:t>Your courses may be harder and require more reading, writing, and studying than your classes at community college.</a:t>
            </a:r>
          </a:p>
          <a:p>
            <a:r>
              <a:rPr lang="en-US" dirty="0"/>
              <a:t>Our expectations may be higher than you have experienced so far.</a:t>
            </a:r>
          </a:p>
          <a:p>
            <a:r>
              <a:rPr lang="en-US" dirty="0"/>
              <a:t>Don’t expect study guides or extra credit to bail you out! You need to take responsibility for your education.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9644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3C7B7-1C35-C34D-9187-889A815B9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4731" y="99219"/>
            <a:ext cx="7498080" cy="1020762"/>
          </a:xfrm>
        </p:spPr>
        <p:txBody>
          <a:bodyPr>
            <a:normAutofit/>
          </a:bodyPr>
          <a:lstStyle/>
          <a:p>
            <a:r>
              <a:rPr lang="en-US" sz="3500" dirty="0"/>
              <a:t>Setting Yourself Up for Success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4354E2-C1DD-9C40-9720-067FF2ACFD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You will need to adjust your time budget and your priorities to succeed in upper division classes.</a:t>
            </a:r>
          </a:p>
          <a:p>
            <a:pPr lvl="1"/>
            <a:r>
              <a:rPr lang="en-US" sz="3200" dirty="0"/>
              <a:t>Consider taking fewer units. </a:t>
            </a:r>
          </a:p>
          <a:p>
            <a:pPr lvl="1"/>
            <a:r>
              <a:rPr lang="en-US" sz="3200" dirty="0"/>
              <a:t>Allow more time for homework and studying.</a:t>
            </a:r>
          </a:p>
          <a:p>
            <a:pPr lvl="1"/>
            <a:r>
              <a:rPr lang="en-US" sz="3200" dirty="0"/>
              <a:t>Choose your courses carefully to avoid taking the most difficult courses at the same time.</a:t>
            </a:r>
          </a:p>
          <a:p>
            <a:pPr lvl="1"/>
            <a:r>
              <a:rPr lang="en-US" sz="3200" dirty="0"/>
              <a:t>Reduce your hours at work.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3318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1A2C2FD-8777-6743-A10A-99A054B22A1C}"/>
              </a:ext>
            </a:extLst>
          </p:cNvPr>
          <p:cNvGraphicFramePr>
            <a:graphicFrameLocks noGrp="1"/>
          </p:cNvGraphicFramePr>
          <p:nvPr/>
        </p:nvGraphicFramePr>
        <p:xfrm>
          <a:off x="2362200" y="1981200"/>
          <a:ext cx="5715000" cy="378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00">
                  <a:extLst>
                    <a:ext uri="{9D8B030D-6E8A-4147-A177-3AD203B41FA5}">
                      <a16:colId xmlns:a16="http://schemas.microsoft.com/office/drawing/2014/main" val="987942091"/>
                    </a:ext>
                  </a:extLst>
                </a:gridCol>
                <a:gridCol w="2857500">
                  <a:extLst>
                    <a:ext uri="{9D8B030D-6E8A-4147-A177-3AD203B41FA5}">
                      <a16:colId xmlns:a16="http://schemas.microsoft.com/office/drawing/2014/main" val="1907583592"/>
                    </a:ext>
                  </a:extLst>
                </a:gridCol>
              </a:tblGrid>
              <a:tr h="756920">
                <a:tc>
                  <a:txBody>
                    <a:bodyPr/>
                    <a:lstStyle/>
                    <a:p>
                      <a:r>
                        <a:rPr lang="en-US" dirty="0"/>
                        <a:t>Hours worked per week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Recommended units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7435670"/>
                  </a:ext>
                </a:extLst>
              </a:tr>
              <a:tr h="756920">
                <a:tc>
                  <a:txBody>
                    <a:bodyPr/>
                    <a:lstStyle/>
                    <a:p>
                      <a:r>
                        <a:rPr lang="en-US" dirty="0"/>
                        <a:t>                  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     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754719"/>
                  </a:ext>
                </a:extLst>
              </a:tr>
              <a:tr h="756920">
                <a:tc>
                  <a:txBody>
                    <a:bodyPr/>
                    <a:lstStyle/>
                    <a:p>
                      <a:r>
                        <a:rPr lang="en-US" dirty="0"/>
                        <a:t>                  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    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3824957"/>
                  </a:ext>
                </a:extLst>
              </a:tr>
              <a:tr h="756920">
                <a:tc>
                  <a:txBody>
                    <a:bodyPr/>
                    <a:lstStyle/>
                    <a:p>
                      <a:r>
                        <a:rPr lang="en-US" dirty="0"/>
                        <a:t>                  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     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76327"/>
                  </a:ext>
                </a:extLst>
              </a:tr>
              <a:tr h="756920">
                <a:tc>
                  <a:txBody>
                    <a:bodyPr/>
                    <a:lstStyle/>
                    <a:p>
                      <a:r>
                        <a:rPr lang="en-US" dirty="0"/>
                        <a:t>                 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    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1563547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795FCFC8-B10A-3D48-B618-0B20C8799D87}"/>
              </a:ext>
            </a:extLst>
          </p:cNvPr>
          <p:cNvSpPr txBox="1"/>
          <p:nvPr/>
        </p:nvSpPr>
        <p:spPr>
          <a:xfrm>
            <a:off x="2286000" y="445869"/>
            <a:ext cx="5328638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900" dirty="0">
                <a:solidFill>
                  <a:srgbClr val="666666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Gill Sans MT"/>
                <a:ea typeface="+mj-ea"/>
                <a:cs typeface="+mj-cs"/>
              </a:rPr>
              <a:t>A Recommendation for</a:t>
            </a:r>
          </a:p>
          <a:p>
            <a:pPr algn="ctr"/>
            <a:r>
              <a:rPr lang="en-US" sz="3900" dirty="0">
                <a:solidFill>
                  <a:srgbClr val="666666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Gill Sans MT"/>
                <a:ea typeface="+mj-ea"/>
                <a:cs typeface="+mj-cs"/>
              </a:rPr>
              <a:t>Working while in College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7850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95C08-B635-8146-BD7E-27DA30BE0B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24000"/>
            <a:ext cx="7406640" cy="192938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/>
              <a:t>Additional Opportunities: </a:t>
            </a:r>
            <a:br>
              <a:rPr lang="en-US" sz="4400" dirty="0"/>
            </a:br>
            <a:r>
              <a:rPr lang="en-US" dirty="0"/>
              <a:t>Go beyond the basic requirements!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2403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500" dirty="0">
                <a:solidFill>
                  <a:srgbClr val="666666"/>
                </a:solidFill>
              </a:rPr>
              <a:t>Student Organizations </a:t>
            </a:r>
            <a:br>
              <a:rPr lang="en-US" sz="3500" dirty="0">
                <a:solidFill>
                  <a:srgbClr val="666666"/>
                </a:solidFill>
              </a:rPr>
            </a:br>
            <a:r>
              <a:rPr lang="en-US" sz="3500" dirty="0">
                <a:solidFill>
                  <a:srgbClr val="666666"/>
                </a:solidFill>
              </a:rPr>
              <a:t>Open to CHAD majors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Psychology Student Organization</a:t>
            </a:r>
          </a:p>
          <a:p>
            <a:pPr lvl="1"/>
            <a:r>
              <a:rPr lang="en-US" dirty="0"/>
              <a:t>Open to all interested students</a:t>
            </a:r>
          </a:p>
          <a:p>
            <a:r>
              <a:rPr lang="en-US" dirty="0"/>
              <a:t>Psi Chi: International Honor Society in Psychology</a:t>
            </a:r>
          </a:p>
          <a:p>
            <a:pPr lvl="1"/>
            <a:r>
              <a:rPr lang="en-US" dirty="0"/>
              <a:t>Overall GPA in top 35% of class (usually between 3.1 and 3.25)</a:t>
            </a:r>
          </a:p>
          <a:p>
            <a:pPr lvl="1"/>
            <a:r>
              <a:rPr lang="en-US" dirty="0"/>
              <a:t>Minimum GPA=3.0 in psychology course work</a:t>
            </a:r>
          </a:p>
          <a:p>
            <a:r>
              <a:rPr lang="en-US" dirty="0"/>
              <a:t>Great opportunities for involvement with other students and faculty members</a:t>
            </a:r>
          </a:p>
          <a:p>
            <a:pPr lvl="1"/>
            <a:r>
              <a:rPr lang="en-US" dirty="0"/>
              <a:t>Good for networking</a:t>
            </a:r>
          </a:p>
          <a:p>
            <a:pPr lvl="1"/>
            <a:r>
              <a:rPr lang="en-US" dirty="0"/>
              <a:t>Good on your resume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981200"/>
            <a:ext cx="7772400" cy="16002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4800" dirty="0"/>
              <a:t>Requirements for the major</a:t>
            </a:r>
          </a:p>
        </p:txBody>
      </p:sp>
    </p:spTree>
    <p:extLst>
      <p:ext uri="{BB962C8B-B14F-4D97-AF65-F5344CB8AC3E}">
        <p14:creationId xmlns:p14="http://schemas.microsoft.com/office/powerpoint/2010/main" val="40735607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500" dirty="0"/>
              <a:t>Student Research Fair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447800"/>
            <a:ext cx="7714488" cy="4800600"/>
          </a:xfrm>
        </p:spPr>
        <p:txBody>
          <a:bodyPr>
            <a:normAutofit/>
          </a:bodyPr>
          <a:lstStyle/>
          <a:p>
            <a:pPr eaLnBrk="1" hangingPunct="1"/>
            <a:r>
              <a:rPr lang="en-US"/>
              <a:t>In April/early May </a:t>
            </a:r>
            <a:r>
              <a:rPr lang="en-US" dirty="0"/>
              <a:t>we host a student research fair</a:t>
            </a:r>
          </a:p>
          <a:p>
            <a:pPr lvl="1"/>
            <a:r>
              <a:rPr lang="en-US" dirty="0"/>
              <a:t>Keynote speakers are major figures in the field </a:t>
            </a:r>
          </a:p>
          <a:p>
            <a:pPr lvl="1"/>
            <a:r>
              <a:rPr lang="en-US" dirty="0"/>
              <a:t>Students present their research in posters and papers</a:t>
            </a:r>
          </a:p>
          <a:p>
            <a:pPr lvl="1"/>
            <a:r>
              <a:rPr lang="en-US" dirty="0"/>
              <a:t>Career panel</a:t>
            </a:r>
          </a:p>
          <a:p>
            <a:pPr lvl="1"/>
            <a:r>
              <a:rPr lang="en-US" dirty="0"/>
              <a:t>Graduate program panel</a:t>
            </a:r>
          </a:p>
          <a:p>
            <a:pPr lvl="1"/>
            <a:r>
              <a:rPr lang="en-US" dirty="0"/>
              <a:t>And much more!</a:t>
            </a:r>
          </a:p>
          <a:p>
            <a:r>
              <a:rPr lang="en-US" dirty="0"/>
              <a:t>Get involved in research fair planning!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500" dirty="0"/>
              <a:t>Faculty Research Labs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Get involved in research with faculty members and other students</a:t>
            </a:r>
          </a:p>
          <a:p>
            <a:pPr lvl="1"/>
            <a:r>
              <a:rPr lang="en-US" dirty="0"/>
              <a:t>Students present papers, publish, etc.</a:t>
            </a:r>
          </a:p>
          <a:p>
            <a:pPr lvl="1"/>
            <a:r>
              <a:rPr lang="en-US" dirty="0"/>
              <a:t>Consider field placement, independent study</a:t>
            </a:r>
          </a:p>
          <a:p>
            <a:r>
              <a:rPr lang="en-US" b="1" dirty="0"/>
              <a:t>Graduate School Bound?</a:t>
            </a:r>
          </a:p>
          <a:p>
            <a:pPr lvl="1"/>
            <a:r>
              <a:rPr lang="en-US" dirty="0"/>
              <a:t>Faculty members need to know you beyond just your courses to be able to write a strong and detailed letter of recommendation</a:t>
            </a:r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195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500" dirty="0"/>
              <a:t>Department Faculty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A description of each faculty member’s background and interests is listed in your handbook</a:t>
            </a:r>
          </a:p>
          <a:p>
            <a:pPr eaLnBrk="1" hangingPunct="1"/>
            <a:r>
              <a:rPr lang="en-US" dirty="0"/>
              <a:t>We have a commitment to working closely with students; we like to work with you</a:t>
            </a:r>
          </a:p>
          <a:p>
            <a:pPr eaLnBrk="1" hangingPunct="1"/>
            <a:r>
              <a:rPr lang="en-US" dirty="0"/>
              <a:t>Find faculty whose interests are related to yours and get to know them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500" dirty="0"/>
              <a:t>Registration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Many courses are already full and closed</a:t>
            </a: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/>
              <a:t>Crashing courses</a:t>
            </a:r>
          </a:p>
          <a:p>
            <a:pPr lvl="1"/>
            <a:r>
              <a:rPr lang="en-US" dirty="0"/>
              <a:t>Get yourself on the waitlist for courses you want, and monitor your position.  </a:t>
            </a:r>
          </a:p>
          <a:p>
            <a:pPr lvl="1"/>
            <a:r>
              <a:rPr lang="en-US" dirty="0"/>
              <a:t>Faculty tend to honor the waitlist unless there are unusual circumstances.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500" dirty="0"/>
              <a:t>Questions?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dirty="0"/>
              <a:t>Lower-Division Requirements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CHAD major</a:t>
            </a:r>
          </a:p>
          <a:p>
            <a:pPr lvl="1"/>
            <a:r>
              <a:rPr lang="en-US" dirty="0"/>
              <a:t>PSYC 100: Introduction to Psychology</a:t>
            </a:r>
          </a:p>
          <a:p>
            <a:pPr lvl="1"/>
            <a:r>
              <a:rPr lang="en-US" dirty="0"/>
              <a:t>PSYC 220: Introductory Statistics in Psychology	</a:t>
            </a:r>
          </a:p>
          <a:p>
            <a:pPr lvl="1"/>
            <a:r>
              <a:rPr lang="en-US" dirty="0"/>
              <a:t>PSYC 230: Research Methods in Psychology </a:t>
            </a:r>
          </a:p>
          <a:p>
            <a:pPr lvl="1"/>
            <a:r>
              <a:rPr lang="en-US" dirty="0"/>
              <a:t>PSYC 210:  Child Growth and Development</a:t>
            </a:r>
          </a:p>
          <a:p>
            <a:pPr lvl="1"/>
            <a:r>
              <a:rPr lang="en-US" dirty="0"/>
              <a:t>PSYC 215:  Child, Family, and Community</a:t>
            </a:r>
          </a:p>
          <a:p>
            <a:pPr lvl="1"/>
            <a:r>
              <a:rPr lang="en-US" dirty="0"/>
              <a:t>Must have these courses completed with a C or better as prerequisites for many upper-division courses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Intermediate Language Proficiency (0-9 units)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447800"/>
            <a:ext cx="7790688" cy="4800600"/>
          </a:xfrm>
        </p:spPr>
        <p:txBody>
          <a:bodyPr>
            <a:noAutofit/>
          </a:bodyPr>
          <a:lstStyle/>
          <a:p>
            <a:r>
              <a:rPr lang="en-US" sz="1900" dirty="0"/>
              <a:t>This requirement can be met in one of the following ways:</a:t>
            </a:r>
          </a:p>
          <a:p>
            <a:r>
              <a:rPr lang="en-US" sz="1900" dirty="0"/>
              <a:t>Intermediate 200-level (3rd semester) language course with a grade of C or higher or CR. </a:t>
            </a:r>
          </a:p>
          <a:p>
            <a:r>
              <a:rPr lang="en-US" sz="1900" dirty="0"/>
              <a:t>CSUSM Language Proficiency Exam demonstrating intermediate-level language proficiency. </a:t>
            </a:r>
          </a:p>
          <a:p>
            <a:r>
              <a:rPr lang="en-US" sz="1900" dirty="0"/>
              <a:t>AP Language other than English Examination with a score of 3 or higher. </a:t>
            </a:r>
          </a:p>
          <a:p>
            <a:r>
              <a:rPr lang="en-US" sz="1900" dirty="0"/>
              <a:t>IB Higher-Level Language A Literature Exam or Language A Language and Literature Exam with score of 4 or higher. </a:t>
            </a:r>
          </a:p>
          <a:p>
            <a:r>
              <a:rPr lang="en-US" sz="1900" dirty="0"/>
              <a:t>CLEP with the following minimum score: French Level II: 59; German Level II: 60; Spanish Level II: 63. </a:t>
            </a:r>
          </a:p>
          <a:p>
            <a:r>
              <a:rPr lang="en-US" sz="1900" dirty="0"/>
              <a:t>TOEFL or other CSUSM-approved English language exam as a condition for admission to CSUSM. </a:t>
            </a:r>
          </a:p>
          <a:p>
            <a:r>
              <a:rPr lang="en-US" sz="1900" dirty="0"/>
              <a:t>Completion at least 3 full-time years at a high school or university where English was not the principal language of instruction. </a:t>
            </a:r>
          </a:p>
          <a:p>
            <a:r>
              <a:rPr lang="en-US" sz="1900" dirty="0"/>
              <a:t>Intermediate-level ASL may fulfill this requirement, see the </a:t>
            </a:r>
            <a:r>
              <a:rPr lang="en-US" sz="1900" u="sng" dirty="0">
                <a:hlinkClick r:id="rId2"/>
              </a:rPr>
              <a:t>Catalog</a:t>
            </a:r>
            <a:r>
              <a:rPr lang="en-US" sz="1900" dirty="0"/>
              <a:t> for conditions.</a:t>
            </a:r>
          </a:p>
        </p:txBody>
      </p:sp>
    </p:spTree>
    <p:extLst>
      <p:ext uri="{BB962C8B-B14F-4D97-AF65-F5344CB8AC3E}">
        <p14:creationId xmlns:p14="http://schemas.microsoft.com/office/powerpoint/2010/main" val="994578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274638"/>
            <a:ext cx="7498080" cy="1554162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Will your Transfer Courses meet the lower-division requirements for the major?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600200"/>
            <a:ext cx="7790688" cy="5029200"/>
          </a:xfrm>
        </p:spPr>
        <p:txBody>
          <a:bodyPr>
            <a:normAutofit/>
          </a:bodyPr>
          <a:lstStyle/>
          <a:p>
            <a:pPr lvl="1"/>
            <a:endParaRPr lang="en-US" dirty="0"/>
          </a:p>
          <a:p>
            <a:pPr lvl="1"/>
            <a:r>
              <a:rPr lang="en-US" sz="3400" dirty="0"/>
              <a:t>Articulation with community colleges for lower-division courses</a:t>
            </a:r>
          </a:p>
          <a:p>
            <a:pPr lvl="1"/>
            <a:r>
              <a:rPr lang="en-US" sz="3400" dirty="0"/>
              <a:t>Visit </a:t>
            </a:r>
            <a:r>
              <a:rPr lang="en-US" sz="3400" dirty="0">
                <a:hlinkClick r:id="rId2"/>
              </a:rPr>
              <a:t>www.assist.org</a:t>
            </a:r>
            <a:endParaRPr lang="en-US" sz="3400" dirty="0"/>
          </a:p>
          <a:p>
            <a:pPr lvl="1"/>
            <a:r>
              <a:rPr lang="en-US" sz="3400" dirty="0"/>
              <a:t>Check with CHAD advisor (Dr. Maureen Fitzpatrick)</a:t>
            </a:r>
          </a:p>
          <a:p>
            <a:pPr eaLnBrk="1" hangingPunct="1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Articulated classes from local community colleges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7176951"/>
              </p:ext>
            </p:extLst>
          </p:nvPr>
        </p:nvGraphicFramePr>
        <p:xfrm>
          <a:off x="1371600" y="1524000"/>
          <a:ext cx="7499350" cy="5153025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3749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9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751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CSUSM requirement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Accepted community college courses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7515">
                <a:tc>
                  <a:txBody>
                    <a:bodyPr/>
                    <a:lstStyle/>
                    <a:p>
                      <a:r>
                        <a:rPr lang="en-US" dirty="0"/>
                        <a:t>PSYC</a:t>
                      </a:r>
                      <a:r>
                        <a:rPr lang="en-US" baseline="0" dirty="0"/>
                        <a:t> 100: Introduction to Psychology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Any Introduction</a:t>
                      </a:r>
                      <a:r>
                        <a:rPr lang="en-US" baseline="0" dirty="0"/>
                        <a:t> to Psychology or General Psychology course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7515">
                <a:tc>
                  <a:txBody>
                    <a:bodyPr/>
                    <a:lstStyle/>
                    <a:p>
                      <a:r>
                        <a:rPr lang="en-US" dirty="0"/>
                        <a:t>PSYC 220:  Introductory Statistics in Psychology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Palomar: PSYC</a:t>
                      </a:r>
                      <a:r>
                        <a:rPr lang="en-US" baseline="0" dirty="0"/>
                        <a:t> 205 or SOC 205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5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/>
                        <a:t>Mira Costa:  PSYC 104 or SOC 104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75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/>
                        <a:t>Mt. San Jacinto: MATH 140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75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/>
                        <a:t>SDCCD Mesa, Miramar, City: PSYC 258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7515">
                <a:tc>
                  <a:txBody>
                    <a:bodyPr/>
                    <a:lstStyle/>
                    <a:p>
                      <a:r>
                        <a:rPr lang="en-US" dirty="0"/>
                        <a:t>PSYC 230: Research Methods</a:t>
                      </a:r>
                      <a:r>
                        <a:rPr lang="en-US" baseline="0" dirty="0"/>
                        <a:t> in Psychology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Palomar:</a:t>
                      </a:r>
                      <a:r>
                        <a:rPr lang="en-US" baseline="0" dirty="0"/>
                        <a:t> PSYC 230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75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Mira Costa:</a:t>
                      </a:r>
                      <a:r>
                        <a:rPr lang="en-US" baseline="0" dirty="0"/>
                        <a:t> PSYC 205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75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Mt. San Jacinto: PSYC 124 *must have lab component (2017 and later)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936794277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9882909" y="1874982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bg1"/>
                      </a:solidFill>
                      <a:prstDash val="solid"/>
                    </a:lnL>
                    <a:lnR w="12700" cmpd="sng">
                      <a:solidFill>
                        <a:schemeClr val="bg1"/>
                      </a:solidFill>
                      <a:prstDash val="soli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mpd="sng">
                      <a:solidFill>
                        <a:schemeClr val="bg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8937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0809232"/>
              </p:ext>
            </p:extLst>
          </p:nvPr>
        </p:nvGraphicFramePr>
        <p:xfrm>
          <a:off x="1295400" y="685800"/>
          <a:ext cx="7499350" cy="5760720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3749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9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751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CSUSM requirement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Accepted community college courses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7515">
                <a:tc>
                  <a:txBody>
                    <a:bodyPr/>
                    <a:lstStyle/>
                    <a:p>
                      <a:r>
                        <a:rPr lang="en-US" dirty="0"/>
                        <a:t>PSYC</a:t>
                      </a:r>
                      <a:r>
                        <a:rPr lang="en-US" baseline="0" dirty="0"/>
                        <a:t> 210</a:t>
                      </a:r>
                      <a:r>
                        <a:rPr lang="en-US"/>
                        <a:t>:  Child</a:t>
                      </a:r>
                      <a:r>
                        <a:rPr lang="en-US" baseline="0"/>
                        <a:t> </a:t>
                      </a:r>
                      <a:r>
                        <a:rPr lang="en-US"/>
                        <a:t>Growth </a:t>
                      </a:r>
                      <a:r>
                        <a:rPr lang="en-US" dirty="0"/>
                        <a:t>and Development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Palomar:</a:t>
                      </a:r>
                      <a:r>
                        <a:rPr lang="en-US" baseline="0" dirty="0"/>
                        <a:t> CHDV 100 Child Growth and Development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75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baseline="0" dirty="0"/>
                        <a:t>Mira Costa: CHLD 113 Child and Adolescent Growth and Development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5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/>
                        <a:t>Mt. San Jacinto: CDE 110 Child Development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75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/>
                        <a:t>San Diego City:  CHIL 101 Human Growth and Development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7515">
                <a:tc>
                  <a:txBody>
                    <a:bodyPr/>
                    <a:lstStyle/>
                    <a:p>
                      <a:r>
                        <a:rPr lang="en-US" dirty="0"/>
                        <a:t>PSYC</a:t>
                      </a:r>
                      <a:r>
                        <a:rPr lang="en-US" baseline="0" dirty="0"/>
                        <a:t> 215:  Child, Family, and Community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/>
                        <a:t>Palomar: CHDV 115 Child Family and Community</a:t>
                      </a: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75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Mira Costa: CHLD 210 Child</a:t>
                      </a:r>
                      <a:r>
                        <a:rPr lang="en-US" baseline="0" dirty="0"/>
                        <a:t> Family and Community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75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Mt. San Jacinto:</a:t>
                      </a:r>
                      <a:r>
                        <a:rPr lang="en-US" baseline="0" dirty="0"/>
                        <a:t> CDE 125 Child Family and Community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75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San Diego City:</a:t>
                      </a:r>
                      <a:r>
                        <a:rPr lang="en-US" baseline="0" dirty="0"/>
                        <a:t> CHIL 141 Child Family and Community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9882909" y="1874982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bg1"/>
                      </a:solidFill>
                      <a:prstDash val="solid"/>
                    </a:lnL>
                    <a:lnR w="12700" cmpd="sng">
                      <a:solidFill>
                        <a:schemeClr val="bg1"/>
                      </a:solidFill>
                      <a:prstDash val="soli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mpd="sng">
                      <a:solidFill>
                        <a:schemeClr val="bg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0333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CHAD Required Core Courses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10015392"/>
              </p:ext>
            </p:extLst>
          </p:nvPr>
        </p:nvGraphicFramePr>
        <p:xfrm>
          <a:off x="1114424" y="1600200"/>
          <a:ext cx="8029575" cy="501429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1872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68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91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6223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28700" algn="l"/>
                          <a:tab pos="1371600" algn="l"/>
                          <a:tab pos="2171700" algn="l"/>
                          <a:tab pos="2971800" algn="l"/>
                          <a:tab pos="3086100" algn="l"/>
                          <a:tab pos="4686300" algn="l"/>
                          <a:tab pos="4800600" algn="l"/>
                          <a:tab pos="5372100" algn="l"/>
                        </a:tabLst>
                      </a:pPr>
                      <a:r>
                        <a:rPr lang="en-US" sz="2000" u="sng" dirty="0">
                          <a:effectLst/>
                        </a:rPr>
                        <a:t>Course  #</a:t>
                      </a:r>
                      <a:endParaRPr lang="en-US" sz="2000" u="sng" dirty="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28700" algn="l"/>
                          <a:tab pos="1371600" algn="l"/>
                          <a:tab pos="2171700" algn="l"/>
                          <a:tab pos="2971800" algn="l"/>
                          <a:tab pos="3086100" algn="l"/>
                          <a:tab pos="4686300" algn="l"/>
                          <a:tab pos="4800600" algn="l"/>
                          <a:tab pos="5372100" algn="l"/>
                        </a:tabLst>
                      </a:pPr>
                      <a:r>
                        <a:rPr lang="en-US" sz="2000" u="sng" dirty="0">
                          <a:effectLst/>
                        </a:rPr>
                        <a:t>Course Name</a:t>
                      </a:r>
                      <a:endParaRPr lang="en-US" sz="2000" u="sng" dirty="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28700" algn="l"/>
                          <a:tab pos="1371600" algn="l"/>
                          <a:tab pos="2171700" algn="l"/>
                          <a:tab pos="2971800" algn="l"/>
                          <a:tab pos="3086100" algn="l"/>
                          <a:tab pos="4686300" algn="l"/>
                          <a:tab pos="4800600" algn="l"/>
                          <a:tab pos="5372100" algn="l"/>
                        </a:tabLst>
                      </a:pPr>
                      <a:endParaRPr lang="en-US" sz="2000" u="sng" dirty="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120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28700" algn="l"/>
                          <a:tab pos="1371600" algn="l"/>
                          <a:tab pos="2171700" algn="l"/>
                          <a:tab pos="2971800" algn="l"/>
                          <a:tab pos="3086100" algn="l"/>
                          <a:tab pos="4686300" algn="l"/>
                          <a:tab pos="4800600" algn="l"/>
                          <a:tab pos="5372100" algn="l"/>
                        </a:tabLst>
                      </a:pPr>
                      <a:r>
                        <a:rPr lang="en-US" sz="2000" dirty="0">
                          <a:effectLst/>
                        </a:rPr>
                        <a:t>PSYC 331</a:t>
                      </a:r>
                      <a:endParaRPr lang="en-US" sz="2000" dirty="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28700" algn="l"/>
                          <a:tab pos="1371600" algn="l"/>
                          <a:tab pos="2171700" algn="l"/>
                          <a:tab pos="2971800" algn="l"/>
                          <a:tab pos="3086100" algn="l"/>
                          <a:tab pos="4686300" algn="l"/>
                          <a:tab pos="4800600" algn="l"/>
                          <a:tab pos="5372100" algn="l"/>
                        </a:tabLst>
                      </a:pPr>
                      <a:r>
                        <a:rPr lang="en-US" sz="2000" dirty="0" err="1">
                          <a:effectLst/>
                        </a:rPr>
                        <a:t>Inf</a:t>
                      </a:r>
                      <a:r>
                        <a:rPr lang="en-US" sz="2000" dirty="0">
                          <a:effectLst/>
                        </a:rPr>
                        <a:t> &amp; Child: Theories and Research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28700" algn="l"/>
                          <a:tab pos="1371600" algn="l"/>
                          <a:tab pos="2171700" algn="l"/>
                          <a:tab pos="2971800" algn="l"/>
                          <a:tab pos="3086100" algn="l"/>
                          <a:tab pos="4686300" algn="l"/>
                          <a:tab pos="4800600" algn="l"/>
                          <a:tab pos="5372100" algn="l"/>
                        </a:tabLst>
                      </a:pPr>
                      <a:r>
                        <a:rPr lang="en-US" sz="1600" dirty="0">
                          <a:effectLst/>
                        </a:rPr>
                        <a:t>(*PSYC 100, 220, 230)</a:t>
                      </a:r>
                      <a:endParaRPr lang="en-US" sz="1600" dirty="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28700" algn="l"/>
                          <a:tab pos="1371600" algn="l"/>
                          <a:tab pos="2171700" algn="l"/>
                          <a:tab pos="2971800" algn="l"/>
                          <a:tab pos="3086100" algn="l"/>
                          <a:tab pos="4686300" algn="l"/>
                          <a:tab pos="4800600" algn="l"/>
                          <a:tab pos="5372100" algn="l"/>
                        </a:tabLst>
                      </a:pPr>
                      <a:endParaRPr lang="en-US" sz="2000" dirty="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49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28700" algn="l"/>
                          <a:tab pos="1371600" algn="l"/>
                          <a:tab pos="2171700" algn="l"/>
                          <a:tab pos="2971800" algn="l"/>
                          <a:tab pos="3086100" algn="l"/>
                          <a:tab pos="4686300" algn="l"/>
                          <a:tab pos="4800600" algn="l"/>
                          <a:tab pos="5372100" algn="l"/>
                        </a:tabLst>
                      </a:pPr>
                      <a:r>
                        <a:rPr lang="en-US" sz="2000">
                          <a:effectLst/>
                        </a:rPr>
                        <a:t>PSYC 349</a:t>
                      </a:r>
                      <a:endParaRPr lang="en-US" sz="20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28700" algn="l"/>
                          <a:tab pos="1371600" algn="l"/>
                          <a:tab pos="2171700" algn="l"/>
                          <a:tab pos="2971800" algn="l"/>
                          <a:tab pos="3086100" algn="l"/>
                          <a:tab pos="4686300" algn="l"/>
                          <a:tab pos="4800600" algn="l"/>
                          <a:tab pos="5372100" algn="l"/>
                        </a:tabLst>
                      </a:pPr>
                      <a:r>
                        <a:rPr lang="en-US" sz="2000" dirty="0">
                          <a:effectLst/>
                        </a:rPr>
                        <a:t>Adolescence: Theories and Research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28700" algn="l"/>
                          <a:tab pos="1371600" algn="l"/>
                          <a:tab pos="2171700" algn="l"/>
                          <a:tab pos="2971800" algn="l"/>
                          <a:tab pos="3086100" algn="l"/>
                          <a:tab pos="4686300" algn="l"/>
                          <a:tab pos="4800600" algn="l"/>
                          <a:tab pos="5372100" algn="l"/>
                        </a:tabLst>
                      </a:pPr>
                      <a:r>
                        <a:rPr lang="en-US" sz="1600" dirty="0">
                          <a:effectLst/>
                        </a:rPr>
                        <a:t>(*PSYC100, 220, 230) </a:t>
                      </a:r>
                      <a:endParaRPr lang="en-US" sz="1600" dirty="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28700" algn="l"/>
                          <a:tab pos="1371600" algn="l"/>
                          <a:tab pos="2171700" algn="l"/>
                          <a:tab pos="2971800" algn="l"/>
                          <a:tab pos="3086100" algn="l"/>
                          <a:tab pos="4686300" algn="l"/>
                          <a:tab pos="4800600" algn="l"/>
                          <a:tab pos="5372100" algn="l"/>
                        </a:tabLst>
                      </a:pPr>
                      <a:endParaRPr lang="en-US" sz="2000" dirty="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49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28700" algn="l"/>
                          <a:tab pos="1371600" algn="l"/>
                          <a:tab pos="2171700" algn="l"/>
                          <a:tab pos="2971800" algn="l"/>
                          <a:tab pos="3086100" algn="l"/>
                          <a:tab pos="4686300" algn="l"/>
                          <a:tab pos="4800600" algn="l"/>
                          <a:tab pos="5372100" algn="l"/>
                        </a:tabLst>
                      </a:pPr>
                      <a:r>
                        <a:rPr lang="en-US" sz="2000">
                          <a:effectLst/>
                        </a:rPr>
                        <a:t>CHAD 370</a:t>
                      </a:r>
                      <a:endParaRPr lang="en-US" sz="20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28700" algn="l"/>
                          <a:tab pos="1371600" algn="l"/>
                          <a:tab pos="2171700" algn="l"/>
                          <a:tab pos="2971800" algn="l"/>
                          <a:tab pos="3086100" algn="l"/>
                          <a:tab pos="4686300" algn="l"/>
                          <a:tab pos="4800600" algn="l"/>
                          <a:tab pos="5372100" algn="l"/>
                        </a:tabLst>
                      </a:pPr>
                      <a:r>
                        <a:rPr lang="en-US" sz="2000" dirty="0">
                          <a:effectLst/>
                        </a:rPr>
                        <a:t>Risk and Resiliency in Child/</a:t>
                      </a:r>
                      <a:r>
                        <a:rPr lang="en-US" sz="2000" dirty="0" err="1">
                          <a:effectLst/>
                        </a:rPr>
                        <a:t>Adolesc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28700" algn="l"/>
                          <a:tab pos="1371600" algn="l"/>
                          <a:tab pos="2171700" algn="l"/>
                          <a:tab pos="2971800" algn="l"/>
                          <a:tab pos="3086100" algn="l"/>
                          <a:tab pos="4686300" algn="l"/>
                          <a:tab pos="4800600" algn="l"/>
                          <a:tab pos="5372100" algn="l"/>
                        </a:tabLst>
                      </a:pPr>
                      <a:r>
                        <a:rPr lang="en-US" sz="1600" dirty="0">
                          <a:effectLst/>
                        </a:rPr>
                        <a:t>(*PSYC 100, 331, 349, and </a:t>
                      </a:r>
                      <a:r>
                        <a:rPr lang="en-US" sz="1600" b="1" dirty="0" err="1">
                          <a:effectLst/>
                        </a:rPr>
                        <a:t>Psyc</a:t>
                      </a:r>
                      <a:r>
                        <a:rPr lang="en-US" sz="1600" b="1" dirty="0">
                          <a:effectLst/>
                        </a:rPr>
                        <a:t> 328 or CHAD 339</a:t>
                      </a:r>
                      <a:r>
                        <a:rPr lang="en-US" sz="1600" dirty="0">
                          <a:effectLst/>
                        </a:rPr>
                        <a:t>) </a:t>
                      </a:r>
                      <a:endParaRPr lang="en-US" sz="1600" dirty="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28700" algn="l"/>
                          <a:tab pos="1371600" algn="l"/>
                          <a:tab pos="2171700" algn="l"/>
                          <a:tab pos="2971800" algn="l"/>
                          <a:tab pos="3086100" algn="l"/>
                          <a:tab pos="4686300" algn="l"/>
                          <a:tab pos="4800600" algn="l"/>
                          <a:tab pos="5372100" algn="l"/>
                        </a:tabLst>
                      </a:pPr>
                      <a:endParaRPr lang="en-US" sz="2000" dirty="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120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28700" algn="l"/>
                          <a:tab pos="1371600" algn="l"/>
                          <a:tab pos="2171700" algn="l"/>
                          <a:tab pos="2971800" algn="l"/>
                          <a:tab pos="3086100" algn="l"/>
                          <a:tab pos="4686300" algn="l"/>
                          <a:tab pos="4800600" algn="l"/>
                          <a:tab pos="5372100" algn="l"/>
                        </a:tabLst>
                      </a:pPr>
                      <a:r>
                        <a:rPr lang="en-US" sz="2000">
                          <a:effectLst/>
                        </a:rPr>
                        <a:t>PSYC 395</a:t>
                      </a:r>
                      <a:endParaRPr lang="en-US" sz="20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28700" algn="l"/>
                          <a:tab pos="1371600" algn="l"/>
                          <a:tab pos="2171700" algn="l"/>
                          <a:tab pos="2971800" algn="l"/>
                          <a:tab pos="3086100" algn="l"/>
                          <a:tab pos="4686300" algn="l"/>
                          <a:tab pos="4800600" algn="l"/>
                          <a:tab pos="5372100" algn="l"/>
                        </a:tabLst>
                      </a:pPr>
                      <a:r>
                        <a:rPr lang="en-US" sz="2000" dirty="0">
                          <a:effectLst/>
                        </a:rPr>
                        <a:t>Laboratory in Developmental Psychology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28700" algn="l"/>
                          <a:tab pos="1371600" algn="l"/>
                          <a:tab pos="2171700" algn="l"/>
                          <a:tab pos="2971800" algn="l"/>
                          <a:tab pos="3086100" algn="l"/>
                          <a:tab pos="4686300" algn="l"/>
                          <a:tab pos="4800600" algn="l"/>
                          <a:tab pos="5372100" algn="l"/>
                        </a:tabLst>
                      </a:pPr>
                      <a:r>
                        <a:rPr lang="en-US" sz="1600" dirty="0">
                          <a:effectLst/>
                        </a:rPr>
                        <a:t>(*</a:t>
                      </a:r>
                      <a:r>
                        <a:rPr lang="en-US" sz="1600" dirty="0" err="1">
                          <a:effectLst/>
                        </a:rPr>
                        <a:t>Psyc</a:t>
                      </a:r>
                      <a:r>
                        <a:rPr lang="en-US" sz="1600" dirty="0">
                          <a:effectLst/>
                        </a:rPr>
                        <a:t> 100, 220, 230,  and 331 or 349)</a:t>
                      </a:r>
                      <a:endParaRPr lang="en-US" sz="1600" dirty="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28700" algn="l"/>
                          <a:tab pos="1371600" algn="l"/>
                          <a:tab pos="2171700" algn="l"/>
                          <a:tab pos="2971800" algn="l"/>
                          <a:tab pos="3086100" algn="l"/>
                          <a:tab pos="4686300" algn="l"/>
                          <a:tab pos="4800600" algn="l"/>
                          <a:tab pos="5372100" algn="l"/>
                        </a:tabLst>
                      </a:pPr>
                      <a:endParaRPr lang="en-US" sz="2000" dirty="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49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28700" algn="l"/>
                          <a:tab pos="1371600" algn="l"/>
                          <a:tab pos="2171700" algn="l"/>
                          <a:tab pos="2971800" algn="l"/>
                          <a:tab pos="3086100" algn="l"/>
                          <a:tab pos="4686300" algn="l"/>
                          <a:tab pos="4800600" algn="l"/>
                          <a:tab pos="5372100" algn="l"/>
                        </a:tabLst>
                      </a:pPr>
                      <a:r>
                        <a:rPr lang="en-US" sz="2000">
                          <a:effectLst/>
                        </a:rPr>
                        <a:t>CHAD 491</a:t>
                      </a:r>
                      <a:endParaRPr lang="en-US" sz="20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28700" algn="l"/>
                          <a:tab pos="1371600" algn="l"/>
                          <a:tab pos="2171700" algn="l"/>
                          <a:tab pos="2971800" algn="l"/>
                          <a:tab pos="3086100" algn="l"/>
                          <a:tab pos="4686300" algn="l"/>
                          <a:tab pos="4800600" algn="l"/>
                          <a:tab pos="5372100" algn="l"/>
                        </a:tabLst>
                      </a:pPr>
                      <a:r>
                        <a:rPr lang="en-US" sz="2000" dirty="0">
                          <a:effectLst/>
                        </a:rPr>
                        <a:t>Child, </a:t>
                      </a:r>
                      <a:r>
                        <a:rPr lang="en-US" sz="2000" dirty="0" err="1">
                          <a:effectLst/>
                        </a:rPr>
                        <a:t>Adolesc</a:t>
                      </a:r>
                      <a:r>
                        <a:rPr lang="en-US" sz="2000" dirty="0">
                          <a:effectLst/>
                        </a:rPr>
                        <a:t> and Social Policy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28700" algn="l"/>
                          <a:tab pos="1371600" algn="l"/>
                          <a:tab pos="2171700" algn="l"/>
                          <a:tab pos="2971800" algn="l"/>
                          <a:tab pos="3086100" algn="l"/>
                          <a:tab pos="4686300" algn="l"/>
                          <a:tab pos="4800600" algn="l"/>
                          <a:tab pos="5372100" algn="l"/>
                        </a:tabLst>
                      </a:pPr>
                      <a:r>
                        <a:rPr lang="en-US" sz="1600" dirty="0">
                          <a:effectLst/>
                        </a:rPr>
                        <a:t>(*PSYC 210, 215, 331, 349, and 395 or CHAD 496; Senior Standing)</a:t>
                      </a:r>
                      <a:endParaRPr lang="en-US" sz="1600" dirty="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28700" algn="l"/>
                          <a:tab pos="1371600" algn="l"/>
                          <a:tab pos="2171700" algn="l"/>
                          <a:tab pos="2971800" algn="l"/>
                          <a:tab pos="3086100" algn="l"/>
                          <a:tab pos="4686300" algn="l"/>
                          <a:tab pos="4800600" algn="l"/>
                          <a:tab pos="5372100" algn="l"/>
                        </a:tabLst>
                      </a:pPr>
                      <a:endParaRPr lang="en-US" sz="2000" dirty="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120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28700" algn="l"/>
                          <a:tab pos="1371600" algn="l"/>
                          <a:tab pos="2171700" algn="l"/>
                          <a:tab pos="2971800" algn="l"/>
                          <a:tab pos="3086100" algn="l"/>
                          <a:tab pos="4686300" algn="l"/>
                          <a:tab pos="4800600" algn="l"/>
                          <a:tab pos="5372100" algn="l"/>
                        </a:tabLst>
                      </a:pPr>
                      <a:r>
                        <a:rPr lang="en-US" sz="2000">
                          <a:effectLst/>
                        </a:rPr>
                        <a:t>CHAD 496</a:t>
                      </a:r>
                      <a:endParaRPr lang="en-US" sz="20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28700" algn="l"/>
                          <a:tab pos="1371600" algn="l"/>
                          <a:tab pos="2171700" algn="l"/>
                          <a:tab pos="2971800" algn="l"/>
                          <a:tab pos="3086100" algn="l"/>
                          <a:tab pos="4686300" algn="l"/>
                          <a:tab pos="4800600" algn="l"/>
                          <a:tab pos="5372100" algn="l"/>
                        </a:tabLst>
                      </a:pPr>
                      <a:r>
                        <a:rPr lang="en-US" sz="2000" dirty="0">
                          <a:effectLst/>
                        </a:rPr>
                        <a:t>Observation and Assessment Lab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28700" algn="l"/>
                          <a:tab pos="1371600" algn="l"/>
                          <a:tab pos="2171700" algn="l"/>
                          <a:tab pos="2971800" algn="l"/>
                          <a:tab pos="3086100" algn="l"/>
                          <a:tab pos="4686300" algn="l"/>
                          <a:tab pos="4800600" algn="l"/>
                          <a:tab pos="5372100" algn="l"/>
                        </a:tabLst>
                      </a:pPr>
                      <a:r>
                        <a:rPr lang="en-US" sz="1600" dirty="0">
                          <a:effectLst/>
                        </a:rPr>
                        <a:t>(*</a:t>
                      </a:r>
                      <a:r>
                        <a:rPr lang="en-US" sz="1600" dirty="0" err="1">
                          <a:effectLst/>
                        </a:rPr>
                        <a:t>Psyc</a:t>
                      </a:r>
                      <a:r>
                        <a:rPr lang="en-US" sz="1600" dirty="0">
                          <a:effectLst/>
                        </a:rPr>
                        <a:t> 100, 220, 230, 331, and 349)</a:t>
                      </a:r>
                      <a:endParaRPr lang="en-US" sz="1600" dirty="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28700" algn="l"/>
                          <a:tab pos="1371600" algn="l"/>
                          <a:tab pos="2171700" algn="l"/>
                          <a:tab pos="2971800" algn="l"/>
                          <a:tab pos="3086100" algn="l"/>
                          <a:tab pos="4686300" algn="l"/>
                          <a:tab pos="4800600" algn="l"/>
                          <a:tab pos="5372100" algn="l"/>
                        </a:tabLst>
                      </a:pPr>
                      <a:endParaRPr lang="en-US" sz="2000" dirty="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320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28700" algn="l"/>
                          <a:tab pos="1371600" algn="l"/>
                          <a:tab pos="2171700" algn="l"/>
                          <a:tab pos="2971800" algn="l"/>
                          <a:tab pos="3086100" algn="l"/>
                          <a:tab pos="4686300" algn="l"/>
                          <a:tab pos="4800600" algn="l"/>
                          <a:tab pos="5372100" algn="l"/>
                        </a:tabLst>
                      </a:pPr>
                      <a:endParaRPr lang="en-US" sz="120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28700" algn="l"/>
                          <a:tab pos="1371600" algn="l"/>
                          <a:tab pos="2171700" algn="l"/>
                          <a:tab pos="2971800" algn="l"/>
                          <a:tab pos="3086100" algn="l"/>
                          <a:tab pos="4686300" algn="l"/>
                          <a:tab pos="4800600" algn="l"/>
                          <a:tab pos="5372100" algn="l"/>
                        </a:tabLst>
                      </a:pPr>
                      <a:r>
                        <a:rPr lang="en-US" sz="2000" dirty="0">
                          <a:effectLst/>
                        </a:rPr>
                        <a:t>Total  18 units</a:t>
                      </a:r>
                      <a:endParaRPr lang="en-US" sz="2000" dirty="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028700" algn="l"/>
                          <a:tab pos="1371600" algn="l"/>
                          <a:tab pos="2171700" algn="l"/>
                          <a:tab pos="2971800" algn="l"/>
                          <a:tab pos="3086100" algn="l"/>
                          <a:tab pos="4686300" algn="l"/>
                          <a:tab pos="4800600" algn="l"/>
                          <a:tab pos="5372100" algn="l"/>
                        </a:tabLst>
                      </a:pPr>
                      <a:endParaRPr lang="en-US" sz="2000" dirty="0">
                        <a:effectLst/>
                        <a:latin typeface="Palatino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65844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CHAD Upper-Division Requirements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Cluster A:  Atypical Child and Adolescent Development</a:t>
            </a:r>
          </a:p>
          <a:p>
            <a:r>
              <a:rPr lang="en-US" dirty="0"/>
              <a:t>Cluster B: Contexts of Child and Adolescent Development</a:t>
            </a:r>
          </a:p>
          <a:p>
            <a:r>
              <a:rPr lang="en-US" dirty="0"/>
              <a:t>Cluster C: Understanding Others</a:t>
            </a:r>
          </a:p>
          <a:p>
            <a:r>
              <a:rPr lang="en-US" dirty="0"/>
              <a:t>Cluster D: Intrapersonal Development</a:t>
            </a:r>
          </a:p>
          <a:p>
            <a:r>
              <a:rPr lang="en-US" dirty="0"/>
              <a:t>Cluster E: Researching/Working with Children and Adolescents</a:t>
            </a:r>
          </a:p>
          <a:p>
            <a:pPr marL="82296" indent="0">
              <a:buNone/>
            </a:pPr>
            <a:endParaRPr lang="en-US" dirty="0"/>
          </a:p>
          <a:p>
            <a:r>
              <a:rPr lang="en-US" dirty="0"/>
              <a:t>Total: 15 units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4920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439BB054A1304F95B42CF778A27900" ma:contentTypeVersion="" ma:contentTypeDescription="Create a new document." ma:contentTypeScope="" ma:versionID="d0a82521e194fe5e08e8f2c265a713f3">
  <xsd:schema xmlns:xsd="http://www.w3.org/2001/XMLSchema" xmlns:xs="http://www.w3.org/2001/XMLSchema" xmlns:p="http://schemas.microsoft.com/office/2006/metadata/properties" xmlns:ns2="d8853543-f5c3-489a-8109-23b49c8d16f9" xmlns:ns3="aaee9a63-3b52-404b-a15c-237c30dcd45a" targetNamespace="http://schemas.microsoft.com/office/2006/metadata/properties" ma:root="true" ma:fieldsID="88d6a1b1d4db98c8a9bdda10453323d4" ns2:_="" ns3:_="">
    <xsd:import namespace="d8853543-f5c3-489a-8109-23b49c8d16f9"/>
    <xsd:import namespace="aaee9a63-3b52-404b-a15c-237c30dcd45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853543-f5c3-489a-8109-23b49c8d16f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ee9a63-3b52-404b-a15c-237c30dcd45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690303A-5E59-4E57-B8BF-3FD4FC867664}">
  <ds:schemaRefs>
    <ds:schemaRef ds:uri="http://schemas.microsoft.com/office/2006/metadata/properties"/>
    <ds:schemaRef ds:uri="http://purl.org/dc/dcmitype/"/>
    <ds:schemaRef ds:uri="http://purl.org/dc/elements/1.1/"/>
    <ds:schemaRef ds:uri="aaee9a63-3b52-404b-a15c-237c30dcd45a"/>
    <ds:schemaRef ds:uri="http://schemas.microsoft.com/office/2006/documentManagement/types"/>
    <ds:schemaRef ds:uri="d8853543-f5c3-489a-8109-23b49c8d16f9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FCC8CC47-D890-49E9-AB8C-E08BD6DDE41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BDF269F-71B0-4C06-B315-A62158BCF3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8853543-f5c3-489a-8109-23b49c8d16f9"/>
    <ds:schemaRef ds:uri="aaee9a63-3b52-404b-a15c-237c30dcd4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941</TotalTime>
  <Words>1284</Words>
  <Application>Microsoft Office PowerPoint</Application>
  <PresentationFormat>On-screen Show (4:3)</PresentationFormat>
  <Paragraphs>169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Calibri</vt:lpstr>
      <vt:lpstr>Gill Sans MT</vt:lpstr>
      <vt:lpstr>Palatino</vt:lpstr>
      <vt:lpstr>Verdana</vt:lpstr>
      <vt:lpstr>Wingdings</vt:lpstr>
      <vt:lpstr>Wingdings 2</vt:lpstr>
      <vt:lpstr>Solstice</vt:lpstr>
      <vt:lpstr>Welcome to Child and Adolescent Development Major </vt:lpstr>
      <vt:lpstr>Requirements for the major</vt:lpstr>
      <vt:lpstr>Lower-Division Requirements</vt:lpstr>
      <vt:lpstr>Intermediate Language Proficiency (0-9 units)</vt:lpstr>
      <vt:lpstr>Will your Transfer Courses meet the lower-division requirements for the major?</vt:lpstr>
      <vt:lpstr>Articulated classes from local community colleges</vt:lpstr>
      <vt:lpstr>PowerPoint Presentation</vt:lpstr>
      <vt:lpstr>CHAD Required Core Courses </vt:lpstr>
      <vt:lpstr>CHAD Upper-Division Requirements </vt:lpstr>
      <vt:lpstr>For more information</vt:lpstr>
      <vt:lpstr>Minimum Grade of “C”</vt:lpstr>
      <vt:lpstr>Breadth Requirement</vt:lpstr>
      <vt:lpstr>CHAD Background Check Requirement</vt:lpstr>
      <vt:lpstr>PowerPoint Presentation</vt:lpstr>
      <vt:lpstr>Setting Yourself Up for Success</vt:lpstr>
      <vt:lpstr>Setting Yourself Up for Success</vt:lpstr>
      <vt:lpstr>PowerPoint Presentation</vt:lpstr>
      <vt:lpstr>Additional Opportunities:  Go beyond the basic requirements! </vt:lpstr>
      <vt:lpstr>Student Organizations  Open to CHAD majors</vt:lpstr>
      <vt:lpstr>Student Research Fair</vt:lpstr>
      <vt:lpstr>Faculty Research Labs</vt:lpstr>
      <vt:lpstr>Department Faculty</vt:lpstr>
      <vt:lpstr>Registration</vt:lpstr>
      <vt:lpstr>Questions?</vt:lpstr>
    </vt:vector>
  </TitlesOfParts>
  <Company>CSU San Marcos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Psychology</dc:title>
  <dc:creator>IITS</dc:creator>
  <cp:lastModifiedBy>Jill Turner</cp:lastModifiedBy>
  <cp:revision>98</cp:revision>
  <dcterms:created xsi:type="dcterms:W3CDTF">2005-01-07T19:37:27Z</dcterms:created>
  <dcterms:modified xsi:type="dcterms:W3CDTF">2020-06-17T20:13:46Z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0x01010007439BB054A1304F95B42CF778A27900</vt:lpwstr>
  </property>
</Properties>
</file>