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8" r:id="rId10"/>
    <p:sldId id="261" r:id="rId11"/>
    <p:sldId id="262" r:id="rId12"/>
    <p:sldId id="264" r:id="rId13"/>
    <p:sldId id="263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4100" y="1619249"/>
            <a:ext cx="7486649" cy="1856481"/>
          </a:xfrm>
        </p:spPr>
        <p:txBody>
          <a:bodyPr/>
          <a:lstStyle/>
          <a:p>
            <a:r>
              <a:rPr lang="en-US" sz="4000" dirty="0"/>
              <a:t>Judaism, Islam, And Other Expressions of Religious Pluralism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571713"/>
            <a:ext cx="6815669" cy="1742920"/>
          </a:xfrm>
        </p:spPr>
        <p:txBody>
          <a:bodyPr>
            <a:noAutofit/>
          </a:bodyPr>
          <a:lstStyle/>
          <a:p>
            <a:r>
              <a:rPr lang="en-US" sz="4000" dirty="0"/>
              <a:t>Contemporary Context</a:t>
            </a:r>
          </a:p>
        </p:txBody>
      </p:sp>
    </p:spTree>
    <p:extLst>
      <p:ext uri="{BB962C8B-B14F-4D97-AF65-F5344CB8AC3E}">
        <p14:creationId xmlns:p14="http://schemas.microsoft.com/office/powerpoint/2010/main" val="377963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Islam &amp;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65% report to be Sunni</a:t>
            </a:r>
          </a:p>
          <a:p>
            <a:pPr lvl="1"/>
            <a:r>
              <a:rPr lang="en-US" dirty="0"/>
              <a:t>Arab &amp; South Asian Americans</a:t>
            </a:r>
          </a:p>
          <a:p>
            <a:r>
              <a:rPr lang="en-US" dirty="0"/>
              <a:t>11% report to be Shi’a</a:t>
            </a:r>
          </a:p>
          <a:p>
            <a:pPr lvl="1"/>
            <a:r>
              <a:rPr lang="en-US" dirty="0"/>
              <a:t>Iranian &amp; some Pakistani Americans</a:t>
            </a:r>
          </a:p>
          <a:p>
            <a:r>
              <a:rPr lang="en-US" dirty="0"/>
              <a:t>15% report to be Non-specific</a:t>
            </a:r>
          </a:p>
          <a:p>
            <a:pPr lvl="1"/>
            <a:r>
              <a:rPr lang="en-US" dirty="0"/>
              <a:t>Those who admonish any label (~Islamists)</a:t>
            </a:r>
          </a:p>
          <a:p>
            <a:r>
              <a:rPr lang="en-US" dirty="0"/>
              <a:t>10% report Other/Don’t Know</a:t>
            </a:r>
          </a:p>
          <a:p>
            <a:pPr lvl="1"/>
            <a:r>
              <a:rPr lang="en-US" dirty="0"/>
              <a:t>African Americans transitioning from the Nation of Islam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99" y="2560320"/>
            <a:ext cx="4010239" cy="331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61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Islam &amp;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2157"/>
            <a:ext cx="10086974" cy="37105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65% of Muslim Americans are foreign born</a:t>
            </a:r>
          </a:p>
          <a:p>
            <a:pPr lvl="1"/>
            <a:r>
              <a:rPr lang="en-US" dirty="0"/>
              <a:t>Yet 70% are citizens; most immigrant Muslims naturalize</a:t>
            </a:r>
          </a:p>
          <a:p>
            <a:r>
              <a:rPr lang="en-US" dirty="0"/>
              <a:t>Muslim Americans are generally geographically dispersed throughout the U.S.</a:t>
            </a:r>
          </a:p>
          <a:p>
            <a:pPr lvl="1"/>
            <a:r>
              <a:rPr lang="en-US" dirty="0"/>
              <a:t>Highest absolute number of Muslim Americans are in California, followed by New York, Illinois, Michigan</a:t>
            </a:r>
          </a:p>
          <a:p>
            <a:pPr lvl="1"/>
            <a:r>
              <a:rPr lang="en-US" dirty="0"/>
              <a:t>Northern California (bay area) may be home to the highest absolute # of Muslims</a:t>
            </a:r>
          </a:p>
          <a:p>
            <a:r>
              <a:rPr lang="en-US" dirty="0"/>
              <a:t>Most densely populated area is Dearborn, MI</a:t>
            </a:r>
          </a:p>
          <a:p>
            <a:pPr lvl="1"/>
            <a:r>
              <a:rPr lang="en-US" dirty="0"/>
              <a:t>Considered the heart of Muslim and Arab America</a:t>
            </a:r>
          </a:p>
          <a:p>
            <a:pPr lvl="1"/>
            <a:r>
              <a:rPr lang="en-US" dirty="0"/>
              <a:t>Immigrants from the Middle East brought over by Henry Ford to work at the Ford Motor Company</a:t>
            </a:r>
          </a:p>
        </p:txBody>
      </p:sp>
    </p:spTree>
    <p:extLst>
      <p:ext uri="{BB962C8B-B14F-4D97-AF65-F5344CB8AC3E}">
        <p14:creationId xmlns:p14="http://schemas.microsoft.com/office/powerpoint/2010/main" val="382173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57225"/>
            <a:ext cx="7839104" cy="552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070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Islam &amp;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1206"/>
            <a:ext cx="9991724" cy="37009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Muslim American groups primarily focus on protecting civil liberties &amp; rights</a:t>
            </a:r>
          </a:p>
          <a:p>
            <a:pPr lvl="1"/>
            <a:r>
              <a:rPr lang="en-US" dirty="0"/>
              <a:t>MPAC, CAIR, AMA</a:t>
            </a:r>
          </a:p>
          <a:p>
            <a:r>
              <a:rPr lang="en-US" dirty="0"/>
              <a:t>The 9/11 attacks have changed the political dynamics for Muslim Americans</a:t>
            </a:r>
          </a:p>
          <a:p>
            <a:pPr lvl="1"/>
            <a:r>
              <a:rPr lang="en-US" dirty="0"/>
              <a:t>Threat = Mobilization; collective Muslim political muscle</a:t>
            </a:r>
          </a:p>
          <a:p>
            <a:r>
              <a:rPr lang="en-US" dirty="0"/>
              <a:t>Religious Muslim Americans voted for Bush in the 2000 election</a:t>
            </a:r>
          </a:p>
          <a:p>
            <a:pPr lvl="1"/>
            <a:r>
              <a:rPr lang="en-US" dirty="0"/>
              <a:t>However, they voted against Bush in the 2004 election</a:t>
            </a:r>
          </a:p>
          <a:p>
            <a:r>
              <a:rPr lang="en-US" dirty="0"/>
              <a:t>Muslim Americans voted in high levels for Obama in the 2008 &amp; 2012 elections</a:t>
            </a:r>
          </a:p>
          <a:p>
            <a:pPr lvl="1"/>
            <a:r>
              <a:rPr lang="en-US" dirty="0"/>
              <a:t>Some argue though that this was a default choice</a:t>
            </a:r>
          </a:p>
        </p:txBody>
      </p:sp>
    </p:spTree>
    <p:extLst>
      <p:ext uri="{BB962C8B-B14F-4D97-AF65-F5344CB8AC3E}">
        <p14:creationId xmlns:p14="http://schemas.microsoft.com/office/powerpoint/2010/main" val="771579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Islam &amp;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972674" cy="354859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Ideologically &amp; socially conservative</a:t>
            </a:r>
          </a:p>
          <a:p>
            <a:pPr lvl="1"/>
            <a:r>
              <a:rPr lang="en-US" dirty="0"/>
              <a:t>Though an alliance with Evangelical conservatives is highly unlikely</a:t>
            </a:r>
          </a:p>
          <a:p>
            <a:r>
              <a:rPr lang="en-US" dirty="0"/>
              <a:t>Foreign policy concerns are still ethno-nationalist in nature</a:t>
            </a:r>
          </a:p>
          <a:p>
            <a:pPr lvl="1"/>
            <a:r>
              <a:rPr lang="en-US" dirty="0"/>
              <a:t>Strong, universal support among Muslims for the Palestinian cause</a:t>
            </a:r>
          </a:p>
          <a:p>
            <a:r>
              <a:rPr lang="en-US" dirty="0"/>
              <a:t>Political leverage will remain limited</a:t>
            </a:r>
          </a:p>
          <a:p>
            <a:pPr lvl="1"/>
            <a:r>
              <a:rPr lang="en-GB" dirty="0"/>
              <a:t>Lack of knowledge about Islam: </a:t>
            </a:r>
            <a:r>
              <a:rPr lang="en-US" dirty="0"/>
              <a:t>Most American have little to no knowledge of what Islam is, its pillars and what Muslims do</a:t>
            </a:r>
          </a:p>
          <a:p>
            <a:pPr lvl="1"/>
            <a:r>
              <a:rPr lang="en-GB" dirty="0" err="1"/>
              <a:t>Unfavorability</a:t>
            </a:r>
            <a:r>
              <a:rPr lang="en-GB" dirty="0"/>
              <a:t> towards Islam: See Muslims as dangerous, violent and hateful fanatics </a:t>
            </a:r>
            <a:endParaRPr lang="en-US" dirty="0"/>
          </a:p>
          <a:p>
            <a:pPr lvl="1"/>
            <a:r>
              <a:rPr lang="en-GB" dirty="0"/>
              <a:t>Continuing attempts to commit terror by Muslim extremists against American targets</a:t>
            </a:r>
          </a:p>
          <a:p>
            <a:pPr lvl="1"/>
            <a:r>
              <a:rPr lang="en-GB" dirty="0"/>
              <a:t>Mass Media Portrayals of Arabs, Islam and Muslims: Arab &amp; Muslim stereotypes overlap in movies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811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Separatist Religions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29824" cy="3500968"/>
          </a:xfrm>
        </p:spPr>
        <p:txBody>
          <a:bodyPr/>
          <a:lstStyle/>
          <a:p>
            <a:r>
              <a:rPr lang="en-US" dirty="0"/>
              <a:t>Separatist: religious communities that set stricter moral boundaries for their members than do mainstream religions</a:t>
            </a:r>
          </a:p>
          <a:p>
            <a:pPr lvl="1"/>
            <a:r>
              <a:rPr lang="en-US" dirty="0"/>
              <a:t>Separate members of the religious group from the larger society to a degree</a:t>
            </a:r>
          </a:p>
          <a:p>
            <a:r>
              <a:rPr lang="en-US" dirty="0"/>
              <a:t>Two types of separatist groups:</a:t>
            </a:r>
          </a:p>
          <a:p>
            <a:pPr lvl="1"/>
            <a:r>
              <a:rPr lang="en-US" dirty="0"/>
              <a:t>Religious traditions whose members share a common history or ethnic origin</a:t>
            </a:r>
          </a:p>
          <a:p>
            <a:pPr lvl="2"/>
            <a:r>
              <a:rPr lang="en-US" dirty="0"/>
              <a:t>Amish are a good example; practice political disengagement</a:t>
            </a:r>
          </a:p>
          <a:p>
            <a:pPr lvl="1"/>
            <a:r>
              <a:rPr lang="en-US" dirty="0"/>
              <a:t>Groups with no such “built-in” basis for unity; substitute some other foundation to fashion a tightly bound community</a:t>
            </a:r>
          </a:p>
        </p:txBody>
      </p:sp>
    </p:spTree>
    <p:extLst>
      <p:ext uri="{BB962C8B-B14F-4D97-AF65-F5344CB8AC3E}">
        <p14:creationId xmlns:p14="http://schemas.microsoft.com/office/powerpoint/2010/main" val="1555094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Separatist Religions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66457"/>
            <a:ext cx="10048875" cy="35581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New religious movements, or “cults”</a:t>
            </a:r>
          </a:p>
          <a:p>
            <a:pPr lvl="1"/>
            <a:r>
              <a:rPr lang="en-US" dirty="0"/>
              <a:t>Cult has a prejudicial meaning as it is always used in a negative way</a:t>
            </a:r>
          </a:p>
          <a:p>
            <a:pPr lvl="1"/>
            <a:r>
              <a:rPr lang="en-US" dirty="0"/>
              <a:t>New religious movement or unconventional religion</a:t>
            </a:r>
          </a:p>
          <a:p>
            <a:r>
              <a:rPr lang="en-US" dirty="0"/>
              <a:t>Often headed by a charismatic leader that people are willing to follow</a:t>
            </a:r>
          </a:p>
          <a:p>
            <a:pPr lvl="1"/>
            <a:r>
              <a:rPr lang="en-US" dirty="0"/>
              <a:t>Often shun politics, but can come into conflict with the state</a:t>
            </a:r>
          </a:p>
          <a:p>
            <a:pPr lvl="1"/>
            <a:r>
              <a:rPr lang="en-US" dirty="0"/>
              <a:t>Branch </a:t>
            </a:r>
            <a:r>
              <a:rPr lang="en-US" dirty="0" err="1"/>
              <a:t>Davidian</a:t>
            </a:r>
            <a:r>
              <a:rPr lang="en-US" dirty="0"/>
              <a:t> community in Waco, TX; FLDS communities in Utah &amp; Arizona</a:t>
            </a:r>
          </a:p>
          <a:p>
            <a:pPr lvl="1"/>
            <a:r>
              <a:rPr lang="en-US" dirty="0"/>
              <a:t>Unification Church (</a:t>
            </a:r>
            <a:r>
              <a:rPr lang="en-US" dirty="0" err="1"/>
              <a:t>moonies</a:t>
            </a:r>
            <a:r>
              <a:rPr lang="en-US" dirty="0"/>
              <a:t>), Christian Identity movement</a:t>
            </a:r>
          </a:p>
          <a:p>
            <a:r>
              <a:rPr lang="en-US" dirty="0"/>
              <a:t>Other small religions</a:t>
            </a:r>
          </a:p>
          <a:p>
            <a:pPr lvl="1"/>
            <a:r>
              <a:rPr lang="en-US" dirty="0"/>
              <a:t>Wiccans, Native American religious traditions; Fellowship of Metropolitan Community Churches</a:t>
            </a:r>
          </a:p>
        </p:txBody>
      </p:sp>
    </p:spTree>
    <p:extLst>
      <p:ext uri="{BB962C8B-B14F-4D97-AF65-F5344CB8AC3E}">
        <p14:creationId xmlns:p14="http://schemas.microsoft.com/office/powerpoint/2010/main" val="1509140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LDS (Mormons) &amp;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10010774" cy="3586693"/>
          </a:xfrm>
        </p:spPr>
        <p:txBody>
          <a:bodyPr/>
          <a:lstStyle/>
          <a:p>
            <a:r>
              <a:rPr lang="en-US" dirty="0"/>
              <a:t>Mormons are major players in modern religion and politics</a:t>
            </a:r>
          </a:p>
          <a:p>
            <a:pPr lvl="1"/>
            <a:r>
              <a:rPr lang="en-US" dirty="0"/>
              <a:t>Size and steady growth in church membership; 1.7%-2% of the total U.S. population</a:t>
            </a:r>
          </a:p>
          <a:p>
            <a:r>
              <a:rPr lang="en-US" dirty="0"/>
              <a:t>Unconventional religious group overcoming tremendous disadvantages</a:t>
            </a:r>
          </a:p>
          <a:p>
            <a:pPr lvl="1"/>
            <a:r>
              <a:rPr lang="en-US" dirty="0"/>
              <a:t>Early days, Mormons has no political influence</a:t>
            </a:r>
          </a:p>
          <a:p>
            <a:r>
              <a:rPr lang="en-US" dirty="0"/>
              <a:t>There is debate about where Mormons fit in the rest of the Christian tradition</a:t>
            </a:r>
          </a:p>
          <a:p>
            <a:pPr lvl="1"/>
            <a:r>
              <a:rPr lang="en-US" dirty="0"/>
              <a:t>Impeded efforts for Mormons to reach across religious barriers for political purposes</a:t>
            </a:r>
          </a:p>
          <a:p>
            <a:r>
              <a:rPr lang="en-US" dirty="0"/>
              <a:t>History of the Mormon church is intensely political</a:t>
            </a:r>
          </a:p>
        </p:txBody>
      </p:sp>
    </p:spTree>
    <p:extLst>
      <p:ext uri="{BB962C8B-B14F-4D97-AF65-F5344CB8AC3E}">
        <p14:creationId xmlns:p14="http://schemas.microsoft.com/office/powerpoint/2010/main" val="4161104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deseretnews.com/images/article/graphic/857673/8576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1" y="876300"/>
            <a:ext cx="7197024" cy="530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42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deseretnews.com/images/article/graphic/857674/857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832644"/>
            <a:ext cx="7124699" cy="534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9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771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U.S. is rightly described as the “world’s most religiously diverse nation”</a:t>
            </a:r>
          </a:p>
          <a:p>
            <a:pPr lvl="1"/>
            <a:r>
              <a:rPr lang="en-US" dirty="0"/>
              <a:t>Hundreds of religious groups and thousands of religious communities &amp; churches</a:t>
            </a:r>
          </a:p>
          <a:p>
            <a:r>
              <a:rPr lang="en-US" dirty="0"/>
              <a:t>Each American religious group has political objectives</a:t>
            </a:r>
          </a:p>
          <a:p>
            <a:pPr lvl="1"/>
            <a:r>
              <a:rPr lang="en-US" dirty="0"/>
              <a:t>Each exercises political influence</a:t>
            </a:r>
          </a:p>
          <a:p>
            <a:r>
              <a:rPr lang="en-US" dirty="0"/>
              <a:t>Part of this pluralism includes those reject formal and/or organized religion</a:t>
            </a:r>
          </a:p>
          <a:p>
            <a:pPr lvl="1"/>
            <a:r>
              <a:rPr lang="en-US" dirty="0" err="1"/>
              <a:t>Nones</a:t>
            </a:r>
            <a:r>
              <a:rPr lang="en-US" dirty="0"/>
              <a:t>; organized secular and atheist orgs</a:t>
            </a:r>
          </a:p>
          <a:p>
            <a:r>
              <a:rPr lang="en-US" dirty="0"/>
              <a:t>Divide smaller religious movements into three groups</a:t>
            </a:r>
          </a:p>
          <a:p>
            <a:pPr lvl="1"/>
            <a:r>
              <a:rPr lang="en-US" dirty="0"/>
              <a:t>Judaism &amp; Islam; separatist religious traditions; &amp; non-separatist religious traditions</a:t>
            </a:r>
          </a:p>
        </p:txBody>
      </p:sp>
    </p:spTree>
    <p:extLst>
      <p:ext uri="{BB962C8B-B14F-4D97-AF65-F5344CB8AC3E}">
        <p14:creationId xmlns:p14="http://schemas.microsoft.com/office/powerpoint/2010/main" val="2066061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LDS (Mormons) &amp;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48874" cy="3577168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Founded by Joseph Smith in 1830.  Latter-Day Prophet</a:t>
            </a:r>
          </a:p>
          <a:p>
            <a:pPr lvl="1"/>
            <a:r>
              <a:rPr lang="en-US" dirty="0"/>
              <a:t>Book or Mormon explains the history of a tribal branch of Israelites who came the Americans.  Tribe was visited by Jesus Christ &amp; were eventually destroyed because its members failed to follow God’s will</a:t>
            </a:r>
          </a:p>
          <a:p>
            <a:pPr lvl="1"/>
            <a:r>
              <a:rPr lang="en-US" dirty="0"/>
              <a:t>Holy Trinity – maintain that they are separate entities &amp; not three-in-one; baptism for the dead; celestial marriage; doctrine of polygamy</a:t>
            </a:r>
          </a:p>
          <a:p>
            <a:r>
              <a:rPr lang="en-US" dirty="0"/>
              <a:t>These theological differences led to clashes with other Christian denominations</a:t>
            </a:r>
          </a:p>
          <a:p>
            <a:pPr lvl="1"/>
            <a:r>
              <a:rPr lang="en-US" dirty="0"/>
              <a:t>Led to Mormons leaving the U.S. for the Utah Territory</a:t>
            </a:r>
          </a:p>
          <a:p>
            <a:pPr lvl="1"/>
            <a:r>
              <a:rPr lang="en-US" dirty="0"/>
              <a:t>State of Deseret applied 3 times; rejected each time</a:t>
            </a:r>
          </a:p>
        </p:txBody>
      </p:sp>
    </p:spTree>
    <p:extLst>
      <p:ext uri="{BB962C8B-B14F-4D97-AF65-F5344CB8AC3E}">
        <p14:creationId xmlns:p14="http://schemas.microsoft.com/office/powerpoint/2010/main" val="1710131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LDS (Mormons) &amp;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1"/>
            <a:ext cx="10001249" cy="35485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Woodruff Manifesto in 1890 outlawing polygamy after the U.S. Congress </a:t>
            </a:r>
            <a:r>
              <a:rPr lang="en-US" dirty="0" err="1"/>
              <a:t>disincorporated</a:t>
            </a:r>
            <a:r>
              <a:rPr lang="en-US" dirty="0"/>
              <a:t> the Mormon Church</a:t>
            </a:r>
          </a:p>
          <a:p>
            <a:pPr lvl="1"/>
            <a:r>
              <a:rPr lang="en-US" dirty="0"/>
              <a:t>Major turning point for Mormon involvement in politics</a:t>
            </a:r>
          </a:p>
          <a:p>
            <a:pPr lvl="1"/>
            <a:r>
              <a:rPr lang="en-US" dirty="0"/>
              <a:t>Slowly incorporated into the political system; Mormon’s People Party</a:t>
            </a:r>
          </a:p>
          <a:p>
            <a:r>
              <a:rPr lang="en-US" dirty="0"/>
              <a:t>Socially conservative &amp; strong identification with the Republican Party</a:t>
            </a:r>
          </a:p>
          <a:p>
            <a:pPr lvl="1"/>
            <a:r>
              <a:rPr lang="en-US" dirty="0"/>
              <a:t>Typically middle-class, well-educated, overwhelmingly white</a:t>
            </a:r>
          </a:p>
          <a:p>
            <a:r>
              <a:rPr lang="en-US" dirty="0"/>
              <a:t>Politically active &amp; often work behind the scenes on certain issues</a:t>
            </a:r>
          </a:p>
          <a:p>
            <a:r>
              <a:rPr lang="en-US" dirty="0"/>
              <a:t>Romney candidacies for Presidency changed Evangelical views on Mormons in politics</a:t>
            </a:r>
          </a:p>
          <a:p>
            <a:pPr lvl="1"/>
            <a:r>
              <a:rPr lang="en-US" dirty="0"/>
              <a:t>Received 80% of the evangelical vote in 2012 </a:t>
            </a:r>
          </a:p>
        </p:txBody>
      </p:sp>
    </p:spTree>
    <p:extLst>
      <p:ext uri="{BB962C8B-B14F-4D97-AF65-F5344CB8AC3E}">
        <p14:creationId xmlns:p14="http://schemas.microsoft.com/office/powerpoint/2010/main" val="1720268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Jehovah Witnesses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991724" cy="3520018"/>
          </a:xfrm>
        </p:spPr>
        <p:txBody>
          <a:bodyPr>
            <a:normAutofit fontScale="92500"/>
          </a:bodyPr>
          <a:lstStyle/>
          <a:p>
            <a:r>
              <a:rPr lang="en-US" dirty="0"/>
              <a:t>Witnesses practice political disengagement in modern politics</a:t>
            </a:r>
          </a:p>
          <a:p>
            <a:pPr lvl="1"/>
            <a:r>
              <a:rPr lang="en-US" dirty="0"/>
              <a:t>Were key in a number of legal victories about state infringement in religion &amp; religious freedom</a:t>
            </a:r>
          </a:p>
          <a:p>
            <a:r>
              <a:rPr lang="en-US" dirty="0"/>
              <a:t>Founded by Charles Russell in 1870</a:t>
            </a:r>
          </a:p>
          <a:p>
            <a:pPr lvl="1"/>
            <a:r>
              <a:rPr lang="en-US" dirty="0"/>
              <a:t>Intensive evangelism &amp; communal ethics have led to steady growth</a:t>
            </a:r>
          </a:p>
          <a:p>
            <a:pPr lvl="1"/>
            <a:r>
              <a:rPr lang="en-US" dirty="0"/>
              <a:t>Unusually integrated racially and ethnically</a:t>
            </a:r>
          </a:p>
          <a:p>
            <a:r>
              <a:rPr lang="en-US" dirty="0"/>
              <a:t>Witness theology contends that though Christ is the son of God, Christ in not God</a:t>
            </a:r>
          </a:p>
          <a:p>
            <a:pPr lvl="1"/>
            <a:r>
              <a:rPr lang="en-US" dirty="0"/>
              <a:t>End of the world, there will be 144,000 disciples who will be glorified with God</a:t>
            </a:r>
          </a:p>
          <a:p>
            <a:pPr lvl="1"/>
            <a:r>
              <a:rPr lang="en-US" dirty="0"/>
              <a:t>The end of the world is so near, that there is no time for politics </a:t>
            </a:r>
            <a:r>
              <a:rPr lang="en-US"/>
              <a:t>or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Judaism &amp;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80731"/>
            <a:ext cx="10077449" cy="37200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Jews are the most successful members of minority groups in the U.S.</a:t>
            </a:r>
          </a:p>
          <a:p>
            <a:pPr lvl="1"/>
            <a:r>
              <a:rPr lang="en-US" dirty="0"/>
              <a:t>Rank high on every aggregate socioeconomic measure, including income, educational attainment, and professional status</a:t>
            </a:r>
          </a:p>
          <a:p>
            <a:pPr lvl="1"/>
            <a:r>
              <a:rPr lang="en-US" dirty="0"/>
              <a:t>Moved into positions of prominence in business, law, higher education, journalism, entertainment, and politics</a:t>
            </a:r>
          </a:p>
          <a:p>
            <a:r>
              <a:rPr lang="en-US" dirty="0"/>
              <a:t>Constitute less than 2% of the U.S. population</a:t>
            </a:r>
          </a:p>
          <a:p>
            <a:pPr lvl="1"/>
            <a:r>
              <a:rPr lang="en-US" dirty="0"/>
              <a:t>Jewish voting strength makes it largest impact only in cities and states where their numbers are concentrated</a:t>
            </a:r>
          </a:p>
          <a:p>
            <a:pPr lvl="1"/>
            <a:r>
              <a:rPr lang="en-US" dirty="0"/>
              <a:t>Some cases, Jewish influence is enhanced by broad support by Christians – such as support for Israel</a:t>
            </a:r>
          </a:p>
        </p:txBody>
      </p:sp>
    </p:spTree>
    <p:extLst>
      <p:ext uri="{BB962C8B-B14F-4D97-AF65-F5344CB8AC3E}">
        <p14:creationId xmlns:p14="http://schemas.microsoft.com/office/powerpoint/2010/main" val="18738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Judaism &amp;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80731"/>
            <a:ext cx="9601196" cy="37390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Jewish Americans have an impact on American politics beyond what their small numbers suggest</a:t>
            </a:r>
          </a:p>
          <a:p>
            <a:pPr lvl="1"/>
            <a:r>
              <a:rPr lang="en-US" dirty="0"/>
              <a:t>Openness to involvement in politics, substantial financial contributions to politicians &amp; political candidates, willingness to get organized for political causes &amp; candidates</a:t>
            </a:r>
          </a:p>
          <a:p>
            <a:r>
              <a:rPr lang="en-US" dirty="0"/>
              <a:t>Religious Jews fall into one of three major groupings</a:t>
            </a:r>
          </a:p>
          <a:p>
            <a:pPr lvl="1"/>
            <a:r>
              <a:rPr lang="en-US" dirty="0"/>
              <a:t>Reform (41%); Conservative (29%), Orthodox (18%)</a:t>
            </a:r>
          </a:p>
          <a:p>
            <a:pPr lvl="1"/>
            <a:r>
              <a:rPr lang="en-US" dirty="0"/>
              <a:t>Most Jews are secular or live a secular life; up to 1/3</a:t>
            </a:r>
            <a:r>
              <a:rPr lang="en-US" baseline="30000" dirty="0"/>
              <a:t>rd</a:t>
            </a:r>
            <a:r>
              <a:rPr lang="en-US" dirty="0"/>
              <a:t> of Reform Jews have left</a:t>
            </a:r>
          </a:p>
          <a:p>
            <a:pPr lvl="2"/>
            <a:r>
              <a:rPr lang="en-US" dirty="0"/>
              <a:t>High interfaith marriages among Reform &amp; Conservative Jews</a:t>
            </a:r>
          </a:p>
          <a:p>
            <a:pPr lvl="2"/>
            <a:r>
              <a:rPr lang="en-US" dirty="0"/>
              <a:t>However, Orthodox communities are steadily growing</a:t>
            </a:r>
          </a:p>
          <a:p>
            <a:pPr lvl="1"/>
            <a:r>
              <a:rPr lang="en-US" dirty="0"/>
              <a:t>All Jews voice strong opposition to </a:t>
            </a:r>
            <a:r>
              <a:rPr lang="en-US" dirty="0" err="1"/>
              <a:t>govt</a:t>
            </a:r>
            <a:r>
              <a:rPr lang="en-US" dirty="0"/>
              <a:t> interaction with religion</a:t>
            </a:r>
          </a:p>
        </p:txBody>
      </p:sp>
    </p:spTree>
    <p:extLst>
      <p:ext uri="{BB962C8B-B14F-4D97-AF65-F5344CB8AC3E}">
        <p14:creationId xmlns:p14="http://schemas.microsoft.com/office/powerpoint/2010/main" val="333900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Judaism &amp;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80732"/>
            <a:ext cx="9991724" cy="36914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Jews have a well-deserved reputation for political liberalism</a:t>
            </a:r>
          </a:p>
          <a:p>
            <a:pPr lvl="1"/>
            <a:r>
              <a:rPr lang="en-US" dirty="0"/>
              <a:t>78% for Obama in 2008; 69% for Obama in 2012;</a:t>
            </a:r>
          </a:p>
          <a:p>
            <a:pPr lvl="1"/>
            <a:r>
              <a:rPr lang="en-US" dirty="0"/>
              <a:t>Serve as Democratic leaders &amp; active in liberal interest groups</a:t>
            </a:r>
          </a:p>
          <a:p>
            <a:pPr lvl="1"/>
            <a:r>
              <a:rPr lang="en-US" dirty="0"/>
              <a:t>Support for minority rights is a hallmark of Jewish politics</a:t>
            </a:r>
          </a:p>
          <a:p>
            <a:pPr lvl="2"/>
            <a:r>
              <a:rPr lang="en-US" dirty="0"/>
              <a:t>Secularized ethic rooted in historic religious Judaism</a:t>
            </a:r>
          </a:p>
          <a:p>
            <a:r>
              <a:rPr lang="en-US" dirty="0"/>
              <a:t>Exercise political power through a host of robust orgs; political pluralism</a:t>
            </a:r>
          </a:p>
          <a:p>
            <a:pPr lvl="1"/>
            <a:r>
              <a:rPr lang="en-US" dirty="0"/>
              <a:t>American Jewish Committee is a liberal org; though Orthodox and ultra-Orthodox often oppose liberal social policies &amp; sometimes vote Republican</a:t>
            </a:r>
          </a:p>
          <a:p>
            <a:pPr lvl="1"/>
            <a:r>
              <a:rPr lang="en-US" dirty="0"/>
              <a:t>Support for Israel is a cause for numerous liberal Jews – politics of Zionism</a:t>
            </a:r>
          </a:p>
        </p:txBody>
      </p:sp>
    </p:spTree>
    <p:extLst>
      <p:ext uri="{BB962C8B-B14F-4D97-AF65-F5344CB8AC3E}">
        <p14:creationId xmlns:p14="http://schemas.microsoft.com/office/powerpoint/2010/main" val="198332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amilyinequality.files.wordpress.com/2012/12/jewish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727817"/>
            <a:ext cx="7820025" cy="540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5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Islam &amp;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1681"/>
            <a:ext cx="10010774" cy="3700994"/>
          </a:xfrm>
        </p:spPr>
        <p:txBody>
          <a:bodyPr/>
          <a:lstStyle/>
          <a:p>
            <a:r>
              <a:rPr lang="en-US" dirty="0"/>
              <a:t>Islam received a great deal of media attention since the 9/11 attacks</a:t>
            </a:r>
          </a:p>
          <a:p>
            <a:pPr lvl="1"/>
            <a:r>
              <a:rPr lang="en-US" dirty="0"/>
              <a:t>Population is estimated between 3 and 7 million; though difficult to estimate</a:t>
            </a:r>
          </a:p>
          <a:p>
            <a:pPr lvl="1"/>
            <a:r>
              <a:rPr lang="en-US" dirty="0"/>
              <a:t>1% of the population, though number is growing rapidly</a:t>
            </a:r>
          </a:p>
          <a:p>
            <a:pPr lvl="1"/>
            <a:r>
              <a:rPr lang="en-US" dirty="0"/>
              <a:t>More than 2,100 mosques and Islamic religious centers</a:t>
            </a:r>
          </a:p>
          <a:p>
            <a:r>
              <a:rPr lang="en-US" dirty="0"/>
              <a:t>Authors posit that Muslim Americans are on the low end of in terms of income and educational attainment</a:t>
            </a:r>
          </a:p>
          <a:p>
            <a:pPr lvl="1"/>
            <a:r>
              <a:rPr lang="en-US" dirty="0"/>
              <a:t>I disagree given the research</a:t>
            </a:r>
          </a:p>
          <a:p>
            <a:r>
              <a:rPr lang="en-US" dirty="0"/>
              <a:t>Remarkable ethnic diversity – does limit their ability to organize effectively</a:t>
            </a:r>
          </a:p>
        </p:txBody>
      </p:sp>
    </p:spTree>
    <p:extLst>
      <p:ext uri="{BB962C8B-B14F-4D97-AF65-F5344CB8AC3E}">
        <p14:creationId xmlns:p14="http://schemas.microsoft.com/office/powerpoint/2010/main" val="34700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612A62D-13BD-41D0-AA9B-5729A9BC4F4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1659731" y="676275"/>
            <a:ext cx="8728075" cy="1447800"/>
          </a:xfrm>
        </p:spPr>
        <p:txBody>
          <a:bodyPr>
            <a:normAutofit/>
          </a:bodyPr>
          <a:lstStyle/>
          <a:p>
            <a:r>
              <a:rPr lang="en-US" dirty="0"/>
              <a:t>High rates of college education among Muslims</a:t>
            </a:r>
          </a:p>
        </p:txBody>
      </p:sp>
      <p:pic>
        <p:nvPicPr>
          <p:cNvPr id="3082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295525"/>
            <a:ext cx="8504238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88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15368" y="790575"/>
            <a:ext cx="7934325" cy="895350"/>
          </a:xfrm>
        </p:spPr>
        <p:txBody>
          <a:bodyPr/>
          <a:lstStyle/>
          <a:p>
            <a:r>
              <a:rPr lang="en-US" dirty="0"/>
              <a:t>Muslim Americans are Diverse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619250"/>
            <a:ext cx="60309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647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B8988193668449A33C7829C2EF55D" ma:contentTypeVersion="13" ma:contentTypeDescription="Create a new document." ma:contentTypeScope="" ma:versionID="101bacda71d01a84eea6817c94d46f64">
  <xsd:schema xmlns:xsd="http://www.w3.org/2001/XMLSchema" xmlns:xs="http://www.w3.org/2001/XMLSchema" xmlns:p="http://schemas.microsoft.com/office/2006/metadata/properties" xmlns:ns3="80aa4102-756c-41c1-8176-1871cd7f0112" xmlns:ns4="b773f280-13e7-454d-b096-6edd0ae0c15f" targetNamespace="http://schemas.microsoft.com/office/2006/metadata/properties" ma:root="true" ma:fieldsID="8e77326e5673b57c3bf0bfac57f4b7ee" ns3:_="" ns4:_="">
    <xsd:import namespace="80aa4102-756c-41c1-8176-1871cd7f0112"/>
    <xsd:import namespace="b773f280-13e7-454d-b096-6edd0ae0c1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a4102-756c-41c1-8176-1871cd7f01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3f280-13e7-454d-b096-6edd0ae0c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5D199E-4851-48D8-81A7-3A9694ADE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aa4102-756c-41c1-8176-1871cd7f0112"/>
    <ds:schemaRef ds:uri="b773f280-13e7-454d-b096-6edd0ae0c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AB6961-79F3-4839-9F76-FC15BA11AC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6A1697-4E58-4573-9BF2-16A4A9E3CB5E}">
  <ds:schemaRefs>
    <ds:schemaRef ds:uri="http://schemas.microsoft.com/office/infopath/2007/PartnerControls"/>
    <ds:schemaRef ds:uri="80aa4102-756c-41c1-8176-1871cd7f0112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b773f280-13e7-454d-b096-6edd0ae0c15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998</TotalTime>
  <Words>1372</Words>
  <Application>Microsoft Office PowerPoint</Application>
  <PresentationFormat>Widescreen</PresentationFormat>
  <Paragraphs>134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Judaism, Islam, And Other Expressions of Religious Pluralism</vt:lpstr>
      <vt:lpstr>Introduction</vt:lpstr>
      <vt:lpstr>Judaism &amp; Politics</vt:lpstr>
      <vt:lpstr>Judaism &amp; Politics</vt:lpstr>
      <vt:lpstr>Judaism &amp; Politics</vt:lpstr>
      <vt:lpstr>PowerPoint Presentation</vt:lpstr>
      <vt:lpstr>Islam &amp; Politics</vt:lpstr>
      <vt:lpstr>High rates of college education among Muslims</vt:lpstr>
      <vt:lpstr>Muslim Americans are Diverse</vt:lpstr>
      <vt:lpstr>Islam &amp; Politics</vt:lpstr>
      <vt:lpstr>Islam &amp; Politics</vt:lpstr>
      <vt:lpstr>PowerPoint Presentation</vt:lpstr>
      <vt:lpstr>Islam &amp; Politics</vt:lpstr>
      <vt:lpstr>Islam &amp; Politics</vt:lpstr>
      <vt:lpstr>Separatist Religions</vt:lpstr>
      <vt:lpstr>Separatist Religions</vt:lpstr>
      <vt:lpstr>LDS (Mormons) &amp; Politics</vt:lpstr>
      <vt:lpstr>PowerPoint Presentation</vt:lpstr>
      <vt:lpstr>PowerPoint Presentation</vt:lpstr>
      <vt:lpstr>LDS (Mormons) &amp; Politics</vt:lpstr>
      <vt:lpstr>LDS (Mormons) &amp; Politics</vt:lpstr>
      <vt:lpstr>Jehovah Witnesses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&amp; Politics</dc:title>
  <dc:creator>Microsoft account</dc:creator>
  <cp:lastModifiedBy>Dreama Moon</cp:lastModifiedBy>
  <cp:revision>52</cp:revision>
  <dcterms:created xsi:type="dcterms:W3CDTF">2015-02-02T20:22:39Z</dcterms:created>
  <dcterms:modified xsi:type="dcterms:W3CDTF">2020-09-08T22:52:20Z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0x010100F70B8988193668449A33C7829C2EF55D</vt:lpwstr>
  </property>
</Properties>
</file>