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handoutMasterIdLst>
    <p:handoutMasterId r:id="rId55"/>
  </p:handoutMasterIdLst>
  <p:sldIdLst>
    <p:sldId id="257" r:id="rId2"/>
    <p:sldId id="256" r:id="rId3"/>
    <p:sldId id="376" r:id="rId4"/>
    <p:sldId id="378" r:id="rId5"/>
    <p:sldId id="258" r:id="rId6"/>
    <p:sldId id="333" r:id="rId7"/>
    <p:sldId id="406" r:id="rId8"/>
    <p:sldId id="407" r:id="rId9"/>
    <p:sldId id="306" r:id="rId10"/>
    <p:sldId id="337" r:id="rId11"/>
    <p:sldId id="338" r:id="rId12"/>
    <p:sldId id="339" r:id="rId13"/>
    <p:sldId id="268" r:id="rId14"/>
    <p:sldId id="351" r:id="rId15"/>
    <p:sldId id="278" r:id="rId16"/>
    <p:sldId id="279" r:id="rId17"/>
    <p:sldId id="282" r:id="rId18"/>
    <p:sldId id="283" r:id="rId19"/>
    <p:sldId id="372" r:id="rId20"/>
    <p:sldId id="375" r:id="rId21"/>
    <p:sldId id="285" r:id="rId22"/>
    <p:sldId id="360" r:id="rId23"/>
    <p:sldId id="361" r:id="rId24"/>
    <p:sldId id="362" r:id="rId25"/>
    <p:sldId id="405" r:id="rId26"/>
    <p:sldId id="363" r:id="rId27"/>
    <p:sldId id="364" r:id="rId28"/>
    <p:sldId id="365" r:id="rId29"/>
    <p:sldId id="327" r:id="rId30"/>
    <p:sldId id="328" r:id="rId31"/>
    <p:sldId id="292" r:id="rId32"/>
    <p:sldId id="366" r:id="rId33"/>
    <p:sldId id="393" r:id="rId34"/>
    <p:sldId id="290" r:id="rId35"/>
    <p:sldId id="395" r:id="rId36"/>
    <p:sldId id="300" r:id="rId37"/>
    <p:sldId id="394" r:id="rId38"/>
    <p:sldId id="371" r:id="rId39"/>
    <p:sldId id="373" r:id="rId40"/>
    <p:sldId id="367" r:id="rId41"/>
    <p:sldId id="396" r:id="rId42"/>
    <p:sldId id="389" r:id="rId43"/>
    <p:sldId id="398" r:id="rId44"/>
    <p:sldId id="397" r:id="rId45"/>
    <p:sldId id="399" r:id="rId46"/>
    <p:sldId id="390" r:id="rId47"/>
    <p:sldId id="374" r:id="rId48"/>
    <p:sldId id="391" r:id="rId49"/>
    <p:sldId id="369" r:id="rId50"/>
    <p:sldId id="392" r:id="rId51"/>
    <p:sldId id="408" r:id="rId52"/>
    <p:sldId id="311" r:id="rId53"/>
  </p:sldIdLst>
  <p:sldSz cx="9144000" cy="6858000" type="screen4x3"/>
  <p:notesSz cx="6997700" cy="9271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  <a:srgbClr val="003E1C"/>
    <a:srgbClr val="2D5537"/>
    <a:srgbClr val="49895A"/>
    <a:srgbClr val="837B78"/>
    <a:srgbClr val="78061E"/>
    <a:srgbClr val="C60032"/>
    <a:srgbClr val="780600"/>
    <a:srgbClr val="404040"/>
    <a:srgbClr val="C60A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76" autoAdjust="0"/>
  </p:normalViewPr>
  <p:slideViewPr>
    <p:cSldViewPr>
      <p:cViewPr varScale="1">
        <p:scale>
          <a:sx n="89" d="100"/>
          <a:sy n="89" d="100"/>
        </p:scale>
        <p:origin x="1282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63988" y="0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15C5BBD-AAFE-469B-B928-6F9FCD16928C}" type="datetimeFigureOut">
              <a:rPr lang="en-US"/>
              <a:pPr>
                <a:defRPr/>
              </a:pPr>
              <a:t>4/24/2015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05863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63988" y="8805863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38D5240-BAC1-43F4-8B85-4CFAC1A1F4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5259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2125" cy="463550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3988" y="0"/>
            <a:ext cx="3032125" cy="463550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BC73995-6007-4B83-BB49-5AA9304C6BB0}" type="datetimeFigureOut">
              <a:rPr lang="en-US"/>
              <a:pPr>
                <a:defRPr/>
              </a:pPr>
              <a:t>4/24/2015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5325"/>
            <a:ext cx="4635500" cy="3476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088" y="4403725"/>
            <a:ext cx="5597525" cy="4171950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05863"/>
            <a:ext cx="3032125" cy="463550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3988" y="8805863"/>
            <a:ext cx="3032125" cy="463550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E7B7DD9-3857-495A-8DAF-67644947985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469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2FA49E-6898-427E-94ED-17445DBC0AF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7773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rtl="0" eaLnBrk="0" fontAlgn="base" latinLnBrk="0" hangingPunct="0">
              <a:spcBef>
                <a:spcPts val="264"/>
              </a:spcBef>
              <a:spcAft>
                <a:spcPts val="0"/>
              </a:spcAft>
            </a:pPr>
            <a:endParaRPr lang="en-US" sz="1200" b="0" i="0" u="none" strike="noStrike" dirty="0" smtClean="0">
              <a:effectLst/>
              <a:latin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7B7DD9-3857-495A-8DAF-67644947985E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810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267200" y="6400800"/>
            <a:ext cx="609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4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5E1CB93-B978-45C5-926D-8BD79DE4C7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968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191000" y="6400800"/>
            <a:ext cx="457200" cy="32067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4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1AED651-07B0-4CE9-833C-D56F4AD667A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0741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 userDrawn="1"/>
        </p:nvCxnSpPr>
        <p:spPr>
          <a:xfrm>
            <a:off x="457200" y="990600"/>
            <a:ext cx="8305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 userDrawn="1"/>
        </p:nvCxnSpPr>
        <p:spPr>
          <a:xfrm>
            <a:off x="457200" y="5867400"/>
            <a:ext cx="82296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165600" y="6400800"/>
            <a:ext cx="457200" cy="2889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4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6237BAE-E4C8-423B-BD85-F36ED7A4F2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833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457200" y="990600"/>
            <a:ext cx="8305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334" y="6096000"/>
            <a:ext cx="2209800" cy="429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8" name="TextBox 8"/>
          <p:cNvSpPr txBox="1">
            <a:spLocks noChangeArrowheads="1"/>
          </p:cNvSpPr>
          <p:nvPr/>
        </p:nvSpPr>
        <p:spPr bwMode="auto">
          <a:xfrm>
            <a:off x="3619500" y="6191250"/>
            <a:ext cx="198120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1100" b="1" dirty="0"/>
              <a:t>© </a:t>
            </a:r>
            <a:r>
              <a:rPr lang="en-US" sz="1100" b="1" dirty="0" smtClean="0"/>
              <a:t>2014. </a:t>
            </a:r>
            <a:r>
              <a:rPr lang="en-US" sz="1100" b="1" dirty="0"/>
              <a:t>All rights reserved</a:t>
            </a:r>
            <a:endParaRPr lang="en-US" sz="1100" dirty="0"/>
          </a:p>
          <a:p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533400" y="5919788"/>
            <a:ext cx="82296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6096000"/>
            <a:ext cx="1828800" cy="633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9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1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2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3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4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5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6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7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8.e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9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20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21.e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22.e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23.em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hyperlink" Target="mailto:rboyer@modernthink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 idx="4294967295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  <p:sp>
        <p:nvSpPr>
          <p:cNvPr id="5123" name="Subtitle 2"/>
          <p:cNvSpPr>
            <a:spLocks noGrp="1"/>
          </p:cNvSpPr>
          <p:nvPr>
            <p:ph type="subTitle" idx="4294967295"/>
          </p:nvPr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28600" y="193221"/>
            <a:ext cx="8686800" cy="657225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2014 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Great Colleges Survey</a:t>
            </a:r>
            <a:endParaRPr lang="en-US" sz="28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Richard K. Boyer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5" name="Picture 14" descr="ModernThink_logo_col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300" y="5486400"/>
            <a:ext cx="2057400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900" y="1066800"/>
            <a:ext cx="3124200" cy="146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30F08A7-B3BB-4DDC-BF85-2526881EAD8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dirty="0"/>
          </a:p>
        </p:txBody>
      </p:sp>
      <p:sp>
        <p:nvSpPr>
          <p:cNvPr id="6147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7620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000" dirty="0">
                <a:latin typeface="Arial" pitchFamily="34" charset="0"/>
              </a:rPr>
              <a:t>Survey Overview</a:t>
            </a:r>
            <a:endParaRPr lang="en-US" sz="4000" b="1" dirty="0">
              <a:latin typeface="Arial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15913" y="1066800"/>
            <a:ext cx="8305800" cy="4648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6263" indent="-339725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1700" b="1" u="sng" dirty="0" smtClean="0"/>
          </a:p>
          <a:p>
            <a:pPr marL="576263" indent="-339725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1700" b="1" u="sng" dirty="0" smtClean="0">
                <a:latin typeface="Arial"/>
                <a:cs typeface="Arial"/>
              </a:rPr>
              <a:t>Survey Instrument</a:t>
            </a:r>
          </a:p>
          <a:p>
            <a:pPr marL="576263" indent="-339725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600" dirty="0" smtClean="0">
                <a:latin typeface="Arial"/>
                <a:cs typeface="Arial"/>
              </a:rPr>
              <a:t>60 </a:t>
            </a:r>
            <a:r>
              <a:rPr lang="en-US" sz="1600" dirty="0">
                <a:latin typeface="Arial"/>
                <a:cs typeface="Arial"/>
              </a:rPr>
              <a:t>core belief </a:t>
            </a:r>
            <a:r>
              <a:rPr lang="en-US" sz="1600" dirty="0" smtClean="0">
                <a:latin typeface="Arial"/>
                <a:cs typeface="Arial"/>
              </a:rPr>
              <a:t>statements</a:t>
            </a:r>
          </a:p>
          <a:p>
            <a:pPr marL="576263" indent="-339725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600" dirty="0" smtClean="0">
                <a:latin typeface="Arial"/>
                <a:cs typeface="Arial"/>
              </a:rPr>
              <a:t>12 additional statements</a:t>
            </a:r>
          </a:p>
          <a:p>
            <a:pPr marL="576263" indent="-339725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600" dirty="0" smtClean="0">
                <a:latin typeface="Arial"/>
                <a:cs typeface="Arial"/>
              </a:rPr>
              <a:t>17 </a:t>
            </a:r>
            <a:r>
              <a:rPr lang="en-US" sz="1600" dirty="0">
                <a:latin typeface="Arial"/>
                <a:cs typeface="Arial"/>
              </a:rPr>
              <a:t>item benefits satisfaction component</a:t>
            </a:r>
          </a:p>
          <a:p>
            <a:pPr marL="576263" indent="-339725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600" dirty="0" smtClean="0">
                <a:latin typeface="Arial"/>
                <a:cs typeface="Arial"/>
              </a:rPr>
              <a:t>12 </a:t>
            </a:r>
            <a:r>
              <a:rPr lang="en-US" sz="1600" dirty="0">
                <a:latin typeface="Arial"/>
                <a:cs typeface="Arial"/>
              </a:rPr>
              <a:t>demographic questions</a:t>
            </a:r>
          </a:p>
          <a:p>
            <a:pPr marL="576263" indent="-339725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600" dirty="0" smtClean="0">
                <a:latin typeface="Arial"/>
                <a:cs typeface="Arial"/>
              </a:rPr>
              <a:t>  3 </a:t>
            </a:r>
            <a:r>
              <a:rPr lang="en-US" sz="1600" dirty="0">
                <a:latin typeface="Arial"/>
                <a:cs typeface="Arial"/>
              </a:rPr>
              <a:t>o</a:t>
            </a:r>
            <a:r>
              <a:rPr lang="en-US" sz="1600" dirty="0" smtClean="0">
                <a:latin typeface="Arial"/>
                <a:cs typeface="Arial"/>
              </a:rPr>
              <a:t>pen-ended questions</a:t>
            </a:r>
            <a:endParaRPr lang="en-US" sz="1600" dirty="0">
              <a:latin typeface="Arial"/>
              <a:cs typeface="Arial"/>
            </a:endParaRPr>
          </a:p>
          <a:p>
            <a:pPr marL="576263" indent="-339725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1200" dirty="0" smtClean="0">
              <a:latin typeface="Arial"/>
              <a:cs typeface="Arial"/>
            </a:endParaRPr>
          </a:p>
          <a:p>
            <a:pPr marL="576263" indent="-339725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1700" b="1" u="sng" dirty="0" smtClean="0">
                <a:latin typeface="Arial"/>
                <a:cs typeface="Arial"/>
              </a:rPr>
              <a:t>Methodology</a:t>
            </a:r>
          </a:p>
          <a:p>
            <a:pPr marL="576263" indent="-339725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600" dirty="0" smtClean="0">
                <a:latin typeface="Arial"/>
                <a:cs typeface="Arial"/>
              </a:rPr>
              <a:t>Online survey administered March 31, 2014 – April  15, 2014</a:t>
            </a:r>
          </a:p>
          <a:p>
            <a:pPr marL="236538" indent="0" fontAlgn="auto">
              <a:lnSpc>
                <a:spcPct val="80000"/>
              </a:lnSpc>
              <a:spcAft>
                <a:spcPts val="0"/>
              </a:spcAft>
              <a:buNone/>
              <a:defRPr/>
            </a:pPr>
            <a:endParaRPr lang="en-US" sz="1500" b="1" u="sng" dirty="0" smtClean="0">
              <a:latin typeface="Arial"/>
              <a:cs typeface="Arial"/>
            </a:endParaRPr>
          </a:p>
          <a:p>
            <a:pPr marL="576263" indent="-339725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1500" b="1" u="sng" dirty="0" smtClean="0">
                <a:latin typeface="Arial"/>
                <a:cs typeface="Arial"/>
              </a:rPr>
              <a:t>Response Rates</a:t>
            </a:r>
          </a:p>
          <a:p>
            <a:pPr marL="576263" indent="-339725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600" dirty="0" smtClean="0">
                <a:latin typeface="Arial"/>
                <a:cs typeface="Arial"/>
              </a:rPr>
              <a:t>Overall </a:t>
            </a:r>
            <a:r>
              <a:rPr lang="en-US" sz="1600" dirty="0">
                <a:latin typeface="Arial"/>
                <a:cs typeface="Arial"/>
              </a:rPr>
              <a:t>response </a:t>
            </a:r>
            <a:r>
              <a:rPr lang="en-US" sz="1600" dirty="0" smtClean="0">
                <a:latin typeface="Arial"/>
                <a:cs typeface="Arial"/>
              </a:rPr>
              <a:t>rate: 35% - 468/1344</a:t>
            </a:r>
            <a:endParaRPr lang="en-US" sz="2000" dirty="0" smtClean="0">
              <a:latin typeface="Arial"/>
              <a:cs typeface="Arial"/>
            </a:endParaRPr>
          </a:p>
          <a:p>
            <a:pPr marL="236538" indent="0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/>
                <a:cs typeface="Arial"/>
              </a:rPr>
              <a:t>		</a:t>
            </a:r>
          </a:p>
          <a:p>
            <a:pPr marL="576263" indent="-339725" fontAlgn="auto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1500" b="1" u="sng" dirty="0" smtClean="0">
                <a:latin typeface="Arial"/>
                <a:cs typeface="Arial"/>
              </a:rPr>
              <a:t>Benchmark</a:t>
            </a:r>
          </a:p>
          <a:p>
            <a:pPr marL="576263" indent="-339725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600" dirty="0" smtClean="0">
                <a:latin typeface="Arial"/>
                <a:cs typeface="Arial"/>
              </a:rPr>
              <a:t>2014 Honor Roll &gt;10,000 Enrollment - Great Colleges to Work For </a:t>
            </a:r>
            <a:r>
              <a:rPr lang="en-US" sz="1600" dirty="0">
                <a:latin typeface="Arial"/>
                <a:cs typeface="Arial"/>
              </a:rPr>
              <a:t>P</a:t>
            </a:r>
            <a:r>
              <a:rPr lang="en-US" sz="1600" dirty="0" smtClean="0">
                <a:latin typeface="Arial"/>
                <a:cs typeface="Arial"/>
              </a:rPr>
              <a:t>rogram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57200" y="282714"/>
            <a:ext cx="79248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4000" dirty="0" smtClean="0">
                <a:latin typeface="Arial" pitchFamily="34" charset="0"/>
                <a:ea typeface="ＭＳ Ｐゴシック" charset="0"/>
                <a:cs typeface="Arial" pitchFamily="34" charset="0"/>
              </a:rPr>
              <a:t>15 Core Survey Dimensions</a:t>
            </a:r>
            <a:endParaRPr lang="en-US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38200" y="1219200"/>
            <a:ext cx="7543800" cy="49530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 typeface="Wingdings" charset="0"/>
              <a:buNone/>
            </a:pPr>
            <a:endParaRPr lang="en-US" sz="2000" dirty="0" smtClean="0">
              <a:latin typeface="ITC Franklin Gothic Std Book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</a:pPr>
            <a:endParaRPr lang="en-US" sz="2500" dirty="0" smtClean="0">
              <a:latin typeface="ITC Franklin Gothic Std Book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</a:pPr>
            <a:endParaRPr lang="en-US" sz="2500" dirty="0" smtClean="0">
              <a:latin typeface="ITC Franklin Gothic Std Book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</a:pPr>
            <a:endParaRPr lang="en-US" sz="2500" dirty="0" smtClean="0">
              <a:latin typeface="ITC Franklin Gothic Std Book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</a:pPr>
            <a:endParaRPr lang="en-US" sz="2500" dirty="0">
              <a:latin typeface="ITC Franklin Gothic Std Book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6" name="Group 1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2483243"/>
              </p:ext>
            </p:extLst>
          </p:nvPr>
        </p:nvGraphicFramePr>
        <p:xfrm>
          <a:off x="381000" y="1295400"/>
          <a:ext cx="8382000" cy="41021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794000"/>
                <a:gridCol w="2794000"/>
                <a:gridCol w="2794000"/>
              </a:tblGrid>
              <a:tr h="8204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3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Job Satisfaction/Support</a:t>
                      </a:r>
                      <a:endParaRPr kumimoji="0" lang="en-US" sz="13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charset="-128"/>
                        <a:cs typeface="Arial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" charset="2"/>
                        <a:buNone/>
                        <a:tabLst/>
                        <a:defRPr/>
                      </a:pPr>
                      <a:endParaRPr kumimoji="0" lang="en-US" sz="1300" b="1" u="none" strike="noStrike" kern="1200" cap="none" normalizeH="0" baseline="0" dirty="0" smtClean="0">
                        <a:ln>
                          <a:noFill/>
                        </a:ln>
                        <a:effectLst/>
                        <a:latin typeface="Arial"/>
                        <a:cs typeface="Arial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" charset="2"/>
                        <a:buNone/>
                        <a:tabLst/>
                        <a:defRPr/>
                      </a:pPr>
                      <a:r>
                        <a:rPr kumimoji="0" lang="en-US" sz="13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Policies, Resources &amp; Efficiency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" charset="2"/>
                        <a:buNone/>
                        <a:tabLst/>
                      </a:pPr>
                      <a:endParaRPr kumimoji="0" lang="en-US" sz="13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charset="-128"/>
                        <a:cs typeface="Arial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3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Faculty, Administration &amp; Staff Relations</a:t>
                      </a:r>
                      <a:endParaRPr kumimoji="0" lang="en-US" sz="13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charset="-128"/>
                        <a:cs typeface="Arial"/>
                      </a:endParaRPr>
                    </a:p>
                  </a:txBody>
                  <a:tcPr anchor="ctr" horzOverflow="overflow"/>
                </a:tc>
              </a:tr>
              <a:tr h="8204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3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Teaching Environment</a:t>
                      </a:r>
                      <a:endParaRPr kumimoji="0" lang="en-US" sz="13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charset="-128"/>
                        <a:cs typeface="Arial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3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Shared Governance</a:t>
                      </a:r>
                      <a:endParaRPr kumimoji="0" lang="en-US" sz="13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charset="-128"/>
                        <a:cs typeface="Arial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3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Communication</a:t>
                      </a:r>
                      <a:endParaRPr kumimoji="0" lang="en-US" sz="13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charset="-128"/>
                        <a:cs typeface="Arial"/>
                      </a:endParaRPr>
                    </a:p>
                  </a:txBody>
                  <a:tcPr anchor="ctr" horzOverflow="overflow"/>
                </a:tc>
              </a:tr>
              <a:tr h="8204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3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Professional Development</a:t>
                      </a:r>
                      <a:endParaRPr kumimoji="0" lang="en-US" sz="13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charset="-128"/>
                        <a:cs typeface="Arial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3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Pride</a:t>
                      </a:r>
                      <a:endParaRPr kumimoji="0" lang="en-US" sz="13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charset="-128"/>
                        <a:cs typeface="Arial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3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Collaboration</a:t>
                      </a:r>
                      <a:endParaRPr kumimoji="0" lang="en-US" sz="13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charset="-128"/>
                        <a:cs typeface="Arial"/>
                      </a:endParaRPr>
                    </a:p>
                  </a:txBody>
                  <a:tcPr anchor="ctr" horzOverflow="overflow"/>
                </a:tc>
              </a:tr>
              <a:tr h="8204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3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Compensation, Benefits &amp; Work/Life Balance</a:t>
                      </a:r>
                      <a:endParaRPr kumimoji="0" lang="en-US" sz="13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charset="-128"/>
                        <a:cs typeface="Arial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3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Supervisors/Department Chairs</a:t>
                      </a:r>
                      <a:endParaRPr kumimoji="0" lang="en-US" sz="13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charset="-128"/>
                        <a:cs typeface="Arial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3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Fairness</a:t>
                      </a:r>
                      <a:endParaRPr kumimoji="0" lang="en-US" sz="13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charset="-128"/>
                        <a:cs typeface="Arial"/>
                      </a:endParaRPr>
                    </a:p>
                  </a:txBody>
                  <a:tcPr anchor="ctr" horzOverflow="overflow"/>
                </a:tc>
              </a:tr>
              <a:tr h="8204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3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Facilities</a:t>
                      </a:r>
                      <a:endParaRPr kumimoji="0" lang="en-US" sz="13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charset="-128"/>
                        <a:cs typeface="Arial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3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Senior Leadership</a:t>
                      </a:r>
                      <a:endParaRPr kumimoji="0" lang="en-US" sz="13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charset="-128"/>
                        <a:cs typeface="Arial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3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Respect &amp; Appreciation</a:t>
                      </a:r>
                      <a:endParaRPr kumimoji="0" lang="en-US" sz="13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charset="-128"/>
                        <a:cs typeface="Arial"/>
                      </a:endParaRPr>
                    </a:p>
                  </a:txBody>
                  <a:tcPr anchor="ctr" horzOverflow="overflow"/>
                </a:tc>
              </a:tr>
            </a:tbl>
          </a:graphicData>
        </a:graphic>
      </p:graphicFrame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4267200" y="6400800"/>
            <a:ext cx="609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30F08A7-B3BB-4DDC-BF85-2526881EAD8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715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AED651-07B0-4CE9-833C-D56F4AD667A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1331416"/>
            <a:ext cx="83058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Arial" pitchFamily="34" charset="0"/>
              </a:rPr>
              <a:t>Institution</a:t>
            </a:r>
            <a:r>
              <a:rPr lang="en-US" sz="2400" i="1" dirty="0">
                <a:latin typeface="Arial" pitchFamily="34" charset="0"/>
              </a:rPr>
              <a:t> refers to the entire </a:t>
            </a:r>
            <a:r>
              <a:rPr lang="en-US" sz="2400" i="1" dirty="0" smtClean="0">
                <a:latin typeface="Arial" pitchFamily="34" charset="0"/>
              </a:rPr>
              <a:t>University or college.</a:t>
            </a:r>
          </a:p>
          <a:p>
            <a:r>
              <a:rPr lang="en-US" sz="2400" b="1" dirty="0">
                <a:latin typeface="Arial" pitchFamily="34" charset="0"/>
              </a:rPr>
              <a:t/>
            </a:r>
            <a:br>
              <a:rPr lang="en-US" sz="2400" b="1" dirty="0">
                <a:latin typeface="Arial" pitchFamily="34" charset="0"/>
              </a:rPr>
            </a:br>
            <a:r>
              <a:rPr lang="en-US" sz="2600" b="1" dirty="0">
                <a:latin typeface="Arial" pitchFamily="34" charset="0"/>
              </a:rPr>
              <a:t>Department</a:t>
            </a:r>
            <a:r>
              <a:rPr lang="en-US" sz="2400" b="1" dirty="0">
                <a:latin typeface="Arial" pitchFamily="34" charset="0"/>
              </a:rPr>
              <a:t> </a:t>
            </a:r>
            <a:r>
              <a:rPr lang="en-US" sz="2400" i="1" dirty="0">
                <a:latin typeface="Arial" pitchFamily="34" charset="0"/>
              </a:rPr>
              <a:t>refers to your most immediate workgroup or team</a:t>
            </a:r>
            <a:r>
              <a:rPr lang="en-US" sz="2400" i="1" dirty="0" smtClean="0">
                <a:latin typeface="Arial" pitchFamily="34" charset="0"/>
              </a:rPr>
              <a:t>.</a:t>
            </a:r>
          </a:p>
          <a:p>
            <a:r>
              <a:rPr lang="en-US" sz="2400" i="1" dirty="0">
                <a:latin typeface="Arial" pitchFamily="34" charset="0"/>
              </a:rPr>
              <a:t/>
            </a:r>
            <a:br>
              <a:rPr lang="en-US" sz="2400" i="1" dirty="0">
                <a:latin typeface="Arial" pitchFamily="34" charset="0"/>
              </a:rPr>
            </a:br>
            <a:r>
              <a:rPr lang="en-US" sz="2600" b="1" dirty="0">
                <a:latin typeface="Arial" pitchFamily="34" charset="0"/>
              </a:rPr>
              <a:t>Senior Leadership</a:t>
            </a:r>
            <a:r>
              <a:rPr lang="en-US" sz="2400" i="1" dirty="0">
                <a:latin typeface="Arial" pitchFamily="34" charset="0"/>
              </a:rPr>
              <a:t> refers to the most senior members of the institution (e.g. Chancellor or President and those who report directly to them).</a:t>
            </a:r>
          </a:p>
          <a:p>
            <a:r>
              <a:rPr lang="en-US" sz="2400" i="1" dirty="0">
                <a:latin typeface="Arial" pitchFamily="34" charset="0"/>
              </a:rPr>
              <a:t/>
            </a:r>
            <a:br>
              <a:rPr lang="en-US" sz="2400" i="1" dirty="0">
                <a:latin typeface="Arial" pitchFamily="34" charset="0"/>
              </a:rPr>
            </a:br>
            <a:r>
              <a:rPr lang="en-US" sz="2600" b="1" dirty="0">
                <a:latin typeface="Arial" pitchFamily="34" charset="0"/>
              </a:rPr>
              <a:t>Supervisor/Department Chair</a:t>
            </a:r>
            <a:r>
              <a:rPr lang="en-US" sz="2400" dirty="0">
                <a:latin typeface="Arial" pitchFamily="34" charset="0"/>
              </a:rPr>
              <a:t> </a:t>
            </a:r>
            <a:r>
              <a:rPr lang="en-US" sz="2400" i="1" dirty="0">
                <a:latin typeface="Arial" pitchFamily="34" charset="0"/>
              </a:rPr>
              <a:t>refers to the individual to whom you directly report.</a:t>
            </a:r>
            <a:endParaRPr lang="en-US" sz="2400" dirty="0">
              <a:latin typeface="Arial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000" dirty="0" smtClean="0">
                <a:latin typeface="Arial" pitchFamily="34" charset="0"/>
              </a:rPr>
              <a:t>Survey Definitions</a:t>
            </a:r>
            <a:endParaRPr lang="en-US" sz="16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1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9AA7F0F-0CBF-4664-860A-7A5FECC4632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dirty="0"/>
          </a:p>
        </p:txBody>
      </p:sp>
      <p:sp>
        <p:nvSpPr>
          <p:cNvPr id="7173" name="Rectangle 26"/>
          <p:cNvSpPr>
            <a:spLocks noChangeArrowheads="1"/>
          </p:cNvSpPr>
          <p:nvPr/>
        </p:nvSpPr>
        <p:spPr bwMode="auto">
          <a:xfrm>
            <a:off x="635000" y="4914900"/>
            <a:ext cx="8128000" cy="115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600" dirty="0">
                <a:latin typeface="Arial" pitchFamily="34" charset="0"/>
              </a:rPr>
              <a:t>Response Scale:</a:t>
            </a:r>
          </a:p>
          <a:p>
            <a:r>
              <a:rPr lang="en-US" sz="1200" dirty="0">
                <a:latin typeface="Arial" pitchFamily="34" charset="0"/>
              </a:rPr>
              <a:t>Strongly Agree; Agree; Sometimes Agree/Sometimes Disagree; Disagree; Strongly Disagree; Not Applicable</a:t>
            </a:r>
            <a:endParaRPr lang="en-US" sz="1600" dirty="0">
              <a:latin typeface="Arial" pitchFamily="34" charset="0"/>
            </a:endParaRPr>
          </a:p>
          <a:p>
            <a:endParaRPr lang="en-US" sz="900" dirty="0">
              <a:latin typeface="Arial" pitchFamily="34" charset="0"/>
            </a:endParaRPr>
          </a:p>
          <a:p>
            <a:r>
              <a:rPr lang="en-US" sz="1600" dirty="0">
                <a:latin typeface="Arial" pitchFamily="34" charset="0"/>
              </a:rPr>
              <a:t>Positive Response - </a:t>
            </a:r>
            <a:r>
              <a:rPr lang="en-US" sz="1600" dirty="0">
                <a:solidFill>
                  <a:srgbClr val="000066"/>
                </a:solidFill>
                <a:latin typeface="Arial" pitchFamily="34" charset="0"/>
              </a:rPr>
              <a:t>Strongly Agree &amp; Agree</a:t>
            </a:r>
          </a:p>
          <a:p>
            <a:endParaRPr lang="en-US" sz="1600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830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000" dirty="0" smtClean="0">
                <a:latin typeface="Arial" pitchFamily="34" charset="0"/>
              </a:rPr>
              <a:t>Guidelines for Positive Responses</a:t>
            </a:r>
            <a:endParaRPr lang="en-US" sz="4000" b="1" dirty="0">
              <a:latin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1116126"/>
            <a:ext cx="8393906" cy="3798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9C5BBA-E8CD-4306-9C29-33982F369DB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dirty="0"/>
          </a:p>
        </p:txBody>
      </p:sp>
      <p:sp>
        <p:nvSpPr>
          <p:cNvPr id="8196" name="Rectangle 26"/>
          <p:cNvSpPr>
            <a:spLocks noChangeArrowheads="1"/>
          </p:cNvSpPr>
          <p:nvPr/>
        </p:nvSpPr>
        <p:spPr bwMode="auto">
          <a:xfrm>
            <a:off x="635000" y="4876800"/>
            <a:ext cx="8886825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600" dirty="0">
                <a:latin typeface="Arial" pitchFamily="34" charset="0"/>
              </a:rPr>
              <a:t>Response Scale:</a:t>
            </a:r>
          </a:p>
          <a:p>
            <a:r>
              <a:rPr lang="en-US" sz="1200" dirty="0">
                <a:latin typeface="Arial" pitchFamily="34" charset="0"/>
              </a:rPr>
              <a:t>Strongly Agree; Agree; Sometimes Agree/Sometimes Disagree; Disagree; Strongly Disagree; Not Applicable</a:t>
            </a:r>
          </a:p>
          <a:p>
            <a:endParaRPr lang="en-US" sz="900" dirty="0">
              <a:latin typeface="Arial" pitchFamily="34" charset="0"/>
            </a:endParaRPr>
          </a:p>
          <a:p>
            <a:r>
              <a:rPr lang="en-US" sz="1600" dirty="0">
                <a:latin typeface="Arial" pitchFamily="34" charset="0"/>
              </a:rPr>
              <a:t>Negative Response - </a:t>
            </a:r>
            <a:r>
              <a:rPr lang="en-US" sz="1600" dirty="0">
                <a:solidFill>
                  <a:srgbClr val="000066"/>
                </a:solidFill>
                <a:latin typeface="Arial" pitchFamily="34" charset="0"/>
              </a:rPr>
              <a:t>Strongly Disagree &amp; Disagree</a:t>
            </a:r>
          </a:p>
        </p:txBody>
      </p:sp>
      <p:pic>
        <p:nvPicPr>
          <p:cNvPr id="819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3000"/>
            <a:ext cx="83058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830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000" dirty="0" smtClean="0">
                <a:latin typeface="Arial" pitchFamily="34" charset="0"/>
              </a:rPr>
              <a:t>Guidelines for Negative Responses</a:t>
            </a:r>
            <a:endParaRPr lang="en-US" sz="4000" b="1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A1E624A-3A4E-4772-BF70-2EF12742A67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000" dirty="0" smtClean="0">
                <a:latin typeface="Arial" pitchFamily="34" charset="0"/>
              </a:rPr>
              <a:t>Overarching Themes</a:t>
            </a:r>
            <a:endParaRPr lang="en-US" sz="4000" dirty="0">
              <a:latin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37990" y="197196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1219200"/>
            <a:ext cx="8610601" cy="585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90000"/>
              </a:lnSpc>
              <a:buFont typeface="Arial"/>
              <a:buChar char="•"/>
            </a:pPr>
            <a:r>
              <a:rPr lang="en-US" sz="1600" dirty="0" smtClean="0">
                <a:latin typeface="Arial" charset="0"/>
                <a:ea typeface="ＭＳ Ｐゴシック" charset="0"/>
                <a:cs typeface="Arial" charset="0"/>
              </a:rPr>
              <a:t>Faculty and staff report a strong sense of connection to and pride in the mission of the University. There is also a heightened sense of enthusiasm given the youth and growth of the institution.</a:t>
            </a:r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endParaRPr lang="en-US" sz="1600" dirty="0">
              <a:latin typeface="Arial" charset="0"/>
              <a:ea typeface="ＭＳ Ｐゴシック" charset="0"/>
              <a:cs typeface="Arial" charset="0"/>
            </a:endParaRPr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r>
              <a:rPr lang="en-US" sz="1600" dirty="0" smtClean="0">
                <a:latin typeface="Arial" charset="0"/>
                <a:ea typeface="ＭＳ Ｐゴシック" charset="0"/>
                <a:cs typeface="Arial" charset="0"/>
              </a:rPr>
              <a:t>Faculty and staff very much appreciate the ability to make a difference in the lives of students and in the community/region. Similarly, they appreciate the commitment to being a diverse and inclusive community.</a:t>
            </a:r>
          </a:p>
          <a:p>
            <a:pPr>
              <a:lnSpc>
                <a:spcPct val="90000"/>
              </a:lnSpc>
            </a:pPr>
            <a:endParaRPr lang="en-US" sz="1600" dirty="0">
              <a:latin typeface="Arial" charset="0"/>
              <a:ea typeface="ＭＳ Ｐゴシック" charset="0"/>
              <a:cs typeface="Arial" charset="0"/>
            </a:endParaRPr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Faculty and staff report high degrees of job fit and appreciate the flexibility and autonomy they have as well as the benefits and the support for work/life balance.</a:t>
            </a:r>
          </a:p>
          <a:p>
            <a:pPr>
              <a:lnSpc>
                <a:spcPct val="90000"/>
              </a:lnSpc>
            </a:pPr>
            <a:endParaRPr lang="en-US" sz="2000" dirty="0">
              <a:latin typeface="Arial" charset="0"/>
              <a:ea typeface="ＭＳ Ｐゴシック" charset="0"/>
              <a:cs typeface="Arial" charset="0"/>
            </a:endParaRPr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r>
              <a:rPr lang="en-US" sz="1600" dirty="0">
                <a:latin typeface="Arial" charset="0"/>
                <a:ea typeface="ＭＳ Ｐゴシック" charset="0"/>
                <a:cs typeface="Arial" charset="0"/>
              </a:rPr>
              <a:t>Faculty and Staff report having good relationships with </a:t>
            </a:r>
            <a:r>
              <a:rPr lang="en-US" sz="1600" dirty="0" smtClean="0">
                <a:latin typeface="Arial" charset="0"/>
                <a:ea typeface="ＭＳ Ｐゴシック" charset="0"/>
                <a:cs typeface="Arial" charset="0"/>
              </a:rPr>
              <a:t>and high regard for their supervisors and senior leaders. They also </a:t>
            </a:r>
            <a:r>
              <a:rPr lang="en-US" sz="1600" dirty="0">
                <a:latin typeface="Arial" charset="0"/>
                <a:ea typeface="ＭＳ Ｐゴシック" charset="0"/>
                <a:cs typeface="Arial" charset="0"/>
              </a:rPr>
              <a:t>report a need for greater consistency and enhanced managerial/leadership skills, specifically those regarding </a:t>
            </a:r>
            <a:r>
              <a:rPr lang="en-US" sz="1600" dirty="0" smtClean="0">
                <a:latin typeface="Arial" charset="0"/>
                <a:ea typeface="ＭＳ Ｐゴシック" charset="0"/>
                <a:cs typeface="Arial" charset="0"/>
              </a:rPr>
              <a:t>communication, performance </a:t>
            </a:r>
            <a:r>
              <a:rPr lang="en-US" sz="1600" dirty="0">
                <a:latin typeface="Arial" charset="0"/>
                <a:ea typeface="ＭＳ Ｐゴシック" charset="0"/>
                <a:cs typeface="Arial" charset="0"/>
              </a:rPr>
              <a:t>management and accountability</a:t>
            </a:r>
            <a:r>
              <a:rPr lang="en-US" sz="1600" dirty="0" smtClean="0">
                <a:latin typeface="Arial" charset="0"/>
                <a:ea typeface="ＭＳ Ｐゴシック" charset="0"/>
                <a:cs typeface="Arial" charset="0"/>
              </a:rPr>
              <a:t>.</a:t>
            </a:r>
          </a:p>
          <a:p>
            <a:pPr>
              <a:lnSpc>
                <a:spcPct val="90000"/>
              </a:lnSpc>
            </a:pPr>
            <a:endParaRPr lang="en-US" sz="2000" dirty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r>
              <a:rPr lang="en-US" sz="1600" dirty="0">
                <a:latin typeface="Arial" charset="0"/>
                <a:ea typeface="ＭＳ Ｐゴシック" charset="0"/>
                <a:cs typeface="Arial" charset="0"/>
              </a:rPr>
              <a:t>While there is a strong sense of community within many departments, the strength of that camaraderie does not consistently translate to strong cross-functional collaboration or a sense of alignment across </a:t>
            </a:r>
            <a:r>
              <a:rPr lang="en-US" sz="1600" dirty="0" smtClean="0">
                <a:latin typeface="Arial" charset="0"/>
                <a:ea typeface="ＭＳ Ｐゴシック" charset="0"/>
                <a:cs typeface="Arial" charset="0"/>
              </a:rPr>
              <a:t>the University. </a:t>
            </a:r>
            <a:endParaRPr lang="en-US" sz="1600" dirty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>
              <a:lnSpc>
                <a:spcPct val="90000"/>
              </a:lnSpc>
            </a:pPr>
            <a:endParaRPr lang="en-US" sz="1600" dirty="0">
              <a:latin typeface="Arial" charset="0"/>
              <a:ea typeface="ＭＳ Ｐゴシック" charset="0"/>
              <a:cs typeface="Arial" charset="0"/>
            </a:endParaRPr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endParaRPr lang="en-US" dirty="0">
              <a:latin typeface="Arial" charset="0"/>
              <a:ea typeface="ＭＳ Ｐゴシック" charset="0"/>
              <a:cs typeface="Arial" charset="0"/>
            </a:endParaRPr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endParaRPr lang="en-US" dirty="0">
              <a:latin typeface="Arial" charset="0"/>
              <a:ea typeface="ＭＳ Ｐゴシック" charset="0"/>
              <a:cs typeface="Arial" charset="0"/>
            </a:endParaRPr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endParaRPr lang="en-US" dirty="0">
              <a:latin typeface="Arial" charset="0"/>
              <a:ea typeface="ＭＳ Ｐゴシック" charset="0"/>
              <a:cs typeface="Arial" charset="0"/>
            </a:endParaRPr>
          </a:p>
          <a:p>
            <a:pPr>
              <a:lnSpc>
                <a:spcPct val="9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01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9402F0-DFCA-4A9F-BC1F-52932013549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000" dirty="0" smtClean="0">
                <a:latin typeface="Arial" pitchFamily="34" charset="0"/>
              </a:rPr>
              <a:t>Overarching Themes</a:t>
            </a:r>
            <a:endParaRPr lang="en-US" sz="4000" dirty="0">
              <a:latin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143000"/>
            <a:ext cx="8458200" cy="5151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90000"/>
              </a:lnSpc>
              <a:buFont typeface="Arial"/>
              <a:buChar char="•"/>
            </a:pPr>
            <a:endParaRPr lang="en-US" sz="1200" dirty="0" smtClean="0">
              <a:latin typeface="Arial" charset="0"/>
              <a:ea typeface="ＭＳ Ｐゴシック" charset="0"/>
              <a:cs typeface="Arial" charset="0"/>
            </a:endParaRPr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r>
              <a:rPr lang="en-US" sz="1700" dirty="0" smtClean="0">
                <a:latin typeface="Arial" charset="0"/>
                <a:ea typeface="ＭＳ Ｐゴシック" charset="0"/>
                <a:cs typeface="Arial" charset="0"/>
              </a:rPr>
              <a:t>Resource constraints particularly those regarding staffing and compensation are pain points for many faculty and staff.</a:t>
            </a:r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endParaRPr lang="en-US" sz="1700" dirty="0" smtClean="0">
              <a:latin typeface="Arial" charset="0"/>
              <a:ea typeface="ＭＳ Ｐゴシック" charset="0"/>
              <a:cs typeface="Arial" charset="0"/>
            </a:endParaRPr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r>
              <a:rPr lang="en-US" sz="1700" dirty="0" smtClean="0">
                <a:latin typeface="Arial" charset="0"/>
                <a:ea typeface="ＭＳ Ｐゴシック" charset="0"/>
                <a:cs typeface="Arial" charset="0"/>
              </a:rPr>
              <a:t>Faculty and staff would like to see greater communication from and with senior leadership, as well as a greater sense of alignment across senior leadership.</a:t>
            </a:r>
          </a:p>
          <a:p>
            <a:pPr>
              <a:lnSpc>
                <a:spcPct val="90000"/>
              </a:lnSpc>
            </a:pPr>
            <a:endParaRPr lang="en-US" sz="1700" dirty="0" smtClean="0">
              <a:latin typeface="Arial" charset="0"/>
              <a:ea typeface="ＭＳ Ｐゴシック" charset="0"/>
              <a:cs typeface="Arial" charset="0"/>
            </a:endParaRPr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r>
              <a:rPr lang="en-US" sz="1700" dirty="0" smtClean="0">
                <a:latin typeface="Arial" charset="0"/>
                <a:ea typeface="ＭＳ Ｐゴシック" charset="0"/>
                <a:cs typeface="Arial" charset="0"/>
              </a:rPr>
              <a:t>Both </a:t>
            </a:r>
            <a:r>
              <a:rPr lang="en-US" sz="1700" dirty="0">
                <a:latin typeface="Arial" charset="0"/>
                <a:ea typeface="ＭＳ Ｐゴシック" charset="0"/>
                <a:cs typeface="Arial" charset="0"/>
              </a:rPr>
              <a:t>faculty and staff express a need for improved communications. There is a desire for more transparency regarding the rationale with which decisions are made and an interest in greater participation in those decisions which directly impact their work</a:t>
            </a:r>
            <a:r>
              <a:rPr lang="en-US" sz="1700" dirty="0" smtClean="0">
                <a:latin typeface="Arial" charset="0"/>
                <a:ea typeface="ＭＳ Ｐゴシック" charset="0"/>
                <a:cs typeface="Arial" charset="0"/>
              </a:rPr>
              <a:t>.</a:t>
            </a:r>
            <a:endParaRPr lang="en-US" sz="1700" dirty="0">
              <a:latin typeface="Arial" charset="0"/>
              <a:ea typeface="ＭＳ Ｐゴシック" charset="0"/>
              <a:cs typeface="Arial" charset="0"/>
            </a:endParaRPr>
          </a:p>
          <a:p>
            <a:pPr>
              <a:lnSpc>
                <a:spcPct val="90000"/>
              </a:lnSpc>
            </a:pPr>
            <a:endParaRPr lang="en-US" sz="1700" dirty="0">
              <a:latin typeface="Arial" charset="0"/>
              <a:ea typeface="ＭＳ Ｐゴシック" charset="0"/>
              <a:cs typeface="Arial" charset="0"/>
            </a:endParaRPr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r>
              <a:rPr lang="en-US" sz="1700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Staff express a desire for additional training, professional development and career opportunities.</a:t>
            </a:r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endParaRPr lang="en-US" sz="1700" dirty="0" smtClean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r>
              <a:rPr lang="en-US" sz="170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For many, there are concerns regarding accountability, especially as related to the consistency of policies/processes and the inability to deal with low performers and/or conflict. </a:t>
            </a:r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endParaRPr lang="en-US" sz="1600" dirty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endParaRPr lang="en-US" sz="1600" dirty="0" smtClean="0">
              <a:latin typeface="Arial" charset="0"/>
              <a:ea typeface="ＭＳ Ｐゴシック" charset="0"/>
              <a:cs typeface="Arial" charset="0"/>
            </a:endParaRPr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endParaRPr lang="en-US" sz="1600" dirty="0" smtClean="0">
              <a:latin typeface="Arial" charset="0"/>
              <a:ea typeface="ＭＳ Ｐゴシック" charset="0"/>
              <a:cs typeface="Arial" charset="0"/>
            </a:endParaRPr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endParaRPr lang="en-US" sz="1600" dirty="0">
              <a:latin typeface="Arial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29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E30791D-5FFB-4E44-998B-5D9CDC41DBE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dirty="0"/>
          </a:p>
        </p:txBody>
      </p:sp>
      <p:graphicFrame>
        <p:nvGraphicFramePr>
          <p:cNvPr id="4" name="Group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7967208"/>
              </p:ext>
            </p:extLst>
          </p:nvPr>
        </p:nvGraphicFramePr>
        <p:xfrm>
          <a:off x="152400" y="1143000"/>
          <a:ext cx="8839198" cy="4003804"/>
        </p:xfrm>
        <a:graphic>
          <a:graphicData uri="http://schemas.openxmlformats.org/drawingml/2006/table">
            <a:tbl>
              <a:tblPr/>
              <a:tblGrid>
                <a:gridCol w="448869"/>
                <a:gridCol w="2824909"/>
                <a:gridCol w="927570"/>
                <a:gridCol w="927570"/>
                <a:gridCol w="927570"/>
                <a:gridCol w="927570"/>
                <a:gridCol w="927570"/>
                <a:gridCol w="927570"/>
              </a:tblGrid>
              <a:tr h="1295400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Survey Statement</a:t>
                      </a:r>
                    </a:p>
                  </a:txBody>
                  <a:tcPr marL="91444" marR="914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California State  Uni. San Marcos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Overall </a:t>
                      </a: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results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  (% Positive)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  </a:t>
                      </a:r>
                      <a:r>
                        <a:rPr kumimoji="0" lang="en-US" sz="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 </a:t>
                      </a: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Positive)</a:t>
                      </a:r>
                    </a:p>
                  </a:txBody>
                  <a:tcPr marL="91444" marR="914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endParaRPr kumimoji="0" lang="en-US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itchFamily="34" charset="0"/>
                        <a:ea typeface="ＭＳ Ｐゴシック" pitchFamily="-84" charset="-128"/>
                        <a:cs typeface="+mn-cs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endParaRPr kumimoji="0" lang="en-US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itchFamily="34" charset="0"/>
                        <a:ea typeface="ＭＳ Ｐゴシック" pitchFamily="-84" charset="-128"/>
                        <a:cs typeface="+mn-cs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Admin.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Positive)</a:t>
                      </a:r>
                    </a:p>
                  </a:txBody>
                  <a:tcPr marL="91444" marR="91444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endParaRPr kumimoji="0" lang="en-US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itchFamily="34" charset="0"/>
                        <a:ea typeface="ＭＳ Ｐゴシック" pitchFamily="-84" charset="-128"/>
                        <a:cs typeface="+mn-cs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endParaRPr kumimoji="0" lang="en-US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itchFamily="34" charset="0"/>
                        <a:ea typeface="ＭＳ Ｐゴシック" pitchFamily="-84" charset="-128"/>
                        <a:cs typeface="+mn-cs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endParaRPr kumimoji="0" lang="en-US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itchFamily="34" charset="0"/>
                        <a:ea typeface="ＭＳ Ｐゴシック" pitchFamily="-84" charset="-128"/>
                        <a:cs typeface="+mn-cs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Faculty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Positive)</a:t>
                      </a:r>
                    </a:p>
                  </a:txBody>
                  <a:tcPr marL="91444" marR="914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endParaRPr kumimoji="0" lang="en-US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itchFamily="34" charset="0"/>
                        <a:ea typeface="ＭＳ Ｐゴシック" pitchFamily="-84" charset="-128"/>
                        <a:cs typeface="+mn-cs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264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endParaRPr kumimoji="0" lang="en-US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itchFamily="34" charset="0"/>
                        <a:ea typeface="ＭＳ Ｐゴシック" pitchFamily="-84" charset="-128"/>
                        <a:cs typeface="+mn-cs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264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endParaRPr kumimoji="0" lang="en-US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itchFamily="34" charset="0"/>
                        <a:ea typeface="ＭＳ Ｐゴシック" pitchFamily="-84" charset="-128"/>
                        <a:cs typeface="+mn-cs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264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Adjunct Faculty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264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Positive)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endParaRPr kumimoji="0" lang="en-US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itchFamily="34" charset="0"/>
                        <a:ea typeface="ＭＳ Ｐゴシック" pitchFamily="-84" charset="-128"/>
                        <a:cs typeface="+mn-cs"/>
                      </a:endParaRPr>
                    </a:p>
                  </a:txBody>
                  <a:tcPr marL="91444" marR="91444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55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endParaRPr kumimoji="0" lang="en-US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itchFamily="34" charset="0"/>
                        <a:ea typeface="ＭＳ Ｐゴシック" pitchFamily="-84" charset="-128"/>
                        <a:cs typeface="+mn-cs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endParaRPr kumimoji="0" lang="en-US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itchFamily="34" charset="0"/>
                        <a:ea typeface="ＭＳ Ｐゴシック" pitchFamily="-84" charset="-128"/>
                        <a:cs typeface="+mn-cs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Exempt </a:t>
                      </a:r>
                      <a:r>
                        <a:rPr kumimoji="0" lang="en-US" sz="11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Prof’l</a:t>
                      </a: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 Staff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264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Positive)</a:t>
                      </a:r>
                    </a:p>
                  </a:txBody>
                  <a:tcPr marL="91444" marR="91444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endParaRPr kumimoji="0" lang="en-US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itchFamily="34" charset="0"/>
                        <a:ea typeface="ＭＳ Ｐゴシック" pitchFamily="-84" charset="-128"/>
                        <a:cs typeface="+mn-cs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endParaRPr kumimoji="0" lang="en-US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itchFamily="34" charset="0"/>
                        <a:ea typeface="ＭＳ Ｐゴシック" pitchFamily="-84" charset="-128"/>
                        <a:cs typeface="+mn-cs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endParaRPr kumimoji="0" lang="en-US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itchFamily="34" charset="0"/>
                        <a:ea typeface="ＭＳ Ｐゴシック" pitchFamily="-84" charset="-128"/>
                        <a:cs typeface="+mn-cs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Non-exempt Staff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Positive)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endParaRPr kumimoji="0" lang="en-US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itchFamily="34" charset="0"/>
                        <a:ea typeface="ＭＳ Ｐゴシック" pitchFamily="-84" charset="-128"/>
                        <a:cs typeface="+mn-cs"/>
                      </a:endParaRPr>
                    </a:p>
                  </a:txBody>
                  <a:tcPr marL="91444" marR="91444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50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25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algn="l" fontAlgn="ctr"/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Overall, my department is a good place to work.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82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3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3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3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3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3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50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60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algn="l" fontAlgn="ctr"/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All things considered, this is a great place to work.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81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3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3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3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3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3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50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59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algn="l" fontAlgn="ctr"/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This institution's culture is special - something you don't find just anywhere.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68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3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3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3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3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3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50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36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algn="l" fontAlgn="ctr"/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 am proud to be part of this institution.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87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3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3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3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3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3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3810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3600" dirty="0">
                <a:latin typeface="Arial" pitchFamily="34" charset="0"/>
              </a:rPr>
              <a:t>Barometer Statements by Job Category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AED651-07B0-4CE9-833C-D56F4AD667AD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000" dirty="0" smtClean="0">
                <a:latin typeface="Arial" pitchFamily="34" charset="0"/>
              </a:rPr>
              <a:t>Dimensions </a:t>
            </a:r>
            <a:r>
              <a:rPr lang="en-US" sz="1600" dirty="0" smtClean="0">
                <a:latin typeface="Arial" pitchFamily="34" charset="0"/>
              </a:rPr>
              <a:t>(Overall % Positive)</a:t>
            </a:r>
            <a:endParaRPr lang="en-US" sz="1600" dirty="0">
              <a:latin typeface="Arial" pitchFamily="34" charset="0"/>
            </a:endParaRPr>
          </a:p>
        </p:txBody>
      </p:sp>
      <p:graphicFrame>
        <p:nvGraphicFramePr>
          <p:cNvPr id="3" name="Object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087346711"/>
              </p:ext>
            </p:extLst>
          </p:nvPr>
        </p:nvGraphicFramePr>
        <p:xfrm>
          <a:off x="-76200" y="1295400"/>
          <a:ext cx="10134600" cy="45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" name="Chart" r:id="rId3" imgW="11753765" imgH="6743751" progId="MSGraph.Chart.8">
                  <p:embed followColorScheme="full"/>
                </p:oleObj>
              </mc:Choice>
              <mc:Fallback>
                <p:oleObj name="Chart" r:id="rId3" imgW="11753765" imgH="6743751" progId="MSGraph.Chart.8">
                  <p:embed followColorScheme="full"/>
                  <p:pic>
                    <p:nvPicPr>
                      <p:cNvPr id="0" name="Object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76200" y="1295400"/>
                        <a:ext cx="10134600" cy="457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2979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AED651-07B0-4CE9-833C-D56F4AD667A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000" dirty="0" smtClean="0">
                <a:latin typeface="Arial" pitchFamily="34" charset="0"/>
              </a:rPr>
              <a:t>Dimensions </a:t>
            </a:r>
            <a:r>
              <a:rPr lang="en-US" sz="1600" i="1" dirty="0" smtClean="0">
                <a:latin typeface="Arial" pitchFamily="34" charset="0"/>
              </a:rPr>
              <a:t>cont’d  </a:t>
            </a:r>
            <a:r>
              <a:rPr lang="en-US" sz="1600" dirty="0" smtClean="0">
                <a:latin typeface="Arial" pitchFamily="34" charset="0"/>
              </a:rPr>
              <a:t>(Overall % Positive)</a:t>
            </a:r>
            <a:endParaRPr lang="en-US" sz="1600" dirty="0">
              <a:latin typeface="Arial" pitchFamily="34" charset="0"/>
            </a:endParaRPr>
          </a:p>
        </p:txBody>
      </p:sp>
      <p:graphicFrame>
        <p:nvGraphicFramePr>
          <p:cNvPr id="4" name="Object 3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57938487"/>
              </p:ext>
            </p:extLst>
          </p:nvPr>
        </p:nvGraphicFramePr>
        <p:xfrm>
          <a:off x="0" y="1295400"/>
          <a:ext cx="9677400" cy="45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1" name="Chart" r:id="rId3" imgW="11753765" imgH="6753198" progId="MSGraph.Chart.8">
                  <p:embed followColorScheme="full"/>
                </p:oleObj>
              </mc:Choice>
              <mc:Fallback>
                <p:oleObj name="Chart" r:id="rId3" imgW="11753765" imgH="6753198" progId="MSGraph.Chart.8">
                  <p:embed followColorScheme="full"/>
                  <p:pic>
                    <p:nvPicPr>
                      <p:cNvPr id="0" name="Object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295400"/>
                        <a:ext cx="9677400" cy="457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24980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AED651-07B0-4CE9-833C-D56F4AD667A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000" dirty="0" smtClean="0">
                <a:latin typeface="Arial" pitchFamily="34" charset="0"/>
              </a:rPr>
              <a:t>Dimensions </a:t>
            </a:r>
            <a:r>
              <a:rPr lang="en-US" sz="1600" i="1" dirty="0" smtClean="0">
                <a:latin typeface="Arial" pitchFamily="34" charset="0"/>
              </a:rPr>
              <a:t>cont’d </a:t>
            </a:r>
            <a:r>
              <a:rPr lang="en-US" sz="1600" dirty="0" smtClean="0">
                <a:latin typeface="Arial" pitchFamily="34" charset="0"/>
              </a:rPr>
              <a:t>(Overall % Positive)</a:t>
            </a:r>
            <a:endParaRPr lang="en-US" sz="1600" dirty="0">
              <a:latin typeface="Arial" pitchFamily="34" charset="0"/>
            </a:endParaRPr>
          </a:p>
        </p:txBody>
      </p:sp>
      <p:graphicFrame>
        <p:nvGraphicFramePr>
          <p:cNvPr id="4" name="Object 3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444705517"/>
              </p:ext>
            </p:extLst>
          </p:nvPr>
        </p:nvGraphicFramePr>
        <p:xfrm>
          <a:off x="0" y="1295400"/>
          <a:ext cx="9677400" cy="45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7" name="Chart" r:id="rId3" imgW="11772931" imgH="6734303" progId="MSGraph.Chart.8">
                  <p:embed followColorScheme="full"/>
                </p:oleObj>
              </mc:Choice>
              <mc:Fallback>
                <p:oleObj name="Chart" r:id="rId3" imgW="11772931" imgH="6734303" progId="MSGraph.Chart.8">
                  <p:embed followColorScheme="full"/>
                  <p:pic>
                    <p:nvPicPr>
                      <p:cNvPr id="0" name="Object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295400"/>
                        <a:ext cx="9677400" cy="457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652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52ABA49-9827-463F-AF65-4E3CE4C6DB2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000" dirty="0" smtClean="0">
                <a:latin typeface="Arial" pitchFamily="34" charset="0"/>
              </a:rPr>
              <a:t>Job Category </a:t>
            </a:r>
            <a:r>
              <a:rPr lang="en-US" sz="1600" dirty="0" smtClean="0">
                <a:latin typeface="Arial" pitchFamily="34" charset="0"/>
              </a:rPr>
              <a:t>(Overall % Positive)</a:t>
            </a:r>
            <a:endParaRPr lang="en-US" sz="1600" dirty="0">
              <a:latin typeface="Arial" pitchFamily="34" charset="0"/>
            </a:endParaRPr>
          </a:p>
        </p:txBody>
      </p:sp>
      <p:graphicFrame>
        <p:nvGraphicFramePr>
          <p:cNvPr id="2" name="Object 1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936508897"/>
              </p:ext>
            </p:extLst>
          </p:nvPr>
        </p:nvGraphicFramePr>
        <p:xfrm>
          <a:off x="152400" y="1066800"/>
          <a:ext cx="8531225" cy="469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0" name="Chart" r:id="rId3" imgW="8744085" imgH="4743450" progId="MSGraph.Chart.8">
                  <p:embed followColorScheme="full"/>
                </p:oleObj>
              </mc:Choice>
              <mc:Fallback>
                <p:oleObj name="Chart" r:id="rId3" imgW="8744085" imgH="4743450" progId="MSGraph.Chart.8">
                  <p:embed followColorScheme="full"/>
                  <p:pic>
                    <p:nvPicPr>
                      <p:cNvPr id="0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066800"/>
                        <a:ext cx="8531225" cy="469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6C67971-DF6E-4F84-B48A-28693C3A872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000" dirty="0" smtClean="0">
                <a:latin typeface="Arial" pitchFamily="34" charset="0"/>
              </a:rPr>
              <a:t>Years at Institution </a:t>
            </a:r>
            <a:r>
              <a:rPr lang="en-US" sz="1600" dirty="0" smtClean="0">
                <a:latin typeface="Arial" pitchFamily="34" charset="0"/>
              </a:rPr>
              <a:t>(Overall % Positive)</a:t>
            </a:r>
            <a:endParaRPr lang="en-US" sz="1600" dirty="0">
              <a:latin typeface="Arial" pitchFamily="34" charset="0"/>
            </a:endParaRPr>
          </a:p>
        </p:txBody>
      </p:sp>
      <p:graphicFrame>
        <p:nvGraphicFramePr>
          <p:cNvPr id="2" name="Object 1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825385493"/>
              </p:ext>
            </p:extLst>
          </p:nvPr>
        </p:nvGraphicFramePr>
        <p:xfrm>
          <a:off x="307975" y="1066800"/>
          <a:ext cx="8531225" cy="469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2" name="Chart" r:id="rId3" imgW="8743925" imgH="4743543" progId="MSGraph.Chart.8">
                  <p:embed followColorScheme="full"/>
                </p:oleObj>
              </mc:Choice>
              <mc:Fallback>
                <p:oleObj name="Chart" r:id="rId3" imgW="8743925" imgH="4743543" progId="MSGraph.Chart.8">
                  <p:embed followColorScheme="full"/>
                  <p:pic>
                    <p:nvPicPr>
                      <p:cNvPr id="0" name="Object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975" y="1066800"/>
                        <a:ext cx="8531225" cy="469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0744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3D57A5E-7F16-42DF-99AD-07EAC2105AE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000" dirty="0" smtClean="0">
                <a:latin typeface="Arial" pitchFamily="34" charset="0"/>
              </a:rPr>
              <a:t>Top Ten Statements</a:t>
            </a:r>
            <a:endParaRPr lang="en-US" sz="1600" dirty="0">
              <a:latin typeface="Arial" pitchFamily="34" charset="0"/>
            </a:endParaRPr>
          </a:p>
        </p:txBody>
      </p:sp>
      <p:graphicFrame>
        <p:nvGraphicFramePr>
          <p:cNvPr id="6" name="Group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4186138"/>
              </p:ext>
            </p:extLst>
          </p:nvPr>
        </p:nvGraphicFramePr>
        <p:xfrm>
          <a:off x="228600" y="1141625"/>
          <a:ext cx="8534400" cy="4570333"/>
        </p:xfrm>
        <a:graphic>
          <a:graphicData uri="http://schemas.openxmlformats.org/drawingml/2006/table">
            <a:tbl>
              <a:tblPr/>
              <a:tblGrid>
                <a:gridCol w="517236"/>
                <a:gridCol w="4137891"/>
                <a:gridCol w="1293091"/>
                <a:gridCol w="1293091"/>
                <a:gridCol w="1293091"/>
              </a:tblGrid>
              <a:tr h="841248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Survey Statement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California State  Uni. San Marcos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Overall </a:t>
                      </a: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results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  (% Positive)</a:t>
                      </a:r>
                    </a:p>
                  </a:txBody>
                  <a:tcPr marT="45717" marB="45717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California State  Uni. San Marcos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Overall results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Negative)</a:t>
                      </a:r>
                      <a:endParaRPr kumimoji="0" lang="en-US" sz="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2014 Honor Roll Benchmark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&gt;10,000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Positive)</a:t>
                      </a:r>
                    </a:p>
                  </a:txBody>
                  <a:tcPr marT="45717" marB="45717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31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5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 understand how my job contributes to this institution's mission.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31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49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This institution actively contributes to the community.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7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36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 am proud to be part of this institution.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7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68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We are good citizens/stewards in our local community.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effectLst/>
                          <a:latin typeface="Arial"/>
                        </a:rPr>
                        <a:t>*</a:t>
                      </a:r>
                      <a:endParaRPr lang="en-US" sz="14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7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29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The institution takes reasonable steps to provide  a safe and secure environment for the campus.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09ECB00-2001-417A-9E19-A8D77812316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000" dirty="0" smtClean="0">
                <a:latin typeface="Arial" pitchFamily="34" charset="0"/>
              </a:rPr>
              <a:t>Top Ten Statements</a:t>
            </a:r>
            <a:endParaRPr lang="en-US" sz="1600" dirty="0">
              <a:latin typeface="Arial" pitchFamily="34" charset="0"/>
            </a:endParaRPr>
          </a:p>
        </p:txBody>
      </p:sp>
      <p:graphicFrame>
        <p:nvGraphicFramePr>
          <p:cNvPr id="6" name="Group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4864330"/>
              </p:ext>
            </p:extLst>
          </p:nvPr>
        </p:nvGraphicFramePr>
        <p:xfrm>
          <a:off x="228600" y="1141625"/>
          <a:ext cx="8534400" cy="4570333"/>
        </p:xfrm>
        <a:graphic>
          <a:graphicData uri="http://schemas.openxmlformats.org/drawingml/2006/table">
            <a:tbl>
              <a:tblPr/>
              <a:tblGrid>
                <a:gridCol w="517236"/>
                <a:gridCol w="4137891"/>
                <a:gridCol w="1293091"/>
                <a:gridCol w="1293091"/>
                <a:gridCol w="1293091"/>
              </a:tblGrid>
              <a:tr h="841248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Survey Statement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California State  Uni. San Marcos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Overall </a:t>
                      </a: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results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  (% Positive)</a:t>
                      </a:r>
                    </a:p>
                  </a:txBody>
                  <a:tcPr marT="45717" marB="45717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California State  Uni. San Marcos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Overall results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Negative)</a:t>
                      </a:r>
                      <a:endParaRPr kumimoji="0" lang="en-US" sz="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2014 Honor Roll Benchmark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&gt;10,000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Positive)</a:t>
                      </a:r>
                    </a:p>
                  </a:txBody>
                  <a:tcPr marT="45717" marB="45717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31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 am given the responsibility and freedom to do  my job.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31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24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 have a good relationship with my supervisor/department chair.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7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61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People at CSUSM understand and value the benefits of a diverse workforce.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7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34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This institution's benefits meet my needs.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7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47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My supervisor/department chair supports my efforts to balance my work and personal life.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872690D-9885-4A0C-B023-8E251D17F72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2954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200000"/>
              </a:lnSpc>
              <a:spcAft>
                <a:spcPts val="0"/>
              </a:spcAft>
              <a:buNone/>
              <a:defRPr/>
            </a:pPr>
            <a:endParaRPr lang="en-US" dirty="0" smtClean="0">
              <a:solidFill>
                <a:srgbClr val="000000"/>
              </a:solidFill>
              <a:latin typeface="Arial" pitchFamily="34" charset="0"/>
              <a:ea typeface="ＭＳ Ｐゴシック" pitchFamily="-84" charset="-128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000" dirty="0" smtClean="0">
                <a:latin typeface="Arial" pitchFamily="34" charset="0"/>
              </a:rPr>
              <a:t>Strengths</a:t>
            </a:r>
            <a:endParaRPr lang="en-US" sz="1600" dirty="0">
              <a:latin typeface="Arial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33400" y="1371600"/>
            <a:ext cx="7772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altLang="zh-CN" sz="2400" dirty="0" smtClean="0">
                <a:latin typeface="Arial" pitchFamily="34" charset="0"/>
              </a:rPr>
              <a:t>Job Satisfaction &amp; Connection to Mission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en-US" altLang="zh-CN" sz="2400" dirty="0">
              <a:latin typeface="Arial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altLang="zh-CN" sz="2400" dirty="0" smtClean="0">
                <a:latin typeface="Arial" pitchFamily="34" charset="0"/>
              </a:rPr>
              <a:t>Benefits &amp; Work/Life Balance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en-US" altLang="zh-CN" sz="2400" dirty="0">
              <a:latin typeface="Arial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altLang="zh-CN" sz="2400" dirty="0" smtClean="0">
                <a:latin typeface="Arial" pitchFamily="34" charset="0"/>
              </a:rPr>
              <a:t>Supervisor/Department Chair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en-US" altLang="zh-CN" sz="2400" dirty="0">
              <a:latin typeface="Arial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altLang="zh-CN" sz="2400" dirty="0" smtClean="0">
                <a:latin typeface="Arial" pitchFamily="34" charset="0"/>
              </a:rPr>
              <a:t>Teaching Environment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en-US" altLang="zh-CN" sz="2400" dirty="0">
              <a:latin typeface="Arial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altLang="zh-CN" sz="2400" dirty="0" smtClean="0">
                <a:latin typeface="Arial" pitchFamily="34" charset="0"/>
              </a:rPr>
              <a:t>Diversity &amp; Inclusion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en-US" altLang="zh-CN" sz="2400" dirty="0">
              <a:latin typeface="Arial" pitchFamily="34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altLang="zh-CN" sz="2400" dirty="0" smtClean="0">
                <a:latin typeface="Arial" pitchFamily="34" charset="0"/>
              </a:rPr>
              <a:t>Facilities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en-US" altLang="zh-CN" sz="2400" dirty="0">
              <a:latin typeface="Arial" pitchFamily="34" charset="0"/>
            </a:endParaRPr>
          </a:p>
          <a:p>
            <a:pPr marL="0" indent="0">
              <a:lnSpc>
                <a:spcPct val="80000"/>
              </a:lnSpc>
              <a:spcBef>
                <a:spcPct val="20000"/>
              </a:spcBef>
            </a:pPr>
            <a:endParaRPr lang="en-US" sz="1600" dirty="0">
              <a:latin typeface="Arial" pitchFamily="34" charset="0"/>
              <a:ea typeface="SimSun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72DBF0D-A9EF-477F-BD36-74966FC7A0C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28600" y="304800"/>
            <a:ext cx="8991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3800" dirty="0" smtClean="0">
                <a:latin typeface="Arial" pitchFamily="34" charset="0"/>
              </a:rPr>
              <a:t>Job Satisfaction &amp; Connection to Mission</a:t>
            </a:r>
            <a:endParaRPr lang="en-US" sz="3800" dirty="0">
              <a:latin typeface="Arial" pitchFamily="34" charset="0"/>
            </a:endParaRPr>
          </a:p>
          <a:p>
            <a:endParaRPr lang="en-US" sz="1600" dirty="0">
              <a:latin typeface="Arial" pitchFamily="34" charset="0"/>
            </a:endParaRPr>
          </a:p>
        </p:txBody>
      </p:sp>
      <p:graphicFrame>
        <p:nvGraphicFramePr>
          <p:cNvPr id="7" name="Group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669229"/>
              </p:ext>
            </p:extLst>
          </p:nvPr>
        </p:nvGraphicFramePr>
        <p:xfrm>
          <a:off x="228600" y="1141625"/>
          <a:ext cx="8534400" cy="4570333"/>
        </p:xfrm>
        <a:graphic>
          <a:graphicData uri="http://schemas.openxmlformats.org/drawingml/2006/table">
            <a:tbl>
              <a:tblPr/>
              <a:tblGrid>
                <a:gridCol w="517236"/>
                <a:gridCol w="4137891"/>
                <a:gridCol w="1293091"/>
                <a:gridCol w="1293091"/>
                <a:gridCol w="1293091"/>
              </a:tblGrid>
              <a:tr h="841248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Survey Statement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California State  Uni. San Marcos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Overall </a:t>
                      </a: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results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  (% Positive)</a:t>
                      </a:r>
                    </a:p>
                  </a:txBody>
                  <a:tcPr marT="45717" marB="45717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California State  Uni. San Marcos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Overall results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Negative)</a:t>
                      </a:r>
                      <a:endParaRPr kumimoji="0" lang="en-US" sz="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2014 Honor Roll Benchmark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&gt;10,000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Positive)</a:t>
                      </a:r>
                    </a:p>
                  </a:txBody>
                  <a:tcPr marT="45717" marB="45717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31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My job makes good use of my skills and abilities.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31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 am given the responsibility and freedom to do   my job.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7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5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 understand how my job contributes to this institution's mission.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7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72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 find personal meaning and fulfillment in my work.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7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49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This institution actively contributes to the community.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52ABA49-9827-463F-AF65-4E3CE4C6DB2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4572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400" dirty="0" smtClean="0">
                <a:latin typeface="Arial" pitchFamily="34" charset="0"/>
              </a:rPr>
              <a:t>68. We </a:t>
            </a:r>
            <a:r>
              <a:rPr lang="en-US" sz="2400" dirty="0">
                <a:latin typeface="Arial" pitchFamily="34" charset="0"/>
              </a:rPr>
              <a:t>are good citizens/stewards in our local community.</a:t>
            </a:r>
          </a:p>
        </p:txBody>
      </p:sp>
      <p:graphicFrame>
        <p:nvGraphicFramePr>
          <p:cNvPr id="3" name="Object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625714910"/>
              </p:ext>
            </p:extLst>
          </p:nvPr>
        </p:nvGraphicFramePr>
        <p:xfrm>
          <a:off x="152400" y="1066800"/>
          <a:ext cx="8531225" cy="469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09" name="Chart" r:id="rId3" imgW="8744085" imgH="4743450" progId="MSGraph.Chart.8">
                  <p:embed followColorScheme="full"/>
                </p:oleObj>
              </mc:Choice>
              <mc:Fallback>
                <p:oleObj name="Chart" r:id="rId3" imgW="8744085" imgH="4743450" progId="MSGraph.Chart.8">
                  <p:embed followColorScheme="full"/>
                  <p:pic>
                    <p:nvPicPr>
                      <p:cNvPr id="0" name="Object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066800"/>
                        <a:ext cx="8531225" cy="469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45308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52ABA49-9827-463F-AF65-4E3CE4C6DB2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2286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400" dirty="0" smtClean="0">
                <a:latin typeface="Arial" pitchFamily="34" charset="0"/>
              </a:rPr>
              <a:t>69. Faculty </a:t>
            </a:r>
            <a:r>
              <a:rPr lang="en-US" sz="2400" dirty="0">
                <a:latin typeface="Arial" pitchFamily="34" charset="0"/>
              </a:rPr>
              <a:t>and staff are encouraged to participate in community service activities.</a:t>
            </a:r>
          </a:p>
        </p:txBody>
      </p:sp>
      <p:graphicFrame>
        <p:nvGraphicFramePr>
          <p:cNvPr id="3" name="Object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320053971"/>
              </p:ext>
            </p:extLst>
          </p:nvPr>
        </p:nvGraphicFramePr>
        <p:xfrm>
          <a:off x="152400" y="1066800"/>
          <a:ext cx="8531225" cy="469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82" name="Chart" r:id="rId3" imgW="8744085" imgH="4743450" progId="MSGraph.Chart.8">
                  <p:embed followColorScheme="full"/>
                </p:oleObj>
              </mc:Choice>
              <mc:Fallback>
                <p:oleObj name="Chart" r:id="rId3" imgW="8744085" imgH="4743450" progId="MSGraph.Chart.8">
                  <p:embed followColorScheme="full"/>
                  <p:pic>
                    <p:nvPicPr>
                      <p:cNvPr id="0" name="Object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066800"/>
                        <a:ext cx="8531225" cy="469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1974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BE84572-7639-44EC-881C-1E4756145D4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000" dirty="0" smtClean="0">
                <a:latin typeface="Arial" pitchFamily="34" charset="0"/>
              </a:rPr>
              <a:t>Benefits &amp; Work/Life Balance</a:t>
            </a:r>
            <a:endParaRPr lang="en-US" sz="1600" dirty="0">
              <a:latin typeface="Arial" pitchFamily="34" charset="0"/>
            </a:endParaRPr>
          </a:p>
        </p:txBody>
      </p:sp>
      <p:graphicFrame>
        <p:nvGraphicFramePr>
          <p:cNvPr id="5" name="Group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3665099"/>
              </p:ext>
            </p:extLst>
          </p:nvPr>
        </p:nvGraphicFramePr>
        <p:xfrm>
          <a:off x="228600" y="1282640"/>
          <a:ext cx="8534400" cy="3822760"/>
        </p:xfrm>
        <a:graphic>
          <a:graphicData uri="http://schemas.openxmlformats.org/drawingml/2006/table">
            <a:tbl>
              <a:tblPr/>
              <a:tblGrid>
                <a:gridCol w="517236"/>
                <a:gridCol w="4137891"/>
                <a:gridCol w="1293091"/>
                <a:gridCol w="1293091"/>
                <a:gridCol w="1293091"/>
              </a:tblGrid>
              <a:tr h="841248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Survey Statement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California State  Uni. San Marcos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Overall </a:t>
                      </a: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results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  (% Positive)</a:t>
                      </a:r>
                    </a:p>
                  </a:txBody>
                  <a:tcPr marT="45717" marB="45717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California State  Uni. San Marcos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Overall results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Negative)</a:t>
                      </a:r>
                      <a:endParaRPr kumimoji="0" lang="en-US" sz="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2014 Honor Roll Benchmark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&gt;10,000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Positive)</a:t>
                      </a:r>
                    </a:p>
                  </a:txBody>
                  <a:tcPr marT="45717" marB="45717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31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34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This institution's benefits meet my needs.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31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47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My supervisor/department chair supports my efforts to balance my work and personal life.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7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53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This institution's policies and practices give me the flexibility to manage my work and personal life.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7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67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This institution provides me with enough flexibility and support to meet the demands of my personal and family life.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BE84572-7639-44EC-881C-1E4756145D4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000" dirty="0" smtClean="0">
                <a:latin typeface="Arial" pitchFamily="34" charset="0"/>
              </a:rPr>
              <a:t>Supervisor/Department Chair</a:t>
            </a:r>
            <a:endParaRPr lang="en-US" sz="1600" dirty="0">
              <a:latin typeface="Arial" pitchFamily="34" charset="0"/>
            </a:endParaRPr>
          </a:p>
        </p:txBody>
      </p:sp>
      <p:graphicFrame>
        <p:nvGraphicFramePr>
          <p:cNvPr id="5" name="Group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7342221"/>
              </p:ext>
            </p:extLst>
          </p:nvPr>
        </p:nvGraphicFramePr>
        <p:xfrm>
          <a:off x="228600" y="1282640"/>
          <a:ext cx="8534400" cy="3822760"/>
        </p:xfrm>
        <a:graphic>
          <a:graphicData uri="http://schemas.openxmlformats.org/drawingml/2006/table">
            <a:tbl>
              <a:tblPr/>
              <a:tblGrid>
                <a:gridCol w="517236"/>
                <a:gridCol w="4137891"/>
                <a:gridCol w="1293091"/>
                <a:gridCol w="1293091"/>
                <a:gridCol w="1293091"/>
              </a:tblGrid>
              <a:tr h="841248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Survey Statement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California State  Uni. San Marcos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Overall </a:t>
                      </a: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results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  (% Positive)</a:t>
                      </a:r>
                    </a:p>
                  </a:txBody>
                  <a:tcPr marT="45717" marB="45717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California State  Uni. San Marcos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Overall results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Negative)</a:t>
                      </a:r>
                      <a:endParaRPr kumimoji="0" lang="en-US" sz="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2014 Honor Roll Benchmark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&gt;10,000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Positive)</a:t>
                      </a:r>
                    </a:p>
                  </a:txBody>
                  <a:tcPr marT="45717" marB="45717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31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My supervisor/department chair makes his/her expectations clear.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31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7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 receive feedback from my supervisor/department chair that helps me.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7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12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 believe what I am told by my supervisor/department chair.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7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15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My supervisor/department chair regularly models this institution's values.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457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BE84572-7639-44EC-881C-1E4756145D4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000" dirty="0" smtClean="0">
                <a:latin typeface="Arial" pitchFamily="34" charset="0"/>
              </a:rPr>
              <a:t>Supervisor/Department Chair </a:t>
            </a:r>
            <a:r>
              <a:rPr lang="en-US" sz="1600" i="1" dirty="0" smtClean="0">
                <a:latin typeface="Arial" pitchFamily="34" charset="0"/>
              </a:rPr>
              <a:t>cont’d…</a:t>
            </a:r>
            <a:endParaRPr lang="en-US" sz="1600" i="1" dirty="0">
              <a:latin typeface="Arial" pitchFamily="34" charset="0"/>
            </a:endParaRPr>
          </a:p>
        </p:txBody>
      </p:sp>
      <p:graphicFrame>
        <p:nvGraphicFramePr>
          <p:cNvPr id="5" name="Group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3471369"/>
              </p:ext>
            </p:extLst>
          </p:nvPr>
        </p:nvGraphicFramePr>
        <p:xfrm>
          <a:off x="228600" y="1282640"/>
          <a:ext cx="8534400" cy="3822760"/>
        </p:xfrm>
        <a:graphic>
          <a:graphicData uri="http://schemas.openxmlformats.org/drawingml/2006/table">
            <a:tbl>
              <a:tblPr/>
              <a:tblGrid>
                <a:gridCol w="517236"/>
                <a:gridCol w="4137891"/>
                <a:gridCol w="1293091"/>
                <a:gridCol w="1293091"/>
                <a:gridCol w="1293091"/>
              </a:tblGrid>
              <a:tr h="841248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Survey Statement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California State  Uni. San Marcos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Overall </a:t>
                      </a: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results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  (% Positive)</a:t>
                      </a:r>
                    </a:p>
                  </a:txBody>
                  <a:tcPr marT="45717" marB="45717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California State  Uni. San Marcos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Overall results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Negative)</a:t>
                      </a:r>
                      <a:endParaRPr kumimoji="0" lang="en-US" sz="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2014 Honor Roll Benchmark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&gt;10,000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Positive)</a:t>
                      </a:r>
                    </a:p>
                  </a:txBody>
                  <a:tcPr marT="45717" marB="45717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31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19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My supervisor/department chair is consistent and fair.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31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20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My supervisor/department chair actively solicits my suggestions and ideas.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7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47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My supervisor/department chair supports my efforts to balance my work and personal life.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7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24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 have a good relationship with my supervisor/department chair.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491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BE84572-7639-44EC-881C-1E4756145D4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000" dirty="0" smtClean="0">
                <a:latin typeface="Arial" pitchFamily="34" charset="0"/>
              </a:rPr>
              <a:t>Teaching Environment</a:t>
            </a:r>
            <a:endParaRPr lang="en-US" sz="1600" dirty="0">
              <a:latin typeface="Arial" pitchFamily="34" charset="0"/>
            </a:endParaRPr>
          </a:p>
        </p:txBody>
      </p:sp>
      <p:graphicFrame>
        <p:nvGraphicFramePr>
          <p:cNvPr id="5" name="Group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3547525"/>
              </p:ext>
            </p:extLst>
          </p:nvPr>
        </p:nvGraphicFramePr>
        <p:xfrm>
          <a:off x="228600" y="1282640"/>
          <a:ext cx="8534400" cy="3822760"/>
        </p:xfrm>
        <a:graphic>
          <a:graphicData uri="http://schemas.openxmlformats.org/drawingml/2006/table">
            <a:tbl>
              <a:tblPr/>
              <a:tblGrid>
                <a:gridCol w="517236"/>
                <a:gridCol w="4137891"/>
                <a:gridCol w="1293091"/>
                <a:gridCol w="1293091"/>
                <a:gridCol w="1293091"/>
              </a:tblGrid>
              <a:tr h="841248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Survey Statement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California State  Uni. San Marcos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Overall </a:t>
                      </a: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results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  (% Positive)</a:t>
                      </a:r>
                    </a:p>
                  </a:txBody>
                  <a:tcPr marT="45717" marB="45717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California State  Uni. San Marcos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Overall results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Negative)</a:t>
                      </a:r>
                      <a:endParaRPr kumimoji="0" lang="en-US" sz="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2014 Honor Roll Benchmark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&gt;10,000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Positive)</a:t>
                      </a:r>
                    </a:p>
                  </a:txBody>
                  <a:tcPr marT="45717" marB="45717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31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33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There is a good balance of teaching, service and research at this institution.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31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40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Teaching is appropriately recognized in the evaluation and promotion process.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7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51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There is appropriate recognition of innovative and high quality teaching.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7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39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Faculty are appropriately involved in decisions related to the education program (e.g., curriculum development, evaluation).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981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E30791D-5FFB-4E44-998B-5D9CDC41DBE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dirty="0"/>
          </a:p>
        </p:txBody>
      </p:sp>
      <p:graphicFrame>
        <p:nvGraphicFramePr>
          <p:cNvPr id="4" name="Group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5198664"/>
              </p:ext>
            </p:extLst>
          </p:nvPr>
        </p:nvGraphicFramePr>
        <p:xfrm>
          <a:off x="152400" y="1417509"/>
          <a:ext cx="8686798" cy="3230691"/>
        </p:xfrm>
        <a:graphic>
          <a:graphicData uri="http://schemas.openxmlformats.org/drawingml/2006/table">
            <a:tbl>
              <a:tblPr/>
              <a:tblGrid>
                <a:gridCol w="558305"/>
                <a:gridCol w="3513633"/>
                <a:gridCol w="1153715"/>
                <a:gridCol w="1153715"/>
                <a:gridCol w="1153715"/>
                <a:gridCol w="1153715"/>
              </a:tblGrid>
              <a:tr h="1295400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Survey Statement</a:t>
                      </a:r>
                    </a:p>
                  </a:txBody>
                  <a:tcPr marL="91444" marR="914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  <a:cs typeface="ＭＳ Ｐゴシック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California State  Uni. San Marcos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Overall </a:t>
                      </a: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results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  (% Positive)</a:t>
                      </a:r>
                    </a:p>
                  </a:txBody>
                  <a:tcPr marL="91444" marR="914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endParaRPr kumimoji="0" lang="en-US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itchFamily="34" charset="0"/>
                        <a:ea typeface="ＭＳ Ｐゴシック" pitchFamily="-84" charset="-128"/>
                        <a:cs typeface="+mn-cs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endParaRPr kumimoji="0" lang="en-US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itchFamily="34" charset="0"/>
                        <a:ea typeface="ＭＳ Ｐゴシック" pitchFamily="-84" charset="-128"/>
                        <a:cs typeface="+mn-cs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Tenured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Positive)</a:t>
                      </a:r>
                    </a:p>
                  </a:txBody>
                  <a:tcPr marL="91444" marR="91444" anchor="ctr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endParaRPr kumimoji="0" lang="en-US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itchFamily="34" charset="0"/>
                        <a:ea typeface="ＭＳ Ｐゴシック" pitchFamily="-84" charset="-128"/>
                        <a:cs typeface="+mn-cs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Tenure Track/ Untenured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Positive)</a:t>
                      </a:r>
                    </a:p>
                  </a:txBody>
                  <a:tcPr marL="91444" marR="914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endParaRPr kumimoji="0" lang="en-US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itchFamily="34" charset="0"/>
                        <a:ea typeface="ＭＳ Ｐゴシック" pitchFamily="-84" charset="-128"/>
                        <a:cs typeface="+mn-cs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endParaRPr kumimoji="0" lang="en-US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itchFamily="34" charset="0"/>
                        <a:ea typeface="ＭＳ Ｐゴシック" pitchFamily="-84" charset="-128"/>
                        <a:cs typeface="+mn-cs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Not Tenure Track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Positive)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endParaRPr kumimoji="0" lang="en-US" sz="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44" marR="9144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50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33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algn="l" fontAlgn="ctr"/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There is a good balance of teaching, service and research at this institution.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73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3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3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3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50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40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algn="l" fontAlgn="ctr"/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Teaching is appropriately recognized in the evaluation and promotion process.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73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3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3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3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50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51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algn="l" fontAlgn="ctr"/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There is appropriate recognition of innovative and high quality teaching.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75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3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3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3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3810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3600" dirty="0" smtClean="0">
                <a:latin typeface="Arial" pitchFamily="34" charset="0"/>
              </a:rPr>
              <a:t>Teaching Environment by Tenure Status</a:t>
            </a:r>
            <a:endParaRPr lang="en-US" sz="36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97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BE84572-7639-44EC-881C-1E4756145D4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000" dirty="0" smtClean="0">
                <a:latin typeface="Arial" pitchFamily="34" charset="0"/>
              </a:rPr>
              <a:t>Diversity &amp; Inclusion</a:t>
            </a:r>
            <a:endParaRPr lang="en-US" sz="1600" dirty="0">
              <a:latin typeface="Arial" pitchFamily="34" charset="0"/>
            </a:endParaRPr>
          </a:p>
        </p:txBody>
      </p:sp>
      <p:graphicFrame>
        <p:nvGraphicFramePr>
          <p:cNvPr id="5" name="Group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5396410"/>
              </p:ext>
            </p:extLst>
          </p:nvPr>
        </p:nvGraphicFramePr>
        <p:xfrm>
          <a:off x="228600" y="1141625"/>
          <a:ext cx="8534400" cy="4570333"/>
        </p:xfrm>
        <a:graphic>
          <a:graphicData uri="http://schemas.openxmlformats.org/drawingml/2006/table">
            <a:tbl>
              <a:tblPr/>
              <a:tblGrid>
                <a:gridCol w="517236"/>
                <a:gridCol w="4137891"/>
                <a:gridCol w="1293091"/>
                <a:gridCol w="1293091"/>
                <a:gridCol w="1293091"/>
              </a:tblGrid>
              <a:tr h="841248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Survey Statement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California State  Uni. San Marcos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Overall </a:t>
                      </a: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results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  (% Positive)</a:t>
                      </a:r>
                    </a:p>
                  </a:txBody>
                  <a:tcPr marT="45717" marB="45717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California State  Uni. San Marcos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Overall results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Negative)</a:t>
                      </a:r>
                      <a:endParaRPr kumimoji="0" lang="en-US" sz="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2014 Honor Roll Benchmark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&gt;10,000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Positive)</a:t>
                      </a:r>
                    </a:p>
                  </a:txBody>
                  <a:tcPr marT="45717" marB="45717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31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45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At this institution, people are supportive of their colleagues regardless of their heritage or background.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31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50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This institution places sufficient emphasis on having diverse faculty, administration and staff.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7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54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This institution has clear and effective procedures for dealing with discrimination.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7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61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People at CSUSM understand and value the benefits of a diverse workforce.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7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63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Senior Leadership is committed to achieving a diverse workforce.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3460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BE84572-7639-44EC-881C-1E4756145D4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000" dirty="0" smtClean="0">
                <a:latin typeface="Arial" pitchFamily="34" charset="0"/>
              </a:rPr>
              <a:t>Diversity &amp; Inclusion</a:t>
            </a:r>
            <a:endParaRPr lang="en-US" sz="1600" dirty="0">
              <a:latin typeface="Arial" pitchFamily="34" charset="0"/>
            </a:endParaRPr>
          </a:p>
        </p:txBody>
      </p:sp>
      <p:graphicFrame>
        <p:nvGraphicFramePr>
          <p:cNvPr id="5" name="Group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3081699"/>
              </p:ext>
            </p:extLst>
          </p:nvPr>
        </p:nvGraphicFramePr>
        <p:xfrm>
          <a:off x="228600" y="1282640"/>
          <a:ext cx="8534400" cy="3822760"/>
        </p:xfrm>
        <a:graphic>
          <a:graphicData uri="http://schemas.openxmlformats.org/drawingml/2006/table">
            <a:tbl>
              <a:tblPr/>
              <a:tblGrid>
                <a:gridCol w="517236"/>
                <a:gridCol w="4137891"/>
                <a:gridCol w="1293091"/>
                <a:gridCol w="1293091"/>
                <a:gridCol w="1293091"/>
              </a:tblGrid>
              <a:tr h="841248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Survey Statement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California State  Uni. San Marcos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Overall </a:t>
                      </a: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results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  (% Positive)</a:t>
                      </a:r>
                    </a:p>
                  </a:txBody>
                  <a:tcPr marT="45717" marB="45717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California State  Uni. San Marcos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Overall results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Negative)</a:t>
                      </a:r>
                      <a:endParaRPr kumimoji="0" lang="en-US" sz="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2014 Honor Roll Benchmark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&gt;10,000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Positive)</a:t>
                      </a:r>
                    </a:p>
                  </a:txBody>
                  <a:tcPr marT="45717" marB="45717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31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62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CSUSM presently employs a diverse workforce.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31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64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The environment at this institution is supportive of the expression of different opinions, styles, and perceptions.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7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65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We are making good progress towards valuing differences.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7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66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This institution makes a genuine effort to involve  a diverse group of faculty/staff on college initiatives.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879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BE84572-7639-44EC-881C-1E4756145D4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000" dirty="0" smtClean="0">
                <a:latin typeface="Arial" pitchFamily="34" charset="0"/>
              </a:rPr>
              <a:t>Facilities</a:t>
            </a:r>
            <a:endParaRPr lang="en-US" sz="1600" dirty="0">
              <a:latin typeface="Arial" pitchFamily="34" charset="0"/>
            </a:endParaRPr>
          </a:p>
        </p:txBody>
      </p:sp>
      <p:graphicFrame>
        <p:nvGraphicFramePr>
          <p:cNvPr id="5" name="Group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08880"/>
              </p:ext>
            </p:extLst>
          </p:nvPr>
        </p:nvGraphicFramePr>
        <p:xfrm>
          <a:off x="228600" y="1634786"/>
          <a:ext cx="8534400" cy="2327614"/>
        </p:xfrm>
        <a:graphic>
          <a:graphicData uri="http://schemas.openxmlformats.org/drawingml/2006/table">
            <a:tbl>
              <a:tblPr/>
              <a:tblGrid>
                <a:gridCol w="517236"/>
                <a:gridCol w="4137891"/>
                <a:gridCol w="1293091"/>
                <a:gridCol w="1293091"/>
                <a:gridCol w="1293091"/>
              </a:tblGrid>
              <a:tr h="841248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Survey Statement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California State  Uni. San Marcos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Overall </a:t>
                      </a: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results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  (% Positive)</a:t>
                      </a:r>
                    </a:p>
                  </a:txBody>
                  <a:tcPr marT="45717" marB="45717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California State  Uni. San Marcos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Overall results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Negative)</a:t>
                      </a:r>
                      <a:endParaRPr kumimoji="0" lang="en-US" sz="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2014 Honor Roll Benchmark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&gt;10,000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Positive)</a:t>
                      </a:r>
                    </a:p>
                  </a:txBody>
                  <a:tcPr marT="45717" marB="45717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31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31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The facilities (e.g., classrooms, offices, laboratories) adequately meet my needs.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31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29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The institution takes reasonable steps to provide a safe and secure environment for the campus.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759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B89B47C-8AA4-494F-98CA-6A0C4E6974A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000" dirty="0" smtClean="0">
                <a:latin typeface="Arial" pitchFamily="34" charset="0"/>
              </a:rPr>
              <a:t>Bottom Ten Statements</a:t>
            </a:r>
            <a:endParaRPr lang="en-US" sz="1600" dirty="0">
              <a:latin typeface="Arial" pitchFamily="34" charset="0"/>
            </a:endParaRPr>
          </a:p>
        </p:txBody>
      </p:sp>
      <p:graphicFrame>
        <p:nvGraphicFramePr>
          <p:cNvPr id="7" name="Group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23339"/>
              </p:ext>
            </p:extLst>
          </p:nvPr>
        </p:nvGraphicFramePr>
        <p:xfrm>
          <a:off x="228600" y="1141625"/>
          <a:ext cx="8534400" cy="4570333"/>
        </p:xfrm>
        <a:graphic>
          <a:graphicData uri="http://schemas.openxmlformats.org/drawingml/2006/table">
            <a:tbl>
              <a:tblPr/>
              <a:tblGrid>
                <a:gridCol w="517236"/>
                <a:gridCol w="4137891"/>
                <a:gridCol w="1293091"/>
                <a:gridCol w="1293091"/>
                <a:gridCol w="1293091"/>
              </a:tblGrid>
              <a:tr h="841248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Survey Statement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California State  Uni. San Marcos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Overall </a:t>
                      </a: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results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  (% Positive)</a:t>
                      </a:r>
                    </a:p>
                  </a:txBody>
                  <a:tcPr marT="45717" marB="45717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California State  Uni. San Marcos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Overall results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Negative)</a:t>
                      </a:r>
                      <a:endParaRPr kumimoji="0" lang="en-US" sz="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2014 Honor Roll Benchmark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&gt;10,000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Positive)</a:t>
                      </a:r>
                    </a:p>
                  </a:txBody>
                  <a:tcPr marT="45717" marB="45717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31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11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 am paid fairly for my work.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31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28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My department has adequate faculty/staff to achieve our goals.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7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18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Issues of low performance are addressed in my department.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7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16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Promotions in my department are based on a person's ability.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7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22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Changes that affect me are discussed prior to being implemented.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2210F4-502D-41E7-A463-084AEE3319B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000" dirty="0" smtClean="0">
                <a:latin typeface="Arial" pitchFamily="34" charset="0"/>
              </a:rPr>
              <a:t>Bottom Ten Statements</a:t>
            </a:r>
            <a:endParaRPr lang="en-US" sz="1600" dirty="0">
              <a:latin typeface="Arial" pitchFamily="34" charset="0"/>
            </a:endParaRPr>
          </a:p>
        </p:txBody>
      </p:sp>
      <p:graphicFrame>
        <p:nvGraphicFramePr>
          <p:cNvPr id="6" name="Group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6529034"/>
              </p:ext>
            </p:extLst>
          </p:nvPr>
        </p:nvGraphicFramePr>
        <p:xfrm>
          <a:off x="228600" y="1141625"/>
          <a:ext cx="8534400" cy="4570333"/>
        </p:xfrm>
        <a:graphic>
          <a:graphicData uri="http://schemas.openxmlformats.org/drawingml/2006/table">
            <a:tbl>
              <a:tblPr/>
              <a:tblGrid>
                <a:gridCol w="517236"/>
                <a:gridCol w="4137891"/>
                <a:gridCol w="1293091"/>
                <a:gridCol w="1293091"/>
                <a:gridCol w="1293091"/>
              </a:tblGrid>
              <a:tr h="841248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Survey Statement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California State  Uni. San Marcos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Overall </a:t>
                      </a: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results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  (% Positive)</a:t>
                      </a:r>
                    </a:p>
                  </a:txBody>
                  <a:tcPr marT="45717" marB="45717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California State  Uni. San Marcos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Overall results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Negative)</a:t>
                      </a:r>
                      <a:endParaRPr kumimoji="0" lang="en-US" sz="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2014 Honor Roll Benchmark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&gt;10,000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Positive)</a:t>
                      </a:r>
                    </a:p>
                  </a:txBody>
                  <a:tcPr marT="45717" marB="45717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31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35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Our recognition and awards programs are meaningful to me.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31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55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There is regular and open communication among faculty, administration and staff.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7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30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Our orientation program prepares new faculty, administration and staff to be effective.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7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42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Faculty, administration and staff are meaningfully involved in institutional planning.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7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41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Senior leadership communicates openly about important matters.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B2F3A7-110D-4A66-949D-2EAEBE8E9BB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000" dirty="0" smtClean="0">
                <a:latin typeface="Arial" pitchFamily="34" charset="0"/>
              </a:rPr>
              <a:t>Opportunities</a:t>
            </a:r>
            <a:endParaRPr lang="en-US" sz="1600" dirty="0">
              <a:latin typeface="Arial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33400" y="1295400"/>
            <a:ext cx="7772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ts val="384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altLang="zh-CN" sz="3200" dirty="0" smtClean="0">
                <a:latin typeface="Arial" pitchFamily="34" charset="0"/>
              </a:rPr>
              <a:t>Resources Constraints</a:t>
            </a:r>
          </a:p>
          <a:p>
            <a:pPr>
              <a:lnSpc>
                <a:spcPts val="384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altLang="zh-CN" sz="3200" dirty="0" smtClean="0">
                <a:latin typeface="Arial" pitchFamily="34" charset="0"/>
              </a:rPr>
              <a:t>Performance Management</a:t>
            </a:r>
          </a:p>
          <a:p>
            <a:pPr>
              <a:lnSpc>
                <a:spcPts val="384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altLang="zh-CN" sz="3200" dirty="0" smtClean="0">
                <a:latin typeface="Arial" pitchFamily="34" charset="0"/>
              </a:rPr>
              <a:t>Fairness Concerns</a:t>
            </a:r>
          </a:p>
          <a:p>
            <a:pPr>
              <a:lnSpc>
                <a:spcPts val="384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altLang="zh-CN" sz="3200" dirty="0" smtClean="0">
                <a:latin typeface="Arial" pitchFamily="34" charset="0"/>
              </a:rPr>
              <a:t>Senior Leadership</a:t>
            </a:r>
          </a:p>
          <a:p>
            <a:pPr>
              <a:lnSpc>
                <a:spcPts val="384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altLang="zh-CN" sz="3200" dirty="0" smtClean="0">
                <a:latin typeface="Arial" pitchFamily="34" charset="0"/>
              </a:rPr>
              <a:t>Communication &amp; Collaboration</a:t>
            </a:r>
          </a:p>
          <a:p>
            <a:pPr>
              <a:lnSpc>
                <a:spcPts val="384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altLang="zh-CN" sz="3200" dirty="0" smtClean="0">
                <a:latin typeface="Arial" pitchFamily="34" charset="0"/>
              </a:rPr>
              <a:t>Shared Governance</a:t>
            </a:r>
          </a:p>
          <a:p>
            <a:pPr>
              <a:lnSpc>
                <a:spcPts val="384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altLang="zh-CN" sz="3200" dirty="0" smtClean="0">
                <a:latin typeface="Arial" pitchFamily="34" charset="0"/>
              </a:rPr>
              <a:t>Respect &amp; Appreciation</a:t>
            </a:r>
            <a:endParaRPr lang="en-US" altLang="zh-CN" sz="3200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B2F3A7-110D-4A66-949D-2EAEBE8E9BB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000" dirty="0" smtClean="0">
                <a:latin typeface="Arial" pitchFamily="34" charset="0"/>
              </a:rPr>
              <a:t>Resources Constraints</a:t>
            </a:r>
            <a:endParaRPr lang="en-US" sz="1600" dirty="0">
              <a:latin typeface="Arial" pitchFamily="34" charset="0"/>
            </a:endParaRPr>
          </a:p>
        </p:txBody>
      </p:sp>
      <p:graphicFrame>
        <p:nvGraphicFramePr>
          <p:cNvPr id="7" name="Group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5627524"/>
              </p:ext>
            </p:extLst>
          </p:nvPr>
        </p:nvGraphicFramePr>
        <p:xfrm>
          <a:off x="228600" y="1558586"/>
          <a:ext cx="8534400" cy="2327614"/>
        </p:xfrm>
        <a:graphic>
          <a:graphicData uri="http://schemas.openxmlformats.org/drawingml/2006/table">
            <a:tbl>
              <a:tblPr/>
              <a:tblGrid>
                <a:gridCol w="517236"/>
                <a:gridCol w="4137891"/>
                <a:gridCol w="1293091"/>
                <a:gridCol w="1293091"/>
                <a:gridCol w="1293091"/>
              </a:tblGrid>
              <a:tr h="841248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Survey Statement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California State  Uni. San Marcos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Overall </a:t>
                      </a: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results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  (% Positive)</a:t>
                      </a:r>
                    </a:p>
                  </a:txBody>
                  <a:tcPr marT="45717" marB="45717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California State  Uni. San Marcos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Overall results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Negative)</a:t>
                      </a:r>
                      <a:endParaRPr kumimoji="0" lang="en-US" sz="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2014 Honor Roll Benchmark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&gt;10,000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Positive)</a:t>
                      </a:r>
                    </a:p>
                  </a:txBody>
                  <a:tcPr marT="45717" marB="45717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31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4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 am provided the resources I need to be effective in my job.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31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28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My department has adequate faculty/staff to achieve our goals.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098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52ABA49-9827-463F-AF65-4E3CE4C6DB2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4572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300" dirty="0">
                <a:latin typeface="Arial" pitchFamily="34" charset="0"/>
              </a:rPr>
              <a:t>4. I am provided the resources I need to be effective in my job.</a:t>
            </a:r>
          </a:p>
        </p:txBody>
      </p:sp>
      <p:graphicFrame>
        <p:nvGraphicFramePr>
          <p:cNvPr id="3" name="Object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466770950"/>
              </p:ext>
            </p:extLst>
          </p:nvPr>
        </p:nvGraphicFramePr>
        <p:xfrm>
          <a:off x="152400" y="1066800"/>
          <a:ext cx="8531225" cy="469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87" name="Chart" r:id="rId3" imgW="8744085" imgH="4743450" progId="MSGraph.Chart.8">
                  <p:embed followColorScheme="full"/>
                </p:oleObj>
              </mc:Choice>
              <mc:Fallback>
                <p:oleObj name="Chart" r:id="rId3" imgW="8744085" imgH="4743450" progId="MSGraph.Chart.8">
                  <p:embed followColorScheme="full"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066800"/>
                        <a:ext cx="8531225" cy="469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7107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2DBF590-0274-4331-AC16-73E7D74084D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000" dirty="0" smtClean="0">
                <a:latin typeface="Arial" pitchFamily="34" charset="0"/>
              </a:rPr>
              <a:t>Performance Management</a:t>
            </a:r>
            <a:endParaRPr lang="en-US" sz="1600" dirty="0">
              <a:latin typeface="Arial" pitchFamily="34" charset="0"/>
            </a:endParaRPr>
          </a:p>
        </p:txBody>
      </p:sp>
      <p:graphicFrame>
        <p:nvGraphicFramePr>
          <p:cNvPr id="6" name="Group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5848202"/>
              </p:ext>
            </p:extLst>
          </p:nvPr>
        </p:nvGraphicFramePr>
        <p:xfrm>
          <a:off x="228600" y="1141625"/>
          <a:ext cx="8534400" cy="4570333"/>
        </p:xfrm>
        <a:graphic>
          <a:graphicData uri="http://schemas.openxmlformats.org/drawingml/2006/table">
            <a:tbl>
              <a:tblPr/>
              <a:tblGrid>
                <a:gridCol w="517236"/>
                <a:gridCol w="4137891"/>
                <a:gridCol w="1293091"/>
                <a:gridCol w="1293091"/>
                <a:gridCol w="1293091"/>
              </a:tblGrid>
              <a:tr h="841248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Survey Statement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California State  Uni. San Marcos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Overall </a:t>
                      </a: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results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  (% Positive)</a:t>
                      </a:r>
                    </a:p>
                  </a:txBody>
                  <a:tcPr marT="45717" marB="45717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California State  Uni. San Marcos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Overall results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Negative)</a:t>
                      </a:r>
                      <a:endParaRPr kumimoji="0" lang="en-US" sz="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2014 Honor Roll Benchmark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&gt;10,000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Positive)</a:t>
                      </a:r>
                    </a:p>
                  </a:txBody>
                  <a:tcPr marT="45717" marB="45717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31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17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Our review process accurately measures my job performance.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66</a:t>
                      </a:r>
                      <a:endParaRPr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31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16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Promotions in my department are based on a person's ability.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7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18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Issues of low performance are addressed in my department.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7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7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 receive feedback from my supervisor/department chair that helps me.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7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30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Our orientation program prepares new faculty, administration and staff to be effective.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52ABA49-9827-463F-AF65-4E3CE4C6DB2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US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2286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300" dirty="0">
                <a:latin typeface="Arial" pitchFamily="34" charset="0"/>
              </a:rPr>
              <a:t>17. Our review process accurately measures my job performance. </a:t>
            </a:r>
          </a:p>
        </p:txBody>
      </p:sp>
      <p:graphicFrame>
        <p:nvGraphicFramePr>
          <p:cNvPr id="3" name="Object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978961932"/>
              </p:ext>
            </p:extLst>
          </p:nvPr>
        </p:nvGraphicFramePr>
        <p:xfrm>
          <a:off x="152400" y="1066800"/>
          <a:ext cx="8531225" cy="469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6" name="Chart" r:id="rId3" imgW="8744085" imgH="4743450" progId="MSGraph.Chart.8">
                  <p:embed followColorScheme="full"/>
                </p:oleObj>
              </mc:Choice>
              <mc:Fallback>
                <p:oleObj name="Chart" r:id="rId3" imgW="8744085" imgH="4743450" progId="MSGraph.Chart.8">
                  <p:embed followColorScheme="full"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066800"/>
                        <a:ext cx="8531225" cy="469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51877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77A024-0388-43BC-B8AA-67E889ACD89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000" dirty="0" smtClean="0">
                <a:latin typeface="Arial" pitchFamily="34" charset="0"/>
              </a:rPr>
              <a:t>Fairness Concerns</a:t>
            </a:r>
            <a:endParaRPr lang="en-US" sz="1600" dirty="0">
              <a:latin typeface="Arial" pitchFamily="34" charset="0"/>
            </a:endParaRPr>
          </a:p>
        </p:txBody>
      </p:sp>
      <p:graphicFrame>
        <p:nvGraphicFramePr>
          <p:cNvPr id="7" name="Group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7880657"/>
              </p:ext>
            </p:extLst>
          </p:nvPr>
        </p:nvGraphicFramePr>
        <p:xfrm>
          <a:off x="228600" y="1141625"/>
          <a:ext cx="8534400" cy="4544521"/>
        </p:xfrm>
        <a:graphic>
          <a:graphicData uri="http://schemas.openxmlformats.org/drawingml/2006/table">
            <a:tbl>
              <a:tblPr/>
              <a:tblGrid>
                <a:gridCol w="517236"/>
                <a:gridCol w="4137891"/>
                <a:gridCol w="1293091"/>
                <a:gridCol w="1293091"/>
                <a:gridCol w="1293091"/>
              </a:tblGrid>
              <a:tr h="841248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Survey Statement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California State  Uni. San Marcos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Overall </a:t>
                      </a: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results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  (% Positive)</a:t>
                      </a:r>
                    </a:p>
                  </a:txBody>
                  <a:tcPr marT="45717" marB="45717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California State  Uni. San Marcos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Overall results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Negative)</a:t>
                      </a:r>
                      <a:endParaRPr kumimoji="0" lang="en-US" sz="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2014 Honor Roll Benchmark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&gt;10,000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Positive)</a:t>
                      </a:r>
                    </a:p>
                  </a:txBody>
                  <a:tcPr marT="45717" marB="45717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31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11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 am paid fairly for my work.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31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14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 can speak up or challenge a traditional way of doing something without fear of harming my career.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217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28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My department has adequate faculty/staff to achieve our goals.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7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44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This institution's policies and practices ensure fair treatment for faculty, administration and staff.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7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70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People in my department are focused on solutions rather than blame.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52ABA49-9827-463F-AF65-4E3CE4C6DB2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US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4572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300" dirty="0">
                <a:latin typeface="Arial" pitchFamily="34" charset="0"/>
              </a:rPr>
              <a:t>11. I am paid fairly for my work.</a:t>
            </a:r>
          </a:p>
        </p:txBody>
      </p:sp>
      <p:graphicFrame>
        <p:nvGraphicFramePr>
          <p:cNvPr id="3" name="Object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694323833"/>
              </p:ext>
            </p:extLst>
          </p:nvPr>
        </p:nvGraphicFramePr>
        <p:xfrm>
          <a:off x="152400" y="1066800"/>
          <a:ext cx="8531225" cy="469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11" name="Chart" r:id="rId3" imgW="8744085" imgH="4743450" progId="MSGraph.Chart.8">
                  <p:embed followColorScheme="full"/>
                </p:oleObj>
              </mc:Choice>
              <mc:Fallback>
                <p:oleObj name="Chart" r:id="rId3" imgW="8744085" imgH="4743450" progId="MSGraph.Chart.8">
                  <p:embed followColorScheme="full"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066800"/>
                        <a:ext cx="8531225" cy="469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1414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52ABA49-9827-463F-AF65-4E3CE4C6DB2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US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2286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400" dirty="0" smtClean="0">
                <a:latin typeface="Arial" pitchFamily="34" charset="0"/>
              </a:rPr>
              <a:t>32. Our </a:t>
            </a:r>
            <a:r>
              <a:rPr lang="en-US" sz="2400" dirty="0">
                <a:latin typeface="Arial" pitchFamily="34" charset="0"/>
              </a:rPr>
              <a:t>senior leadership has the knowledge, skills and experience necessary for institutional success.</a:t>
            </a:r>
          </a:p>
        </p:txBody>
      </p:sp>
      <p:graphicFrame>
        <p:nvGraphicFramePr>
          <p:cNvPr id="3" name="Object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979082642"/>
              </p:ext>
            </p:extLst>
          </p:nvPr>
        </p:nvGraphicFramePr>
        <p:xfrm>
          <a:off x="152400" y="1066800"/>
          <a:ext cx="8531225" cy="469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85" name="Chart" r:id="rId3" imgW="8744085" imgH="4743450" progId="MSGraph.Chart.8">
                  <p:embed followColorScheme="full"/>
                </p:oleObj>
              </mc:Choice>
              <mc:Fallback>
                <p:oleObj name="Chart" r:id="rId3" imgW="8744085" imgH="4743450" progId="MSGraph.Chart.8">
                  <p:embed followColorScheme="full"/>
                  <p:pic>
                    <p:nvPicPr>
                      <p:cNvPr id="0" name="Object 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066800"/>
                        <a:ext cx="8531225" cy="469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949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52ABA49-9827-463F-AF65-4E3CE4C6DB2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US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400" dirty="0">
                <a:latin typeface="Arial" pitchFamily="34" charset="0"/>
              </a:rPr>
              <a:t>48. Senior leadership regularly models this institution's values.</a:t>
            </a:r>
          </a:p>
        </p:txBody>
      </p:sp>
      <p:graphicFrame>
        <p:nvGraphicFramePr>
          <p:cNvPr id="3" name="Object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638574328"/>
              </p:ext>
            </p:extLst>
          </p:nvPr>
        </p:nvGraphicFramePr>
        <p:xfrm>
          <a:off x="152400" y="1066800"/>
          <a:ext cx="8531225" cy="469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34" name="Chart" r:id="rId3" imgW="8744085" imgH="4743450" progId="MSGraph.Chart.8">
                  <p:embed followColorScheme="full"/>
                </p:oleObj>
              </mc:Choice>
              <mc:Fallback>
                <p:oleObj name="Chart" r:id="rId3" imgW="8744085" imgH="4743450" progId="MSGraph.Chart.8">
                  <p:embed followColorScheme="full"/>
                  <p:pic>
                    <p:nvPicPr>
                      <p:cNvPr id="0" name="Object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066800"/>
                        <a:ext cx="8531225" cy="469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560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77A024-0388-43BC-B8AA-67E889ACD89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US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000" dirty="0" smtClean="0">
                <a:latin typeface="Arial" pitchFamily="34" charset="0"/>
              </a:rPr>
              <a:t>Senior Leadership</a:t>
            </a:r>
            <a:endParaRPr lang="en-US" sz="1600" dirty="0">
              <a:latin typeface="Arial" pitchFamily="34" charset="0"/>
            </a:endParaRPr>
          </a:p>
        </p:txBody>
      </p:sp>
      <p:graphicFrame>
        <p:nvGraphicFramePr>
          <p:cNvPr id="7" name="Group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4918799"/>
              </p:ext>
            </p:extLst>
          </p:nvPr>
        </p:nvGraphicFramePr>
        <p:xfrm>
          <a:off x="228600" y="1358840"/>
          <a:ext cx="8534400" cy="3822760"/>
        </p:xfrm>
        <a:graphic>
          <a:graphicData uri="http://schemas.openxmlformats.org/drawingml/2006/table">
            <a:tbl>
              <a:tblPr/>
              <a:tblGrid>
                <a:gridCol w="517236"/>
                <a:gridCol w="4137891"/>
                <a:gridCol w="1293091"/>
                <a:gridCol w="1293091"/>
                <a:gridCol w="1293091"/>
              </a:tblGrid>
              <a:tr h="841248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Survey Statement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California State  Uni. San Marcos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Overall </a:t>
                      </a: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results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  (% Positive)</a:t>
                      </a:r>
                    </a:p>
                  </a:txBody>
                  <a:tcPr marT="45717" marB="45717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California State  Uni. San Marcos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Overall results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Negative)</a:t>
                      </a:r>
                      <a:endParaRPr kumimoji="0" lang="en-US" sz="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2014 Honor Roll Benchmark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&gt;10,000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Positive)</a:t>
                      </a:r>
                    </a:p>
                  </a:txBody>
                  <a:tcPr marT="45717" marB="45717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31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27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Senior leadership provides a clear direction for this institution's future.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31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41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Senior leadership communicates openly about important matters.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7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37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Senior leadership shows a genuine interest in the well-being of faculty, administration and staff.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7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56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 believe what I am told by senior leadership.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479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52ABA49-9827-463F-AF65-4E3CE4C6DB2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US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3810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300" dirty="0">
                <a:latin typeface="Arial" pitchFamily="34" charset="0"/>
              </a:rPr>
              <a:t>57. This institution is well run.</a:t>
            </a:r>
          </a:p>
        </p:txBody>
      </p:sp>
      <p:graphicFrame>
        <p:nvGraphicFramePr>
          <p:cNvPr id="3" name="Object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311292541"/>
              </p:ext>
            </p:extLst>
          </p:nvPr>
        </p:nvGraphicFramePr>
        <p:xfrm>
          <a:off x="152400" y="1066800"/>
          <a:ext cx="8531225" cy="469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9" name="Chart" r:id="rId3" imgW="8744085" imgH="4743450" progId="MSGraph.Chart.8">
                  <p:embed followColorScheme="full"/>
                </p:oleObj>
              </mc:Choice>
              <mc:Fallback>
                <p:oleObj name="Chart" r:id="rId3" imgW="8744085" imgH="4743450" progId="MSGraph.Chart.8">
                  <p:embed followColorScheme="full"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066800"/>
                        <a:ext cx="8531225" cy="469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89626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77A024-0388-43BC-B8AA-67E889ACD89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US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000" dirty="0" smtClean="0">
                <a:latin typeface="Arial" pitchFamily="34" charset="0"/>
              </a:rPr>
              <a:t>Communication</a:t>
            </a:r>
            <a:endParaRPr lang="en-US" sz="1600" dirty="0">
              <a:latin typeface="Arial" pitchFamily="34" charset="0"/>
            </a:endParaRPr>
          </a:p>
        </p:txBody>
      </p:sp>
      <p:graphicFrame>
        <p:nvGraphicFramePr>
          <p:cNvPr id="4" name="Group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5993053"/>
              </p:ext>
            </p:extLst>
          </p:nvPr>
        </p:nvGraphicFramePr>
        <p:xfrm>
          <a:off x="228600" y="1435040"/>
          <a:ext cx="8534400" cy="3822760"/>
        </p:xfrm>
        <a:graphic>
          <a:graphicData uri="http://schemas.openxmlformats.org/drawingml/2006/table">
            <a:tbl>
              <a:tblPr/>
              <a:tblGrid>
                <a:gridCol w="517236"/>
                <a:gridCol w="4137891"/>
                <a:gridCol w="1293091"/>
                <a:gridCol w="1293091"/>
                <a:gridCol w="1293091"/>
              </a:tblGrid>
              <a:tr h="841248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Survey Statement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California State  Uni. San Marcos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Overall </a:t>
                      </a: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results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  (% Positive)</a:t>
                      </a:r>
                    </a:p>
                  </a:txBody>
                  <a:tcPr marT="45717" marB="45717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California State  Uni. San Marcos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Overall results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Negative)</a:t>
                      </a:r>
                      <a:endParaRPr kumimoji="0" lang="en-US" sz="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2014 Honor Roll Benchmark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&gt;10,000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Positive)</a:t>
                      </a:r>
                    </a:p>
                  </a:txBody>
                  <a:tcPr marT="45717" marB="45717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31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8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When I offer a new idea, I believe it will be fully considered.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31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21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 my department, we communicate openly about issues that impact each other's work.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7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22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Changes that affect me are discussed prior to being implemented.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7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43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At this institution, we discuss and debate issues respectfully to get better results.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4484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52ABA49-9827-463F-AF65-4E3CE4C6DB2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US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4572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300" dirty="0">
                <a:latin typeface="Arial" pitchFamily="34" charset="0"/>
              </a:rPr>
              <a:t>8. When I offer a new idea, I believe it will be fully considered.</a:t>
            </a:r>
          </a:p>
        </p:txBody>
      </p:sp>
      <p:graphicFrame>
        <p:nvGraphicFramePr>
          <p:cNvPr id="3" name="Object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872621624"/>
              </p:ext>
            </p:extLst>
          </p:nvPr>
        </p:nvGraphicFramePr>
        <p:xfrm>
          <a:off x="152400" y="1066800"/>
          <a:ext cx="8531225" cy="469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07" name="Chart" r:id="rId3" imgW="8744085" imgH="4743450" progId="MSGraph.Chart.8">
                  <p:embed followColorScheme="full"/>
                </p:oleObj>
              </mc:Choice>
              <mc:Fallback>
                <p:oleObj name="Chart" r:id="rId3" imgW="8744085" imgH="4743450" progId="MSGraph.Chart.8">
                  <p:embed followColorScheme="full"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066800"/>
                        <a:ext cx="8531225" cy="469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895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52ABA49-9827-463F-AF65-4E3CE4C6DB2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US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2286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300" dirty="0">
                <a:latin typeface="Arial" pitchFamily="34" charset="0"/>
              </a:rPr>
              <a:t>43. At this institution, we discuss and debate issues respectfully to get better results. </a:t>
            </a:r>
          </a:p>
        </p:txBody>
      </p:sp>
      <p:graphicFrame>
        <p:nvGraphicFramePr>
          <p:cNvPr id="3" name="Object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090526816"/>
              </p:ext>
            </p:extLst>
          </p:nvPr>
        </p:nvGraphicFramePr>
        <p:xfrm>
          <a:off x="152400" y="1066800"/>
          <a:ext cx="8531225" cy="469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83" name="Chart" r:id="rId3" imgW="8744085" imgH="4743450" progId="MSGraph.Chart.8">
                  <p:embed followColorScheme="full"/>
                </p:oleObj>
              </mc:Choice>
              <mc:Fallback>
                <p:oleObj name="Chart" r:id="rId3" imgW="8744085" imgH="4743450" progId="MSGraph.Chart.8">
                  <p:embed followColorScheme="full"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066800"/>
                        <a:ext cx="8531225" cy="469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0174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52ABA49-9827-463F-AF65-4E3CE4C6DB2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en-US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2286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300" dirty="0">
                <a:latin typeface="Arial" pitchFamily="34" charset="0"/>
              </a:rPr>
              <a:t>13. We have opportunities to contribute to important decisions in my department. </a:t>
            </a:r>
          </a:p>
        </p:txBody>
      </p:sp>
      <p:graphicFrame>
        <p:nvGraphicFramePr>
          <p:cNvPr id="3" name="Object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516000356"/>
              </p:ext>
            </p:extLst>
          </p:nvPr>
        </p:nvGraphicFramePr>
        <p:xfrm>
          <a:off x="152400" y="1066800"/>
          <a:ext cx="8531225" cy="469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31" name="Chart" r:id="rId3" imgW="8744085" imgH="4743450" progId="MSGraph.Chart.8">
                  <p:embed followColorScheme="full"/>
                </p:oleObj>
              </mc:Choice>
              <mc:Fallback>
                <p:oleObj name="Chart" r:id="rId3" imgW="8744085" imgH="4743450" progId="MSGraph.Chart.8">
                  <p:embed followColorScheme="full"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066800"/>
                        <a:ext cx="8531225" cy="469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220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77A024-0388-43BC-B8AA-67E889ACD89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US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000" dirty="0" smtClean="0">
                <a:latin typeface="Arial" pitchFamily="34" charset="0"/>
              </a:rPr>
              <a:t>Collaboration</a:t>
            </a:r>
            <a:endParaRPr lang="en-US" sz="1600" dirty="0">
              <a:latin typeface="Arial" pitchFamily="34" charset="0"/>
            </a:endParaRPr>
          </a:p>
        </p:txBody>
      </p:sp>
      <p:graphicFrame>
        <p:nvGraphicFramePr>
          <p:cNvPr id="4" name="Group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5428133"/>
              </p:ext>
            </p:extLst>
          </p:nvPr>
        </p:nvGraphicFramePr>
        <p:xfrm>
          <a:off x="228600" y="1295400"/>
          <a:ext cx="8534400" cy="3822760"/>
        </p:xfrm>
        <a:graphic>
          <a:graphicData uri="http://schemas.openxmlformats.org/drawingml/2006/table">
            <a:tbl>
              <a:tblPr/>
              <a:tblGrid>
                <a:gridCol w="517236"/>
                <a:gridCol w="4137891"/>
                <a:gridCol w="1293091"/>
                <a:gridCol w="1293091"/>
                <a:gridCol w="1293091"/>
              </a:tblGrid>
              <a:tr h="841248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Survey Statement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California State  Uni. San Marcos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Overall </a:t>
                      </a: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results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  (% Positive)</a:t>
                      </a:r>
                    </a:p>
                  </a:txBody>
                  <a:tcPr marT="45717" marB="45717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California State  Uni. San Marcos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Overall results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Negative)</a:t>
                      </a:r>
                      <a:endParaRPr kumimoji="0" lang="en-US" sz="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2014 Honor Roll Benchmark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&gt;10,000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Positive)</a:t>
                      </a:r>
                    </a:p>
                  </a:txBody>
                  <a:tcPr marT="45717" marB="45717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31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13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We have opportunities to contribute to important decisions in my department.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31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23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People in my department work well together.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7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26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 can count on people to cooperate across departments.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7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58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There's a sense that we're all on the same team at this institution.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835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52ABA49-9827-463F-AF65-4E3CE4C6DB2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en-US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2286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400" dirty="0" smtClean="0">
                <a:latin typeface="Arial" pitchFamily="34" charset="0"/>
              </a:rPr>
              <a:t>46. </a:t>
            </a:r>
            <a:r>
              <a:rPr lang="en-US" sz="2400" dirty="0">
                <a:latin typeface="Arial" pitchFamily="34" charset="0"/>
              </a:rPr>
              <a:t>Faculty, administration and staff work together to ensure the success of institution programs and initiatives.</a:t>
            </a:r>
          </a:p>
        </p:txBody>
      </p:sp>
      <p:graphicFrame>
        <p:nvGraphicFramePr>
          <p:cNvPr id="3" name="Object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756008663"/>
              </p:ext>
            </p:extLst>
          </p:nvPr>
        </p:nvGraphicFramePr>
        <p:xfrm>
          <a:off x="152400" y="1066800"/>
          <a:ext cx="8531225" cy="469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59" name="Chart" r:id="rId3" imgW="8744085" imgH="4743450" progId="MSGraph.Chart.8">
                  <p:embed followColorScheme="full"/>
                </p:oleObj>
              </mc:Choice>
              <mc:Fallback>
                <p:oleObj name="Chart" r:id="rId3" imgW="8744085" imgH="4743450" progId="MSGraph.Chart.8">
                  <p:embed followColorScheme="full"/>
                  <p:pic>
                    <p:nvPicPr>
                      <p:cNvPr id="0" name="Object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066800"/>
                        <a:ext cx="8531225" cy="469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48691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77A024-0388-43BC-B8AA-67E889ACD89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en-US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000" dirty="0" smtClean="0">
                <a:latin typeface="Arial" pitchFamily="34" charset="0"/>
              </a:rPr>
              <a:t>Shared Governance</a:t>
            </a:r>
            <a:endParaRPr lang="en-US" sz="1600" dirty="0">
              <a:latin typeface="Arial" pitchFamily="34" charset="0"/>
            </a:endParaRPr>
          </a:p>
        </p:txBody>
      </p:sp>
      <p:graphicFrame>
        <p:nvGraphicFramePr>
          <p:cNvPr id="4" name="Group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1862652"/>
              </p:ext>
            </p:extLst>
          </p:nvPr>
        </p:nvGraphicFramePr>
        <p:xfrm>
          <a:off x="228600" y="1435040"/>
          <a:ext cx="8534400" cy="3822760"/>
        </p:xfrm>
        <a:graphic>
          <a:graphicData uri="http://schemas.openxmlformats.org/drawingml/2006/table">
            <a:tbl>
              <a:tblPr/>
              <a:tblGrid>
                <a:gridCol w="517236"/>
                <a:gridCol w="4137891"/>
                <a:gridCol w="1293091"/>
                <a:gridCol w="1293091"/>
                <a:gridCol w="1293091"/>
              </a:tblGrid>
              <a:tr h="841248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Survey Statement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California State  Uni. San Marcos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Overall </a:t>
                      </a: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results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  (% Positive)</a:t>
                      </a:r>
                    </a:p>
                  </a:txBody>
                  <a:tcPr marT="45717" marB="45717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California State  Uni. San Marcos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Overall results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Negative)</a:t>
                      </a:r>
                      <a:endParaRPr kumimoji="0" lang="en-US" sz="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2014 Honor Roll Benchmark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&gt;10,000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Positive)</a:t>
                      </a:r>
                    </a:p>
                  </a:txBody>
                  <a:tcPr marT="45717" marB="45717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31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38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The role of faculty in shared governance is clearly stated and publicized.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31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39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Faculty are appropriately involved in decisions related to the education program (e.g., curriculum development, evaluation).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7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42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Faculty, administration and staff are meaningfully involved in institutional planning.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effectLst/>
                          <a:latin typeface="Arial"/>
                        </a:rPr>
                        <a:t>54</a:t>
                      </a:r>
                      <a:endParaRPr lang="en-US" sz="14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effectLst/>
                          <a:latin typeface="Arial"/>
                        </a:rPr>
                        <a:t>12</a:t>
                      </a:r>
                      <a:endParaRPr lang="en-US" sz="14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7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55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There is regular and open communication among faculty, administration and staff.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310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52ABA49-9827-463F-AF65-4E3CE4C6DB2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en-US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2286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300" dirty="0" smtClean="0">
                <a:latin typeface="Arial" pitchFamily="34" charset="0"/>
              </a:rPr>
              <a:t>71. Our institution’s values guide decision-making throughout the institution not just in theory but also in our day-to-day actions. </a:t>
            </a:r>
            <a:endParaRPr lang="en-US" sz="2300" dirty="0">
              <a:latin typeface="Arial" pitchFamily="34" charset="0"/>
            </a:endParaRPr>
          </a:p>
        </p:txBody>
      </p:sp>
      <p:graphicFrame>
        <p:nvGraphicFramePr>
          <p:cNvPr id="3" name="Object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4096057035"/>
              </p:ext>
            </p:extLst>
          </p:nvPr>
        </p:nvGraphicFramePr>
        <p:xfrm>
          <a:off x="152400" y="1066800"/>
          <a:ext cx="8531225" cy="469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37" name="Chart" r:id="rId3" imgW="8744085" imgH="4743450" progId="MSGraph.Chart.8">
                  <p:embed followColorScheme="full"/>
                </p:oleObj>
              </mc:Choice>
              <mc:Fallback>
                <p:oleObj name="Chart" r:id="rId3" imgW="8744085" imgH="4743450" progId="MSGraph.Chart.8">
                  <p:embed followColorScheme="full"/>
                  <p:pic>
                    <p:nvPicPr>
                      <p:cNvPr id="0" name="Object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066800"/>
                        <a:ext cx="8531225" cy="469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4219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77A024-0388-43BC-B8AA-67E889ACD89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50</a:t>
            </a:fld>
            <a:endParaRPr lang="en-US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000" dirty="0" smtClean="0">
                <a:latin typeface="Arial" pitchFamily="34" charset="0"/>
              </a:rPr>
              <a:t>Respect &amp; Appreciation</a:t>
            </a:r>
            <a:endParaRPr lang="en-US" sz="1600" dirty="0">
              <a:latin typeface="Arial" pitchFamily="34" charset="0"/>
            </a:endParaRPr>
          </a:p>
        </p:txBody>
      </p:sp>
      <p:graphicFrame>
        <p:nvGraphicFramePr>
          <p:cNvPr id="4" name="Group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3053060"/>
              </p:ext>
            </p:extLst>
          </p:nvPr>
        </p:nvGraphicFramePr>
        <p:xfrm>
          <a:off x="228600" y="1496813"/>
          <a:ext cx="8534400" cy="3075187"/>
        </p:xfrm>
        <a:graphic>
          <a:graphicData uri="http://schemas.openxmlformats.org/drawingml/2006/table">
            <a:tbl>
              <a:tblPr/>
              <a:tblGrid>
                <a:gridCol w="517236"/>
                <a:gridCol w="4137891"/>
                <a:gridCol w="1293091"/>
                <a:gridCol w="1293091"/>
                <a:gridCol w="1293091"/>
              </a:tblGrid>
              <a:tr h="841248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Survey Statement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California State  Uni. San Marcos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Overall </a:t>
                      </a: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results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  (% Positive)</a:t>
                      </a:r>
                    </a:p>
                  </a:txBody>
                  <a:tcPr marT="45717" marB="45717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California State  Uni. San Marcos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  <a:cs typeface="+mn-cs"/>
                        </a:rPr>
                        <a:t>Overall results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7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Negative)</a:t>
                      </a:r>
                      <a:endParaRPr kumimoji="0" lang="en-US" sz="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2014 Honor Roll Benchmark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ＭＳ Ｐゴシック" pitchFamily="-84" charset="-128"/>
                        </a:rPr>
                        <a:t>&gt;10,000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(% Positive)</a:t>
                      </a:r>
                    </a:p>
                  </a:txBody>
                  <a:tcPr marT="45717" marB="45717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31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9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 am regularly recognized for my contributions.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31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35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Our recognition and awards programs are meaningful to me.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47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52</a:t>
                      </a:r>
                      <a:endParaRPr lang="en-US" sz="16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lvl="0" algn="l" fontAlgn="ctr">
                        <a:lnSpc>
                          <a:spcPct val="100000"/>
                        </a:lnSpc>
                      </a:pPr>
                      <a:r>
                        <a:rPr lang="en-US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We celebrate significant milestones and important accomplishments at this institution.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Arial"/>
                        </a:rPr>
                        <a:t>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031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D89A107-C30D-4B84-A960-1D286B0C5F2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51</a:t>
            </a:fld>
            <a:endParaRPr lang="en-US" dirty="0"/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304800" y="1143000"/>
            <a:ext cx="8458200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Times" charset="0"/>
              <a:buAutoNum type="arabicPeriod"/>
              <a:defRPr/>
            </a:pPr>
            <a:endParaRPr lang="en-US" sz="1400" dirty="0">
              <a:solidFill>
                <a:srgbClr val="FF0000"/>
              </a:solidFill>
              <a:latin typeface="+mn-lt"/>
              <a:cs typeface="+mn-cs"/>
            </a:endParaRPr>
          </a:p>
          <a:p>
            <a:pPr marL="342900" indent="-3429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Times" charset="0"/>
              <a:buAutoNum type="arabicPeriod"/>
              <a:defRPr/>
            </a:pPr>
            <a:endParaRPr lang="en-US" sz="1400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000" dirty="0" smtClean="0">
                <a:latin typeface="Arial" pitchFamily="34" charset="0"/>
              </a:rPr>
              <a:t>ModernThink Recommendations</a:t>
            </a:r>
            <a:endParaRPr lang="en-US" sz="1600" dirty="0">
              <a:latin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1143000"/>
            <a:ext cx="8229600" cy="4893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Times" charset="0"/>
              <a:buAutoNum type="arabicPeriod"/>
            </a:pPr>
            <a:r>
              <a:rPr lang="en-US" sz="1500" dirty="0">
                <a:latin typeface="Arial"/>
                <a:cs typeface="Arial"/>
              </a:rPr>
              <a:t>Communicate a high level summary of the survey results to faculty, staff and appropriate leadership groups. </a:t>
            </a:r>
          </a:p>
          <a:p>
            <a:pPr marL="342900" indent="-342900">
              <a:lnSpc>
                <a:spcPct val="90000"/>
              </a:lnSpc>
              <a:buFont typeface="Times" charset="0"/>
              <a:buAutoNum type="arabicPeriod"/>
            </a:pPr>
            <a:endParaRPr lang="en-US" sz="1500" dirty="0">
              <a:latin typeface="Arial"/>
              <a:cs typeface="Arial"/>
            </a:endParaRPr>
          </a:p>
          <a:p>
            <a:pPr marL="342900" indent="-342900">
              <a:lnSpc>
                <a:spcPct val="90000"/>
              </a:lnSpc>
              <a:buFont typeface="Times" charset="0"/>
              <a:buAutoNum type="arabicPeriod"/>
            </a:pPr>
            <a:r>
              <a:rPr lang="en-US" sz="1500" dirty="0" smtClean="0">
                <a:latin typeface="Arial"/>
                <a:cs typeface="Arial"/>
              </a:rPr>
              <a:t>Ensure those in supervisory/leadership roles have the necessary training to </a:t>
            </a:r>
            <a:r>
              <a:rPr lang="en-US" sz="1500" dirty="0">
                <a:latin typeface="Arial"/>
                <a:cs typeface="Arial"/>
              </a:rPr>
              <a:t>provide day-to-day leadership…especially as related to fair treatment, coaching behaviors, and effective communication</a:t>
            </a:r>
            <a:r>
              <a:rPr lang="en-US" sz="1500" dirty="0" smtClean="0">
                <a:latin typeface="Arial"/>
                <a:cs typeface="Arial"/>
              </a:rPr>
              <a:t>.</a:t>
            </a:r>
          </a:p>
          <a:p>
            <a:pPr>
              <a:lnSpc>
                <a:spcPct val="90000"/>
              </a:lnSpc>
            </a:pPr>
            <a:endParaRPr lang="en-US" sz="1500" dirty="0">
              <a:latin typeface="Arial"/>
              <a:cs typeface="Arial"/>
            </a:endParaRPr>
          </a:p>
          <a:p>
            <a:pPr marL="342900" indent="-342900">
              <a:lnSpc>
                <a:spcPct val="90000"/>
              </a:lnSpc>
              <a:buFont typeface="Times" charset="0"/>
              <a:buAutoNum type="arabicPeriod"/>
            </a:pPr>
            <a:r>
              <a:rPr lang="en-US" sz="1500" dirty="0">
                <a:latin typeface="Arial"/>
                <a:cs typeface="Arial"/>
              </a:rPr>
              <a:t>Review existing communication structures, processes and norms to better determine what is currently working well and how best to strengthen the quality of communication and </a:t>
            </a:r>
            <a:r>
              <a:rPr lang="en-US" sz="1500" dirty="0" smtClean="0">
                <a:latin typeface="Arial"/>
                <a:cs typeface="Arial"/>
              </a:rPr>
              <a:t>dialogue. </a:t>
            </a:r>
          </a:p>
          <a:p>
            <a:pPr marL="342900" indent="-342900">
              <a:lnSpc>
                <a:spcPct val="90000"/>
              </a:lnSpc>
              <a:buFont typeface="Times" charset="0"/>
              <a:buAutoNum type="arabicPeriod"/>
            </a:pPr>
            <a:endParaRPr lang="en-US" sz="1500" dirty="0">
              <a:latin typeface="Arial"/>
              <a:cs typeface="Arial"/>
            </a:endParaRPr>
          </a:p>
          <a:p>
            <a:pPr marL="342900" indent="-342900">
              <a:lnSpc>
                <a:spcPct val="90000"/>
              </a:lnSpc>
              <a:buFont typeface="Times" charset="0"/>
              <a:buAutoNum type="arabicPeriod"/>
            </a:pPr>
            <a:r>
              <a:rPr lang="en-US" sz="1500" dirty="0">
                <a:latin typeface="Arial"/>
                <a:cs typeface="Arial"/>
              </a:rPr>
              <a:t>Review and address fairness concerns regarding performance management processes and accountability. Ensure systems and processes related to ensuring fair </a:t>
            </a:r>
            <a:r>
              <a:rPr lang="en-US" sz="1500" dirty="0" smtClean="0">
                <a:latin typeface="Arial"/>
                <a:cs typeface="Arial"/>
              </a:rPr>
              <a:t>treatment </a:t>
            </a:r>
            <a:r>
              <a:rPr lang="en-US" sz="1500" dirty="0">
                <a:latin typeface="Arial"/>
                <a:cs typeface="Arial"/>
              </a:rPr>
              <a:t>are up-to-date and consistently communicated.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endParaRPr lang="en-US" sz="1500" dirty="0">
              <a:latin typeface="Arial"/>
              <a:cs typeface="Arial"/>
            </a:endParaRPr>
          </a:p>
          <a:p>
            <a:pPr marL="342900" indent="-342900">
              <a:lnSpc>
                <a:spcPct val="90000"/>
              </a:lnSpc>
              <a:buFont typeface="Times" charset="0"/>
              <a:buAutoNum type="arabicPeriod"/>
            </a:pPr>
            <a:r>
              <a:rPr lang="en-US" sz="1500" dirty="0">
                <a:latin typeface="Arial"/>
                <a:cs typeface="Arial"/>
              </a:rPr>
              <a:t>Consider introducing formal mechanisms/processes to enhance </a:t>
            </a:r>
            <a:r>
              <a:rPr lang="en-US" sz="1500" dirty="0" smtClean="0">
                <a:latin typeface="Arial"/>
                <a:cs typeface="Arial"/>
              </a:rPr>
              <a:t>senior leadership </a:t>
            </a:r>
            <a:r>
              <a:rPr lang="en-US" sz="1500" dirty="0">
                <a:latin typeface="Arial"/>
                <a:cs typeface="Arial"/>
              </a:rPr>
              <a:t>visibility, interaction and relationship with the goals of fostering a greater sense of confidence in the credibility/alignment of leadership and the experience of shared governance</a:t>
            </a:r>
            <a:r>
              <a:rPr lang="en-US" sz="1500" dirty="0" smtClean="0">
                <a:latin typeface="Arial"/>
                <a:cs typeface="Arial"/>
              </a:rPr>
              <a:t>.</a:t>
            </a:r>
          </a:p>
          <a:p>
            <a:pPr marL="342900" indent="-342900">
              <a:lnSpc>
                <a:spcPct val="90000"/>
              </a:lnSpc>
              <a:buFont typeface="Times" charset="0"/>
              <a:buAutoNum type="arabicPeriod"/>
            </a:pPr>
            <a:endParaRPr lang="en-US" sz="1500" dirty="0">
              <a:latin typeface="Arial"/>
              <a:cs typeface="Arial"/>
            </a:endParaRPr>
          </a:p>
          <a:p>
            <a:pPr marL="342900" indent="-342900">
              <a:lnSpc>
                <a:spcPct val="90000"/>
              </a:lnSpc>
              <a:buFont typeface="Times" charset="0"/>
              <a:buAutoNum type="arabicPeriod"/>
            </a:pPr>
            <a:r>
              <a:rPr lang="en-US" sz="1500" dirty="0" smtClean="0">
                <a:latin typeface="Arial"/>
                <a:cs typeface="Arial"/>
              </a:rPr>
              <a:t>Consider an intentional focus on specifically defining </a:t>
            </a:r>
            <a:r>
              <a:rPr lang="en-US" sz="1500" dirty="0">
                <a:latin typeface="Arial"/>
                <a:cs typeface="Arial"/>
              </a:rPr>
              <a:t>and </a:t>
            </a:r>
            <a:r>
              <a:rPr lang="en-US" sz="1500" dirty="0" smtClean="0">
                <a:latin typeface="Arial"/>
                <a:cs typeface="Arial"/>
              </a:rPr>
              <a:t>articulating </a:t>
            </a:r>
            <a:r>
              <a:rPr lang="en-US" sz="1500" dirty="0">
                <a:latin typeface="Arial"/>
                <a:cs typeface="Arial"/>
              </a:rPr>
              <a:t>the unique </a:t>
            </a:r>
            <a:r>
              <a:rPr lang="en-US" sz="1500" dirty="0" smtClean="0">
                <a:latin typeface="Arial"/>
                <a:cs typeface="Arial"/>
              </a:rPr>
              <a:t>nature of the employment experience at California State University San Marcos so that faculty and staff have a greater sense of alignment and shared culture.</a:t>
            </a:r>
          </a:p>
          <a:p>
            <a:endParaRPr lang="en-US" sz="15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2043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0713B5-7098-41E0-B14B-24636BABE8E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52</a:t>
            </a:fld>
            <a:endParaRPr lang="en-US" dirty="0"/>
          </a:p>
        </p:txBody>
      </p:sp>
      <p:sp>
        <p:nvSpPr>
          <p:cNvPr id="51203" name="Rectangle 5"/>
          <p:cNvSpPr>
            <a:spLocks noChangeArrowheads="1"/>
          </p:cNvSpPr>
          <p:nvPr/>
        </p:nvSpPr>
        <p:spPr bwMode="auto">
          <a:xfrm>
            <a:off x="838200" y="2254250"/>
            <a:ext cx="7162800" cy="256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dirty="0">
              <a:latin typeface="Myriad Pro"/>
            </a:endParaRPr>
          </a:p>
          <a:p>
            <a:endParaRPr lang="en-US" dirty="0">
              <a:latin typeface="Myriad Pro"/>
            </a:endParaRPr>
          </a:p>
          <a:p>
            <a:endParaRPr lang="en-US" dirty="0">
              <a:latin typeface="Myriad Pro"/>
            </a:endParaRPr>
          </a:p>
          <a:p>
            <a:endParaRPr lang="en-US" dirty="0">
              <a:latin typeface="Myriad Pro"/>
            </a:endParaRPr>
          </a:p>
          <a:p>
            <a:endParaRPr lang="en-US" dirty="0">
              <a:latin typeface="Myriad Pro"/>
            </a:endParaRPr>
          </a:p>
          <a:p>
            <a:endParaRPr lang="en-US" dirty="0">
              <a:latin typeface="Myriad Pro"/>
            </a:endParaRPr>
          </a:p>
          <a:p>
            <a:endParaRPr lang="en-US" dirty="0">
              <a:latin typeface="Myriad Pro"/>
            </a:endParaRPr>
          </a:p>
          <a:p>
            <a:endParaRPr lang="en-US" dirty="0">
              <a:latin typeface="Myriad Pro"/>
            </a:endParaRPr>
          </a:p>
          <a:p>
            <a:endParaRPr lang="en-US" dirty="0">
              <a:latin typeface="Myriad Pro"/>
            </a:endParaRPr>
          </a:p>
        </p:txBody>
      </p:sp>
      <p:sp>
        <p:nvSpPr>
          <p:cNvPr id="51204" name="Rectangle 3"/>
          <p:cNvSpPr>
            <a:spLocks noChangeArrowheads="1"/>
          </p:cNvSpPr>
          <p:nvPr/>
        </p:nvSpPr>
        <p:spPr bwMode="auto">
          <a:xfrm>
            <a:off x="990600" y="2667000"/>
            <a:ext cx="71628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>
                <a:latin typeface="Arial"/>
                <a:cs typeface="Arial"/>
              </a:rPr>
              <a:t>Richard K. Boyer</a:t>
            </a:r>
            <a:endParaRPr lang="en-US" sz="2800" dirty="0">
              <a:solidFill>
                <a:schemeClr val="accent2"/>
              </a:solidFill>
              <a:latin typeface="Arial"/>
              <a:cs typeface="Arial"/>
            </a:endParaRPr>
          </a:p>
          <a:p>
            <a:pPr algn="ctr"/>
            <a:r>
              <a:rPr lang="en-US" sz="2800" dirty="0">
                <a:solidFill>
                  <a:schemeClr val="accent2"/>
                </a:solidFill>
                <a:latin typeface="Arial"/>
                <a:cs typeface="Arial"/>
                <a:hlinkClick r:id="rId2"/>
              </a:rPr>
              <a:t>rboyer@modernthink.com</a:t>
            </a:r>
            <a:endParaRPr lang="en-US" sz="2800" dirty="0">
              <a:solidFill>
                <a:schemeClr val="accent2"/>
              </a:solidFill>
              <a:latin typeface="Arial"/>
              <a:cs typeface="Arial"/>
            </a:endParaRPr>
          </a:p>
          <a:p>
            <a:pPr algn="ctr"/>
            <a:r>
              <a:rPr lang="en-US" sz="2800" dirty="0">
                <a:latin typeface="Arial"/>
                <a:cs typeface="Arial"/>
              </a:rPr>
              <a:t>302.764.4477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57200" y="304800"/>
            <a:ext cx="8686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000" dirty="0" smtClean="0">
                <a:latin typeface="Arial" pitchFamily="34" charset="0"/>
              </a:rPr>
              <a:t>Additional Resources</a:t>
            </a:r>
            <a:endParaRPr lang="en-US" sz="1600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3531</TotalTime>
  <Words>3225</Words>
  <Application>Microsoft Office PowerPoint</Application>
  <PresentationFormat>On-screen Show (4:3)</PresentationFormat>
  <Paragraphs>928</Paragraphs>
  <Slides>52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3" baseType="lpstr">
      <vt:lpstr>ＭＳ Ｐゴシック</vt:lpstr>
      <vt:lpstr>宋体</vt:lpstr>
      <vt:lpstr>宋体</vt:lpstr>
      <vt:lpstr>Arial</vt:lpstr>
      <vt:lpstr>Calibri</vt:lpstr>
      <vt:lpstr>ITC Franklin Gothic Std Book</vt:lpstr>
      <vt:lpstr>Myriad Pro</vt:lpstr>
      <vt:lpstr>Times</vt:lpstr>
      <vt:lpstr>Wingdings</vt:lpstr>
      <vt:lpstr>Office Theme</vt:lpstr>
      <vt:lpstr>Chart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Adebusola Oyinlola</dc:creator>
  <cp:lastModifiedBy>Jay Rees</cp:lastModifiedBy>
  <cp:revision>250</cp:revision>
  <cp:lastPrinted>2014-08-01T18:55:53Z</cp:lastPrinted>
  <dcterms:created xsi:type="dcterms:W3CDTF">2013-05-29T13:27:01Z</dcterms:created>
  <dcterms:modified xsi:type="dcterms:W3CDTF">2015-04-24T23:04:58Z</dcterms:modified>
</cp:coreProperties>
</file>