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1" r:id="rId2"/>
  </p:sldMasterIdLst>
  <p:notesMasterIdLst>
    <p:notesMasterId r:id="rId24"/>
  </p:notesMasterIdLst>
  <p:sldIdLst>
    <p:sldId id="293" r:id="rId3"/>
    <p:sldId id="283" r:id="rId4"/>
    <p:sldId id="258" r:id="rId5"/>
    <p:sldId id="267" r:id="rId6"/>
    <p:sldId id="269" r:id="rId7"/>
    <p:sldId id="261" r:id="rId8"/>
    <p:sldId id="287" r:id="rId9"/>
    <p:sldId id="285" r:id="rId10"/>
    <p:sldId id="271" r:id="rId11"/>
    <p:sldId id="279" r:id="rId12"/>
    <p:sldId id="288" r:id="rId13"/>
    <p:sldId id="272" r:id="rId14"/>
    <p:sldId id="286" r:id="rId15"/>
    <p:sldId id="284" r:id="rId16"/>
    <p:sldId id="282" r:id="rId17"/>
    <p:sldId id="289" r:id="rId18"/>
    <p:sldId id="290" r:id="rId19"/>
    <p:sldId id="291" r:id="rId20"/>
    <p:sldId id="292" r:id="rId21"/>
    <p:sldId id="281" r:id="rId22"/>
    <p:sldId id="275"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366" autoAdjust="0"/>
    <p:restoredTop sz="68898" autoAdjust="0"/>
  </p:normalViewPr>
  <p:slideViewPr>
    <p:cSldViewPr snapToGrid="0" snapToObjects="1">
      <p:cViewPr varScale="1">
        <p:scale>
          <a:sx n="70" d="100"/>
          <a:sy n="70" d="100"/>
        </p:scale>
        <p:origin x="1637" y="53"/>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DFA486F-3869-4245-8529-D11E23FD4758}" type="datetimeFigureOut">
              <a:rPr lang="en-US" smtClean="0"/>
              <a:t>9/24/2015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1430DF-7DB6-4BD8-A7DD-8C6264DEEF7A}" type="slidenum">
              <a:rPr lang="en-US" smtClean="0"/>
              <a:t>‹#›</a:t>
            </a:fld>
            <a:endParaRPr lang="en-US"/>
          </a:p>
        </p:txBody>
      </p:sp>
    </p:spTree>
    <p:extLst>
      <p:ext uri="{BB962C8B-B14F-4D97-AF65-F5344CB8AC3E}">
        <p14:creationId xmlns:p14="http://schemas.microsoft.com/office/powerpoint/2010/main" val="8506944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Update task</a:t>
            </a:r>
            <a:r>
              <a:rPr lang="en-US" baseline="0" dirty="0" smtClean="0"/>
              <a:t> force titles</a:t>
            </a:r>
            <a:endParaRPr lang="en-US" dirty="0"/>
          </a:p>
        </p:txBody>
      </p:sp>
      <p:sp>
        <p:nvSpPr>
          <p:cNvPr id="4" name="Slide Number Placeholder 3"/>
          <p:cNvSpPr>
            <a:spLocks noGrp="1"/>
          </p:cNvSpPr>
          <p:nvPr>
            <p:ph type="sldNum" sz="quarter" idx="10"/>
          </p:nvPr>
        </p:nvSpPr>
        <p:spPr/>
        <p:txBody>
          <a:bodyPr/>
          <a:lstStyle/>
          <a:p>
            <a:fld id="{BF1430DF-7DB6-4BD8-A7DD-8C6264DEEF7A}" type="slidenum">
              <a:rPr lang="en-US" smtClean="0"/>
              <a:t>2</a:t>
            </a:fld>
            <a:endParaRPr lang="en-US"/>
          </a:p>
        </p:txBody>
      </p:sp>
    </p:spTree>
    <p:extLst>
      <p:ext uri="{BB962C8B-B14F-4D97-AF65-F5344CB8AC3E}">
        <p14:creationId xmlns:p14="http://schemas.microsoft.com/office/powerpoint/2010/main" val="8040888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F1430DF-7DB6-4BD8-A7DD-8C6264DEEF7A}" type="slidenum">
              <a:rPr lang="en-US" smtClean="0"/>
              <a:t>8</a:t>
            </a:fld>
            <a:endParaRPr lang="en-US"/>
          </a:p>
        </p:txBody>
      </p:sp>
    </p:spTree>
    <p:extLst>
      <p:ext uri="{BB962C8B-B14F-4D97-AF65-F5344CB8AC3E}">
        <p14:creationId xmlns:p14="http://schemas.microsoft.com/office/powerpoint/2010/main" val="19165528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themes/categories</a:t>
            </a:r>
            <a:endParaRPr lang="en-US" dirty="0"/>
          </a:p>
        </p:txBody>
      </p:sp>
      <p:sp>
        <p:nvSpPr>
          <p:cNvPr id="4" name="Slide Number Placeholder 3"/>
          <p:cNvSpPr>
            <a:spLocks noGrp="1"/>
          </p:cNvSpPr>
          <p:nvPr>
            <p:ph type="sldNum" sz="quarter" idx="10"/>
          </p:nvPr>
        </p:nvSpPr>
        <p:spPr/>
        <p:txBody>
          <a:bodyPr/>
          <a:lstStyle/>
          <a:p>
            <a:fld id="{BF1430DF-7DB6-4BD8-A7DD-8C6264DEEF7A}" type="slidenum">
              <a:rPr lang="en-US" smtClean="0"/>
              <a:t>12</a:t>
            </a:fld>
            <a:endParaRPr lang="en-US"/>
          </a:p>
        </p:txBody>
      </p:sp>
    </p:spTree>
    <p:extLst>
      <p:ext uri="{BB962C8B-B14F-4D97-AF65-F5344CB8AC3E}">
        <p14:creationId xmlns:p14="http://schemas.microsoft.com/office/powerpoint/2010/main" val="184251856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themes/categories</a:t>
            </a:r>
            <a:endParaRPr lang="en-US" dirty="0"/>
          </a:p>
        </p:txBody>
      </p:sp>
      <p:sp>
        <p:nvSpPr>
          <p:cNvPr id="4" name="Slide Number Placeholder 3"/>
          <p:cNvSpPr>
            <a:spLocks noGrp="1"/>
          </p:cNvSpPr>
          <p:nvPr>
            <p:ph type="sldNum" sz="quarter" idx="10"/>
          </p:nvPr>
        </p:nvSpPr>
        <p:spPr/>
        <p:txBody>
          <a:bodyPr/>
          <a:lstStyle/>
          <a:p>
            <a:fld id="{BF1430DF-7DB6-4BD8-A7DD-8C6264DEEF7A}" type="slidenum">
              <a:rPr lang="en-US" smtClean="0"/>
              <a:t>13</a:t>
            </a:fld>
            <a:endParaRPr lang="en-US"/>
          </a:p>
        </p:txBody>
      </p:sp>
    </p:spTree>
    <p:extLst>
      <p:ext uri="{BB962C8B-B14F-4D97-AF65-F5344CB8AC3E}">
        <p14:creationId xmlns:p14="http://schemas.microsoft.com/office/powerpoint/2010/main" val="145679076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7.jpg"/><Relationship Id="rId1" Type="http://schemas.openxmlformats.org/officeDocument/2006/relationships/slideMaster" Target="../slideMasters/slideMaster1.xml"/><Relationship Id="rId4" Type="http://schemas.openxmlformats.org/officeDocument/2006/relationships/image" Target="../media/image8.jpg"/></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1_Title Slide">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429000"/>
            <a:ext cx="7772400" cy="914400"/>
          </a:xfrm>
        </p:spPr>
        <p:txBody>
          <a:bodyPr/>
          <a:lstStyle>
            <a:lvl1pPr>
              <a:defRPr>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4495800"/>
            <a:ext cx="6400800" cy="7620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D6524AF-2B2D-48B5-AFB7-FABF475E078B}"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1C23CC1-5E81-456A-B3FB-926610524552}" type="slidenum">
              <a:rPr lang="en-US" smtClean="0"/>
              <a:t>‹#›</a:t>
            </a:fld>
            <a:endParaRPr lang="en-US"/>
          </a:p>
        </p:txBody>
      </p:sp>
    </p:spTree>
    <p:extLst>
      <p:ext uri="{BB962C8B-B14F-4D97-AF65-F5344CB8AC3E}">
        <p14:creationId xmlns:p14="http://schemas.microsoft.com/office/powerpoint/2010/main" val="19267224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929986"/>
            <a:ext cx="7772400" cy="1470025"/>
          </a:xfrm>
        </p:spPr>
        <p:txBody>
          <a:bodyPr/>
          <a:lstStyle>
            <a:lvl1pPr>
              <a:defRPr>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4997255"/>
            <a:ext cx="6400800" cy="900225"/>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4" name="Date Placeholder 3"/>
          <p:cNvSpPr>
            <a:spLocks noGrp="1"/>
          </p:cNvSpPr>
          <p:nvPr>
            <p:ph type="dt" sz="half" idx="10"/>
          </p:nvPr>
        </p:nvSpPr>
        <p:spPr/>
        <p:txBody>
          <a:bodyPr/>
          <a:lstStyle/>
          <a:p>
            <a:fld id="{9FF1C510-4C3E-3A46-A8A9-5020F452EBDC}"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AF79E-2DC1-8D48-B0DF-A8D50CBFAB51}" type="slidenum">
              <a:rPr lang="en-US" smtClean="0"/>
              <a:t>‹#›</a:t>
            </a:fld>
            <a:endParaRPr lang="en-US"/>
          </a:p>
        </p:txBody>
      </p:sp>
    </p:spTree>
    <p:extLst>
      <p:ext uri="{BB962C8B-B14F-4D97-AF65-F5344CB8AC3E}">
        <p14:creationId xmlns:p14="http://schemas.microsoft.com/office/powerpoint/2010/main" val="3924874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87152" y="274638"/>
            <a:ext cx="6499648" cy="1143000"/>
          </a:xfr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9FF1C510-4C3E-3A46-A8A9-5020F452EBDC}"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AF79E-2DC1-8D48-B0DF-A8D50CBFAB51}" type="slidenum">
              <a:rPr lang="en-US" smtClean="0"/>
              <a:t>‹#›</a:t>
            </a:fld>
            <a:endParaRPr lang="en-US"/>
          </a:p>
        </p:txBody>
      </p:sp>
    </p:spTree>
    <p:extLst>
      <p:ext uri="{BB962C8B-B14F-4D97-AF65-F5344CB8AC3E}">
        <p14:creationId xmlns:p14="http://schemas.microsoft.com/office/powerpoint/2010/main" val="23147291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87152" y="274638"/>
            <a:ext cx="6499648" cy="1143000"/>
          </a:xfrm>
        </p:spPr>
        <p:txBody>
          <a:bodyPr/>
          <a:lstStyle/>
          <a:p>
            <a:r>
              <a:rPr lang="en-US" smtClean="0"/>
              <a:t>Click to edit Master title style</a:t>
            </a:r>
            <a:endParaRPr lang="en-US"/>
          </a:p>
        </p:txBody>
      </p:sp>
      <p:sp>
        <p:nvSpPr>
          <p:cNvPr id="3" name="Content Placeholder 2"/>
          <p:cNvSpPr>
            <a:spLocks noGrp="1"/>
          </p:cNvSpPr>
          <p:nvPr>
            <p:ph idx="1"/>
          </p:nvPr>
        </p:nvSpPr>
        <p:spPr>
          <a:xfrm>
            <a:off x="2187152" y="1600200"/>
            <a:ext cx="6499648" cy="4525963"/>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9FF1C510-4C3E-3A46-A8A9-5020F452EBDC}"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AF79E-2DC1-8D48-B0DF-A8D50CBFAB51}" type="slidenum">
              <a:rPr lang="en-US" smtClean="0"/>
              <a:t>‹#›</a:t>
            </a:fld>
            <a:endParaRPr lang="en-US"/>
          </a:p>
        </p:txBody>
      </p:sp>
      <p:pic>
        <p:nvPicPr>
          <p:cNvPr id="7" name="Picture 6"/>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27786" y="-2494"/>
            <a:ext cx="1513402" cy="1310904"/>
          </a:xfrm>
          <a:prstGeom prst="rect">
            <a:avLst/>
          </a:prstGeom>
        </p:spPr>
      </p:pic>
    </p:spTree>
    <p:extLst>
      <p:ext uri="{BB962C8B-B14F-4D97-AF65-F5344CB8AC3E}">
        <p14:creationId xmlns:p14="http://schemas.microsoft.com/office/powerpoint/2010/main" val="8105008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FF1C510-4C3E-3A46-A8A9-5020F452EBDC}"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AAAF79E-2DC1-8D48-B0DF-A8D50CBFAB51}" type="slidenum">
              <a:rPr lang="en-US" smtClean="0"/>
              <a:t>‹#›</a:t>
            </a:fld>
            <a:endParaRPr lang="en-US"/>
          </a:p>
        </p:txBody>
      </p:sp>
      <p:sp>
        <p:nvSpPr>
          <p:cNvPr id="7" name="Rectangle 6"/>
          <p:cNvSpPr/>
          <p:nvPr userDrawn="1"/>
        </p:nvSpPr>
        <p:spPr>
          <a:xfrm>
            <a:off x="0" y="0"/>
            <a:ext cx="9144000" cy="966439"/>
          </a:xfrm>
          <a:prstGeom prst="rect">
            <a:avLst/>
          </a:prstGeom>
          <a:solidFill>
            <a:schemeClr val="bg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4141" y="5767"/>
            <a:ext cx="1409468" cy="1220880"/>
          </a:xfrm>
          <a:prstGeom prst="rect">
            <a:avLst/>
          </a:prstGeom>
        </p:spPr>
      </p:pic>
    </p:spTree>
    <p:extLst>
      <p:ext uri="{BB962C8B-B14F-4D97-AF65-F5344CB8AC3E}">
        <p14:creationId xmlns:p14="http://schemas.microsoft.com/office/powerpoint/2010/main" val="14114159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1615079"/>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2892530"/>
            <a:ext cx="4038600" cy="32336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2892530"/>
            <a:ext cx="4038600" cy="323363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p:txBody>
          <a:bodyPr/>
          <a:lstStyle/>
          <a:p>
            <a:fld id="{9FF1C510-4C3E-3A46-A8A9-5020F452EBDC}" type="datetimeFigureOut">
              <a:rPr lang="en-US" smtClean="0"/>
              <a:t>9/24/2015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AF79E-2DC1-8D48-B0DF-A8D50CBFAB51}" type="slidenum">
              <a:rPr lang="en-US" smtClean="0"/>
              <a:t>‹#›</a:t>
            </a:fld>
            <a:endParaRPr lang="en-US"/>
          </a:p>
        </p:txBody>
      </p:sp>
      <p:sp>
        <p:nvSpPr>
          <p:cNvPr id="9" name="Rectangle 8"/>
          <p:cNvSpPr/>
          <p:nvPr userDrawn="1"/>
        </p:nvSpPr>
        <p:spPr>
          <a:xfrm>
            <a:off x="0" y="0"/>
            <a:ext cx="9144000" cy="1480628"/>
          </a:xfrm>
          <a:prstGeom prst="rect">
            <a:avLst/>
          </a:prstGeom>
          <a:solidFill>
            <a:schemeClr val="bg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8585" y="14868"/>
            <a:ext cx="1672683" cy="1448873"/>
          </a:xfrm>
          <a:prstGeom prst="rect">
            <a:avLst/>
          </a:prstGeom>
        </p:spPr>
      </p:pic>
      <p:pic>
        <p:nvPicPr>
          <p:cNvPr id="13" name="Picture 12"/>
          <p:cNvPicPr>
            <a:picLocks noChangeAspect="1"/>
          </p:cNvPicPr>
          <p:nvPr userDrawn="1"/>
        </p:nvPicPr>
        <p:blipFill rotWithShape="1">
          <a:blip r:embed="rId4">
            <a:extLst>
              <a:ext uri="{28A0092B-C50C-407E-A947-70E740481C1C}">
                <a14:useLocalDpi xmlns:a14="http://schemas.microsoft.com/office/drawing/2010/main" val="0"/>
              </a:ext>
            </a:extLst>
          </a:blip>
          <a:srcRect l="1876" t="18169" r="-1876" b="47263"/>
          <a:stretch/>
        </p:blipFill>
        <p:spPr>
          <a:xfrm>
            <a:off x="1709854" y="3"/>
            <a:ext cx="7508489" cy="1442221"/>
          </a:xfrm>
          <a:prstGeom prst="rect">
            <a:avLst/>
          </a:prstGeom>
        </p:spPr>
      </p:pic>
    </p:spTree>
    <p:extLst>
      <p:ext uri="{BB962C8B-B14F-4D97-AF65-F5344CB8AC3E}">
        <p14:creationId xmlns:p14="http://schemas.microsoft.com/office/powerpoint/2010/main" val="15537649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257705" y="192330"/>
            <a:ext cx="6679045" cy="1312725"/>
          </a:xfr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199901" y="1669672"/>
            <a:ext cx="4295899" cy="445649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69672"/>
            <a:ext cx="4288550" cy="4456491"/>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4"/>
          <p:cNvSpPr>
            <a:spLocks noGrp="1"/>
          </p:cNvSpPr>
          <p:nvPr>
            <p:ph type="dt" sz="half" idx="10"/>
          </p:nvPr>
        </p:nvSpPr>
        <p:spPr/>
        <p:txBody>
          <a:bodyPr/>
          <a:lstStyle/>
          <a:p>
            <a:fld id="{9FF1C510-4C3E-3A46-A8A9-5020F452EBDC}" type="datetimeFigureOut">
              <a:rPr lang="en-US" smtClean="0"/>
              <a:t>9/24/2015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AF79E-2DC1-8D48-B0DF-A8D50CBFAB51}" type="slidenum">
              <a:rPr lang="en-US" smtClean="0"/>
              <a:t>‹#›</a:t>
            </a:fld>
            <a:endParaRPr lang="en-US"/>
          </a:p>
        </p:txBody>
      </p:sp>
    </p:spTree>
    <p:extLst>
      <p:ext uri="{BB962C8B-B14F-4D97-AF65-F5344CB8AC3E}">
        <p14:creationId xmlns:p14="http://schemas.microsoft.com/office/powerpoint/2010/main" val="3293237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151874" y="274638"/>
            <a:ext cx="6534925"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51874" y="1535113"/>
            <a:ext cx="3174898" cy="9576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2151873" y="2586815"/>
            <a:ext cx="3174899" cy="353934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420844" y="1535113"/>
            <a:ext cx="3265956" cy="957636"/>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5420844" y="2586815"/>
            <a:ext cx="3265956" cy="353934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FF1C510-4C3E-3A46-A8A9-5020F452EBDC}" type="datetimeFigureOut">
              <a:rPr lang="en-US" smtClean="0"/>
              <a:t>9/24/2015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AAAF79E-2DC1-8D48-B0DF-A8D50CBFAB51}" type="slidenum">
              <a:rPr lang="en-US" smtClean="0"/>
              <a:t>‹#›</a:t>
            </a:fld>
            <a:endParaRPr lang="en-US"/>
          </a:p>
        </p:txBody>
      </p:sp>
    </p:spTree>
    <p:extLst>
      <p:ext uri="{BB962C8B-B14F-4D97-AF65-F5344CB8AC3E}">
        <p14:creationId xmlns:p14="http://schemas.microsoft.com/office/powerpoint/2010/main" val="2406276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968375"/>
            <a:ext cx="8229600" cy="1143000"/>
          </a:xfrm>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9FF1C510-4C3E-3A46-A8A9-5020F452EBDC}" type="datetimeFigureOut">
              <a:rPr lang="en-US" smtClean="0"/>
              <a:t>9/24/2015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AAAF79E-2DC1-8D48-B0DF-A8D50CBFAB51}" type="slidenum">
              <a:rPr lang="en-US" smtClean="0"/>
              <a:t>‹#›</a:t>
            </a:fld>
            <a:endParaRPr lang="en-US"/>
          </a:p>
        </p:txBody>
      </p:sp>
    </p:spTree>
    <p:extLst>
      <p:ext uri="{BB962C8B-B14F-4D97-AF65-F5344CB8AC3E}">
        <p14:creationId xmlns:p14="http://schemas.microsoft.com/office/powerpoint/2010/main" val="9876436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8504" y="1636786"/>
            <a:ext cx="1929853" cy="110996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590800" y="273050"/>
            <a:ext cx="609600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8504" y="2869013"/>
            <a:ext cx="1929853" cy="325715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F1C510-4C3E-3A46-A8A9-5020F452EBDC}" type="datetimeFigureOut">
              <a:rPr lang="en-US" smtClean="0"/>
              <a:t>9/24/2015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AF79E-2DC1-8D48-B0DF-A8D50CBFAB51}" type="slidenum">
              <a:rPr lang="en-US" smtClean="0"/>
              <a:t>‹#›</a:t>
            </a:fld>
            <a:endParaRPr lang="en-US"/>
          </a:p>
        </p:txBody>
      </p:sp>
    </p:spTree>
    <p:extLst>
      <p:ext uri="{BB962C8B-B14F-4D97-AF65-F5344CB8AC3E}">
        <p14:creationId xmlns:p14="http://schemas.microsoft.com/office/powerpoint/2010/main" val="37875688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1_Content with Caption">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8504" y="273049"/>
            <a:ext cx="2306138" cy="1373105"/>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2590799" y="273051"/>
            <a:ext cx="6369467" cy="479475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98504" y="1740221"/>
            <a:ext cx="2306138" cy="438594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F1C510-4C3E-3A46-A8A9-5020F452EBDC}" type="datetimeFigureOut">
              <a:rPr lang="en-US" smtClean="0"/>
              <a:t>9/24/2015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AF79E-2DC1-8D48-B0DF-A8D50CBFAB51}" type="slidenum">
              <a:rPr lang="en-US" smtClean="0"/>
              <a:t>‹#›</a:t>
            </a:fld>
            <a:endParaRPr lang="en-US"/>
          </a:p>
        </p:txBody>
      </p:sp>
    </p:spTree>
    <p:extLst>
      <p:ext uri="{BB962C8B-B14F-4D97-AF65-F5344CB8AC3E}">
        <p14:creationId xmlns:p14="http://schemas.microsoft.com/office/powerpoint/2010/main" val="67671468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bg>
      <p:bgPr>
        <a:blipFill rotWithShape="1">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791792" y="4612468"/>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2791792" y="424643"/>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791792" y="5179206"/>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FF1C510-4C3E-3A46-A8A9-5020F452EBDC}" type="datetimeFigureOut">
              <a:rPr lang="en-US" smtClean="0"/>
              <a:t>9/24/2015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AAAF79E-2DC1-8D48-B0DF-A8D50CBFAB51}" type="slidenum">
              <a:rPr lang="en-US" smtClean="0"/>
              <a:t>‹#›</a:t>
            </a:fld>
            <a:endParaRPr lang="en-US"/>
          </a:p>
        </p:txBody>
      </p:sp>
    </p:spTree>
    <p:extLst>
      <p:ext uri="{BB962C8B-B14F-4D97-AF65-F5344CB8AC3E}">
        <p14:creationId xmlns:p14="http://schemas.microsoft.com/office/powerpoint/2010/main" val="23098028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4A8B3E3-27B9-4675-B77B-13FC81DD5F02}"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145452080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A8B3E3-27B9-4675-B77B-13FC81DD5F02}"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3324260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4A8B3E3-27B9-4675-B77B-13FC81DD5F02}"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17818190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2865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825625"/>
            <a:ext cx="386715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C4A8B3E3-27B9-4675-B77B-13FC81DD5F02}" type="datetimeFigureOut">
              <a:rPr lang="en-US" smtClean="0"/>
              <a:t>9/24/2015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9184968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C4A8B3E3-27B9-4675-B77B-13FC81DD5F02}" type="datetimeFigureOut">
              <a:rPr lang="en-US" smtClean="0"/>
              <a:t>9/24/2015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38742652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C4A8B3E3-27B9-4675-B77B-13FC81DD5F02}" type="datetimeFigureOut">
              <a:rPr lang="en-US" smtClean="0"/>
              <a:t>9/24/2015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25644741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4A8B3E3-27B9-4675-B77B-13FC81DD5F02}" type="datetimeFigureOut">
              <a:rPr lang="en-US" smtClean="0"/>
              <a:t>9/24/2015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14919972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8B3E3-27B9-4675-B77B-13FC81DD5F02}" type="datetimeFigureOut">
              <a:rPr lang="en-US" smtClean="0"/>
              <a:t>9/24/2015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408362543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8B3E3-27B9-4675-B77B-13FC81DD5F02}" type="datetimeFigureOut">
              <a:rPr lang="en-US" smtClean="0"/>
              <a:t>9/24/2015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17863321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A8B3E3-27B9-4675-B77B-13FC81DD5F02}"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407695432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C4A8B3E3-27B9-4675-B77B-13FC81DD5F02}" type="datetimeFigureOut">
              <a:rPr lang="en-US" smtClean="0"/>
              <a:t>9/24/2015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BFE4309-22CE-42EF-BF39-3BEA0A191D9A}" type="slidenum">
              <a:rPr lang="en-US" smtClean="0"/>
              <a:t>‹#›</a:t>
            </a:fld>
            <a:endParaRPr lang="en-US"/>
          </a:p>
        </p:txBody>
      </p:sp>
    </p:spTree>
    <p:extLst>
      <p:ext uri="{BB962C8B-B14F-4D97-AF65-F5344CB8AC3E}">
        <p14:creationId xmlns:p14="http://schemas.microsoft.com/office/powerpoint/2010/main" val="22322110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4"/>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F1C510-4C3E-3A46-A8A9-5020F452EBDC}" type="datetimeFigureOut">
              <a:rPr lang="en-US" smtClean="0"/>
              <a:t>9/24/2015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AAAF79E-2DC1-8D48-B0DF-A8D50CBFAB51}" type="slidenum">
              <a:rPr lang="en-US" smtClean="0"/>
              <a:t>‹#›</a:t>
            </a:fld>
            <a:endParaRPr lang="en-US"/>
          </a:p>
        </p:txBody>
      </p:sp>
    </p:spTree>
    <p:extLst>
      <p:ext uri="{BB962C8B-B14F-4D97-AF65-F5344CB8AC3E}">
        <p14:creationId xmlns:p14="http://schemas.microsoft.com/office/powerpoint/2010/main" val="10351714"/>
      </p:ext>
    </p:extLst>
  </p:cSld>
  <p:clrMap bg1="lt1" tx1="dk1" bg2="lt2" tx2="dk2" accent1="accent1" accent2="accent2" accent3="accent3" accent4="accent4" accent5="accent5" accent6="accent6" hlink="hlink" folHlink="folHlink"/>
  <p:sldLayoutIdLst>
    <p:sldLayoutId id="2147483673" r:id="rId1"/>
    <p:sldLayoutId id="2147483649" r:id="rId2"/>
    <p:sldLayoutId id="2147483650" r:id="rId3"/>
    <p:sldLayoutId id="2147483658" r:id="rId4"/>
    <p:sldLayoutId id="2147483651" r:id="rId5"/>
    <p:sldLayoutId id="2147483652" r:id="rId6"/>
    <p:sldLayoutId id="2147483659" r:id="rId7"/>
    <p:sldLayoutId id="2147483653" r:id="rId8"/>
    <p:sldLayoutId id="2147483654" r:id="rId9"/>
    <p:sldLayoutId id="2147483656" r:id="rId10"/>
    <p:sldLayoutId id="2147483660" r:id="rId11"/>
    <p:sldLayoutId id="2147483657" r:id="rId12"/>
  </p:sldLayoutIdLst>
  <p:txStyles>
    <p:titleStyle>
      <a:lvl1pPr algn="ctr" defTabSz="457200" rtl="0" eaLnBrk="1" latinLnBrk="0" hangingPunct="1">
        <a:spcBef>
          <a:spcPct val="0"/>
        </a:spcBef>
        <a:buNone/>
        <a:defRPr sz="4400" kern="1200">
          <a:solidFill>
            <a:srgbClr val="FFFFFF"/>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rgbClr val="FFFFFF"/>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rgbClr val="FFFFFF"/>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rgbClr val="FFFFFF"/>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rgbClr val="FFFFFF"/>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rgbClr val="FFFFFF"/>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4A8B3E3-27B9-4675-B77B-13FC81DD5F02}" type="datetimeFigureOut">
              <a:rPr lang="en-US" smtClean="0"/>
              <a:t>9/24/2015</a:t>
            </a:fld>
            <a:endParaRPr lang="en-U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BFE4309-22CE-42EF-BF39-3BEA0A191D9A}" type="slidenum">
              <a:rPr lang="en-US" smtClean="0"/>
              <a:t>‹#›</a:t>
            </a:fld>
            <a:endParaRPr lang="en-US"/>
          </a:p>
        </p:txBody>
      </p:sp>
    </p:spTree>
    <p:extLst>
      <p:ext uri="{BB962C8B-B14F-4D97-AF65-F5344CB8AC3E}">
        <p14:creationId xmlns:p14="http://schemas.microsoft.com/office/powerpoint/2010/main" val="2078791395"/>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hyperlink" Target="http://www.csusm.edu/greatcollege/divisions/" TargetMode="Externa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hyperlink" Target="http://www.csusm.edu/greatcollege/index.html" TargetMode="Externa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2014 Great Colleges Survey</a:t>
            </a:r>
            <a:endParaRPr lang="en-US" dirty="0"/>
          </a:p>
        </p:txBody>
      </p:sp>
      <p:sp>
        <p:nvSpPr>
          <p:cNvPr id="3" name="Subtitle 2"/>
          <p:cNvSpPr>
            <a:spLocks noGrp="1"/>
          </p:cNvSpPr>
          <p:nvPr>
            <p:ph type="subTitle" idx="1"/>
          </p:nvPr>
        </p:nvSpPr>
        <p:spPr>
          <a:xfrm>
            <a:off x="1251857" y="4495800"/>
            <a:ext cx="6879771" cy="762000"/>
          </a:xfrm>
        </p:spPr>
        <p:txBody>
          <a:bodyPr>
            <a:normAutofit/>
          </a:bodyPr>
          <a:lstStyle/>
          <a:p>
            <a:r>
              <a:rPr lang="en-US" dirty="0" smtClean="0"/>
              <a:t>Overview, Results &amp; Recommendations</a:t>
            </a:r>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237" y="494205"/>
            <a:ext cx="1544192" cy="1337574"/>
          </a:xfrm>
          <a:prstGeom prst="rect">
            <a:avLst/>
          </a:prstGeom>
        </p:spPr>
      </p:pic>
    </p:spTree>
    <p:extLst>
      <p:ext uri="{BB962C8B-B14F-4D97-AF65-F5344CB8AC3E}">
        <p14:creationId xmlns:p14="http://schemas.microsoft.com/office/powerpoint/2010/main" val="32000587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7152" y="83814"/>
            <a:ext cx="6499648" cy="1143000"/>
          </a:xfrm>
        </p:spPr>
        <p:txBody>
          <a:bodyPr/>
          <a:lstStyle/>
          <a:p>
            <a:r>
              <a:rPr lang="en-US" dirty="0" smtClean="0"/>
              <a:t>Task Force</a:t>
            </a:r>
            <a:endParaRPr lang="en-US" dirty="0"/>
          </a:p>
        </p:txBody>
      </p:sp>
      <p:sp>
        <p:nvSpPr>
          <p:cNvPr id="3" name="Content Placeholder 2"/>
          <p:cNvSpPr>
            <a:spLocks noGrp="1"/>
          </p:cNvSpPr>
          <p:nvPr>
            <p:ph idx="1"/>
          </p:nvPr>
        </p:nvSpPr>
        <p:spPr>
          <a:xfrm>
            <a:off x="5745361" y="1001516"/>
            <a:ext cx="3072636" cy="4525963"/>
          </a:xfrm>
        </p:spPr>
        <p:txBody>
          <a:bodyPr>
            <a:noAutofit/>
          </a:bodyPr>
          <a:lstStyle/>
          <a:p>
            <a:pPr>
              <a:lnSpc>
                <a:spcPct val="114000"/>
              </a:lnSpc>
            </a:pPr>
            <a:r>
              <a:rPr lang="en-US" sz="1400" b="1" dirty="0"/>
              <a:t>Annie Macias</a:t>
            </a:r>
            <a:r>
              <a:rPr lang="en-US" sz="1400" dirty="0"/>
              <a:t/>
            </a:r>
            <a:br>
              <a:rPr lang="en-US" sz="1400" dirty="0"/>
            </a:br>
            <a:r>
              <a:rPr lang="en-US" sz="1400" dirty="0"/>
              <a:t>Director of Business Operations, University Corporation</a:t>
            </a:r>
          </a:p>
          <a:p>
            <a:pPr>
              <a:lnSpc>
                <a:spcPct val="114000"/>
              </a:lnSpc>
            </a:pPr>
            <a:r>
              <a:rPr lang="en-US" sz="1400" b="1" dirty="0" smtClean="0"/>
              <a:t>Kimber </a:t>
            </a:r>
            <a:r>
              <a:rPr lang="en-US" sz="1400" b="1" dirty="0"/>
              <a:t>Quinney,</a:t>
            </a:r>
            <a:r>
              <a:rPr lang="en-US" sz="1400" dirty="0"/>
              <a:t/>
            </a:r>
            <a:br>
              <a:rPr lang="en-US" sz="1400" dirty="0"/>
            </a:br>
            <a:r>
              <a:rPr lang="en-US" sz="1400" dirty="0"/>
              <a:t>Civic Learning </a:t>
            </a:r>
            <a:r>
              <a:rPr lang="en-US" sz="1400" dirty="0" smtClean="0"/>
              <a:t>Faculty Director</a:t>
            </a:r>
            <a:endParaRPr lang="en-US" sz="1400" dirty="0"/>
          </a:p>
          <a:p>
            <a:pPr>
              <a:lnSpc>
                <a:spcPct val="114000"/>
              </a:lnSpc>
            </a:pPr>
            <a:r>
              <a:rPr lang="en-US" sz="1400" b="1" dirty="0" smtClean="0"/>
              <a:t>Steve </a:t>
            </a:r>
            <a:r>
              <a:rPr lang="en-US" sz="1400" b="1" dirty="0"/>
              <a:t>Ramirez</a:t>
            </a:r>
            <a:r>
              <a:rPr lang="en-US" sz="1400" dirty="0"/>
              <a:t/>
            </a:r>
            <a:br>
              <a:rPr lang="en-US" sz="1400" dirty="0"/>
            </a:br>
            <a:r>
              <a:rPr lang="en-US" sz="1400" dirty="0"/>
              <a:t>Project </a:t>
            </a:r>
            <a:r>
              <a:rPr lang="en-US" sz="1400" dirty="0" smtClean="0"/>
              <a:t>Manager</a:t>
            </a:r>
          </a:p>
          <a:p>
            <a:pPr>
              <a:lnSpc>
                <a:spcPct val="114000"/>
              </a:lnSpc>
            </a:pPr>
            <a:r>
              <a:rPr lang="en-US" sz="1400" b="1" dirty="0" smtClean="0"/>
              <a:t>Jay </a:t>
            </a:r>
            <a:r>
              <a:rPr lang="en-US" sz="1400" b="1" dirty="0"/>
              <a:t>Rees</a:t>
            </a:r>
            <a:r>
              <a:rPr lang="en-US" sz="1400" dirty="0"/>
              <a:t/>
            </a:r>
            <a:br>
              <a:rPr lang="en-US" sz="1400" dirty="0"/>
            </a:br>
            <a:r>
              <a:rPr lang="en-US" sz="1400" dirty="0"/>
              <a:t>Web Services Lead &amp; ETC </a:t>
            </a:r>
            <a:r>
              <a:rPr lang="en-US" sz="1400" dirty="0" smtClean="0"/>
              <a:t>Lead</a:t>
            </a:r>
          </a:p>
          <a:p>
            <a:pPr>
              <a:lnSpc>
                <a:spcPct val="114000"/>
              </a:lnSpc>
            </a:pPr>
            <a:r>
              <a:rPr lang="en-US" sz="1400" b="1" dirty="0" smtClean="0"/>
              <a:t>Laurie </a:t>
            </a:r>
            <a:r>
              <a:rPr lang="en-US" sz="1400" b="1" dirty="0"/>
              <a:t>Schmelzer</a:t>
            </a:r>
            <a:r>
              <a:rPr lang="en-US" sz="1400" dirty="0"/>
              <a:t/>
            </a:r>
            <a:br>
              <a:rPr lang="en-US" sz="1400" dirty="0"/>
            </a:br>
            <a:r>
              <a:rPr lang="en-US" sz="1400" dirty="0"/>
              <a:t>Student Services Professional, </a:t>
            </a:r>
            <a:r>
              <a:rPr lang="en-US" sz="1400" dirty="0" smtClean="0"/>
              <a:t>CSM</a:t>
            </a:r>
            <a:endParaRPr lang="en-US" sz="1400" dirty="0"/>
          </a:p>
          <a:p>
            <a:pPr>
              <a:lnSpc>
                <a:spcPct val="114000"/>
              </a:lnSpc>
            </a:pPr>
            <a:r>
              <a:rPr lang="en-US" sz="1400" b="1" dirty="0"/>
              <a:t>Laurie Stowell</a:t>
            </a:r>
            <a:r>
              <a:rPr lang="en-US" sz="1400" dirty="0"/>
              <a:t/>
            </a:r>
            <a:br>
              <a:rPr lang="en-US" sz="1400" dirty="0"/>
            </a:br>
            <a:r>
              <a:rPr lang="en-US" sz="1400" dirty="0" smtClean="0"/>
              <a:t>AY 14/15 Academic </a:t>
            </a:r>
            <a:r>
              <a:rPr lang="en-US" sz="1400" dirty="0"/>
              <a:t>Senate Chair</a:t>
            </a:r>
            <a:br>
              <a:rPr lang="en-US" sz="1400" dirty="0"/>
            </a:br>
            <a:r>
              <a:rPr lang="en-US" sz="1400" dirty="0"/>
              <a:t>Professor, School of Education</a:t>
            </a:r>
          </a:p>
          <a:p>
            <a:pPr>
              <a:lnSpc>
                <a:spcPct val="114000"/>
              </a:lnSpc>
            </a:pPr>
            <a:r>
              <a:rPr lang="en-US" sz="1400" b="1" dirty="0"/>
              <a:t>Bhavisha Talsania</a:t>
            </a:r>
            <a:r>
              <a:rPr lang="en-US" sz="1400" dirty="0"/>
              <a:t/>
            </a:r>
            <a:br>
              <a:rPr lang="en-US" sz="1400" dirty="0"/>
            </a:br>
            <a:r>
              <a:rPr lang="en-US" sz="1400" dirty="0"/>
              <a:t>Research </a:t>
            </a:r>
            <a:r>
              <a:rPr lang="en-US" sz="1400" dirty="0" smtClean="0"/>
              <a:t>Analyst</a:t>
            </a:r>
            <a:endParaRPr lang="en-US" sz="1400" dirty="0"/>
          </a:p>
          <a:p>
            <a:pPr>
              <a:lnSpc>
                <a:spcPct val="114000"/>
              </a:lnSpc>
            </a:pPr>
            <a:r>
              <a:rPr lang="en-US" sz="1400" b="1" dirty="0"/>
              <a:t>Stephen Tsui</a:t>
            </a:r>
            <a:r>
              <a:rPr lang="en-US" sz="1400" dirty="0"/>
              <a:t/>
            </a:r>
            <a:br>
              <a:rPr lang="en-US" sz="1400" dirty="0"/>
            </a:br>
            <a:r>
              <a:rPr lang="en-US" sz="1400" dirty="0" smtClean="0"/>
              <a:t>Associate </a:t>
            </a:r>
            <a:r>
              <a:rPr lang="en-US" sz="1400" dirty="0"/>
              <a:t>Professor, Physics</a:t>
            </a:r>
          </a:p>
          <a:p>
            <a:pPr>
              <a:lnSpc>
                <a:spcPct val="114000"/>
              </a:lnSpc>
            </a:pPr>
            <a:r>
              <a:rPr lang="en-US" sz="1400" b="1" dirty="0"/>
              <a:t>Jennifer Williams</a:t>
            </a:r>
            <a:r>
              <a:rPr lang="en-US" sz="1400" dirty="0"/>
              <a:t/>
            </a:r>
            <a:br>
              <a:rPr lang="en-US" sz="1400" dirty="0"/>
            </a:br>
            <a:r>
              <a:rPr lang="en-US" sz="1400" dirty="0"/>
              <a:t>Deputy Chief of Staff &amp; Director, Campus </a:t>
            </a:r>
            <a:r>
              <a:rPr lang="en-US" sz="1400" dirty="0" smtClean="0"/>
              <a:t>Climate</a:t>
            </a:r>
            <a:endParaRPr lang="en-US" sz="1400" dirty="0"/>
          </a:p>
        </p:txBody>
      </p:sp>
      <p:sp>
        <p:nvSpPr>
          <p:cNvPr id="4" name="Content Placeholder 2"/>
          <p:cNvSpPr txBox="1">
            <a:spLocks/>
          </p:cNvSpPr>
          <p:nvPr/>
        </p:nvSpPr>
        <p:spPr>
          <a:xfrm>
            <a:off x="2187152" y="996216"/>
            <a:ext cx="3211784" cy="4525963"/>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3200" kern="1200">
                <a:solidFill>
                  <a:srgbClr val="FFFFFF"/>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rgbClr val="FFFFFF"/>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rgbClr val="FFFFFF"/>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rgbClr val="FFFFFF"/>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rgbClr val="FFFFFF"/>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a:lnSpc>
                <a:spcPct val="114000"/>
              </a:lnSpc>
            </a:pPr>
            <a:r>
              <a:rPr lang="en-US" sz="1400" b="1" dirty="0" smtClean="0"/>
              <a:t>Veronica Anover,</a:t>
            </a:r>
            <a:r>
              <a:rPr lang="en-US" sz="1400" dirty="0" smtClean="0"/>
              <a:t/>
            </a:r>
            <a:br>
              <a:rPr lang="en-US" sz="1400" dirty="0" smtClean="0"/>
            </a:br>
            <a:r>
              <a:rPr lang="en-US" sz="1400" dirty="0" smtClean="0"/>
              <a:t>Professor, Modern Language Studies</a:t>
            </a:r>
          </a:p>
          <a:p>
            <a:pPr>
              <a:lnSpc>
                <a:spcPct val="114000"/>
              </a:lnSpc>
            </a:pPr>
            <a:r>
              <a:rPr lang="en-US" sz="1400" b="1" dirty="0" smtClean="0"/>
              <a:t>Cathy Baur</a:t>
            </a:r>
            <a:r>
              <a:rPr lang="en-US" sz="1400" dirty="0" smtClean="0"/>
              <a:t/>
            </a:r>
            <a:br>
              <a:rPr lang="en-US" sz="1400" dirty="0" smtClean="0"/>
            </a:br>
            <a:r>
              <a:rPr lang="en-US" sz="1400" dirty="0" smtClean="0"/>
              <a:t>Associate Vice President, Communications</a:t>
            </a:r>
          </a:p>
          <a:p>
            <a:pPr>
              <a:lnSpc>
                <a:spcPct val="114000"/>
              </a:lnSpc>
            </a:pPr>
            <a:r>
              <a:rPr lang="en-US" sz="1400" b="1" dirty="0" smtClean="0"/>
              <a:t>Sandra Carrillo</a:t>
            </a:r>
            <a:r>
              <a:rPr lang="en-US" sz="1400" dirty="0" smtClean="0"/>
              <a:t/>
            </a:r>
            <a:br>
              <a:rPr lang="en-US" sz="1400" dirty="0" smtClean="0"/>
            </a:br>
            <a:r>
              <a:rPr lang="en-US" sz="1400" dirty="0" smtClean="0"/>
              <a:t>Financial Aid Advisor</a:t>
            </a:r>
          </a:p>
          <a:p>
            <a:pPr>
              <a:lnSpc>
                <a:spcPct val="114000"/>
              </a:lnSpc>
            </a:pPr>
            <a:r>
              <a:rPr lang="en-US" sz="1400" b="1" dirty="0" smtClean="0"/>
              <a:t>Travis Gregory</a:t>
            </a:r>
            <a:r>
              <a:rPr lang="en-US" sz="1400" dirty="0" smtClean="0"/>
              <a:t/>
            </a:r>
            <a:br>
              <a:rPr lang="en-US" sz="1400" dirty="0" smtClean="0"/>
            </a:br>
            <a:r>
              <a:rPr lang="en-US" sz="1400" dirty="0" smtClean="0"/>
              <a:t>Associate Vice President, Human Resources &amp; Payroll Services</a:t>
            </a:r>
          </a:p>
          <a:p>
            <a:pPr>
              <a:lnSpc>
                <a:spcPct val="114000"/>
              </a:lnSpc>
            </a:pPr>
            <a:r>
              <a:rPr lang="en-US" sz="1400" b="1" dirty="0" smtClean="0"/>
              <a:t>Kamel Haddad</a:t>
            </a:r>
            <a:r>
              <a:rPr lang="en-US" sz="1400" dirty="0" smtClean="0"/>
              <a:t/>
            </a:r>
            <a:br>
              <a:rPr lang="en-US" sz="1400" dirty="0" smtClean="0"/>
            </a:br>
            <a:r>
              <a:rPr lang="en-US" sz="1400" dirty="0" smtClean="0"/>
              <a:t>Vice Provost, Planning and Academic Resources</a:t>
            </a:r>
          </a:p>
          <a:p>
            <a:pPr>
              <a:lnSpc>
                <a:spcPct val="114000"/>
              </a:lnSpc>
            </a:pPr>
            <a:r>
              <a:rPr lang="en-US" sz="1400" b="1" dirty="0" smtClean="0"/>
              <a:t>Michelle Hinojosa</a:t>
            </a:r>
            <a:r>
              <a:rPr lang="en-US" sz="1400" dirty="0" smtClean="0"/>
              <a:t/>
            </a:r>
            <a:br>
              <a:rPr lang="en-US" sz="1400" dirty="0" smtClean="0"/>
            </a:br>
            <a:r>
              <a:rPr lang="en-US" sz="1400" dirty="0" smtClean="0"/>
              <a:t>Director, Human Resources and Payroll, UARSC</a:t>
            </a:r>
          </a:p>
          <a:p>
            <a:pPr>
              <a:lnSpc>
                <a:spcPct val="114000"/>
              </a:lnSpc>
            </a:pPr>
            <a:r>
              <a:rPr lang="en-US" sz="1400" b="1" dirty="0" smtClean="0"/>
              <a:t>Marilyn Huerta</a:t>
            </a:r>
            <a:r>
              <a:rPr lang="en-US" sz="1400" dirty="0" smtClean="0"/>
              <a:t/>
            </a:r>
            <a:br>
              <a:rPr lang="en-US" sz="1400" dirty="0" smtClean="0"/>
            </a:br>
            <a:r>
              <a:rPr lang="en-US" sz="1400" dirty="0" smtClean="0"/>
              <a:t>Communications Specialist, CEHHS</a:t>
            </a:r>
          </a:p>
          <a:p>
            <a:pPr>
              <a:lnSpc>
                <a:spcPct val="114000"/>
              </a:lnSpc>
            </a:pPr>
            <a:r>
              <a:rPr lang="en-US" sz="1400" b="1" dirty="0" smtClean="0"/>
              <a:t>Justin Lewis</a:t>
            </a:r>
            <a:r>
              <a:rPr lang="en-US" sz="1400" dirty="0" smtClean="0"/>
              <a:t/>
            </a:r>
            <a:br>
              <a:rPr lang="en-US" sz="1400" dirty="0" smtClean="0"/>
            </a:br>
            <a:r>
              <a:rPr lang="en-US" sz="1400" dirty="0" smtClean="0"/>
              <a:t>Director, Resources and Operations</a:t>
            </a:r>
            <a:endParaRPr lang="en-US" sz="1400" dirty="0"/>
          </a:p>
          <a:p>
            <a:pPr marL="0" indent="0">
              <a:buNone/>
            </a:pPr>
            <a:endParaRPr lang="en-US" sz="1400" dirty="0" smtClean="0"/>
          </a:p>
        </p:txBody>
      </p:sp>
    </p:spTree>
    <p:extLst>
      <p:ext uri="{BB962C8B-B14F-4D97-AF65-F5344CB8AC3E}">
        <p14:creationId xmlns:p14="http://schemas.microsoft.com/office/powerpoint/2010/main" val="12257592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p:txBody>
          <a:bodyPr/>
          <a:lstStyle/>
          <a:p>
            <a:pPr>
              <a:buFont typeface="Wingdings" panose="05000000000000000000" pitchFamily="2" charset="2"/>
              <a:buChar char="§"/>
            </a:pPr>
            <a:r>
              <a:rPr lang="en-US" dirty="0" smtClean="0"/>
              <a:t>Presentation of 2014 Survey Results</a:t>
            </a:r>
          </a:p>
          <a:p>
            <a:pPr>
              <a:buFont typeface="Wingdings" panose="05000000000000000000" pitchFamily="2" charset="2"/>
              <a:buChar char="§"/>
            </a:pPr>
            <a:r>
              <a:rPr lang="en-US" dirty="0" smtClean="0"/>
              <a:t>Role of the Task Force</a:t>
            </a:r>
          </a:p>
          <a:p>
            <a:pPr>
              <a:buFont typeface="Wingdings" panose="05000000000000000000" pitchFamily="2" charset="2"/>
              <a:buChar char="§"/>
            </a:pPr>
            <a:r>
              <a:rPr lang="en-US" dirty="0" smtClean="0"/>
              <a:t>Recommendations</a:t>
            </a:r>
          </a:p>
          <a:p>
            <a:pPr>
              <a:buFont typeface="Wingdings" panose="05000000000000000000" pitchFamily="2" charset="2"/>
              <a:buChar char="§"/>
            </a:pPr>
            <a:r>
              <a:rPr lang="en-US" dirty="0" smtClean="0"/>
              <a:t>Feedback </a:t>
            </a:r>
          </a:p>
          <a:p>
            <a:pPr>
              <a:buFont typeface="Wingdings" panose="05000000000000000000" pitchFamily="2" charset="2"/>
              <a:buChar char="§"/>
            </a:pPr>
            <a:r>
              <a:rPr lang="en-US" dirty="0" smtClean="0"/>
              <a:t>Wrap Up, Questions, Comments</a:t>
            </a:r>
            <a:endParaRPr lang="en-US" dirty="0"/>
          </a:p>
        </p:txBody>
      </p:sp>
    </p:spTree>
    <p:extLst>
      <p:ext uri="{BB962C8B-B14F-4D97-AF65-F5344CB8AC3E}">
        <p14:creationId xmlns:p14="http://schemas.microsoft.com/office/powerpoint/2010/main" val="2373192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WHY WE ARE HERE</a:t>
            </a:r>
            <a:endParaRPr lang="en-US" dirty="0"/>
          </a:p>
        </p:txBody>
      </p:sp>
      <p:sp>
        <p:nvSpPr>
          <p:cNvPr id="3" name="Content Placeholder 2"/>
          <p:cNvSpPr>
            <a:spLocks noGrp="1"/>
          </p:cNvSpPr>
          <p:nvPr>
            <p:ph idx="1"/>
          </p:nvPr>
        </p:nvSpPr>
        <p:spPr>
          <a:xfrm>
            <a:off x="2032840" y="1600200"/>
            <a:ext cx="6771094" cy="4525963"/>
          </a:xfrm>
        </p:spPr>
        <p:txBody>
          <a:bodyPr>
            <a:normAutofit/>
          </a:bodyPr>
          <a:lstStyle/>
          <a:p>
            <a:r>
              <a:rPr lang="en-US" sz="3000" dirty="0" smtClean="0"/>
              <a:t>Review the </a:t>
            </a:r>
            <a:r>
              <a:rPr lang="en-US" sz="3000" dirty="0" err="1" smtClean="0"/>
              <a:t>campuswide</a:t>
            </a:r>
            <a:r>
              <a:rPr lang="en-US" sz="3000" dirty="0" smtClean="0"/>
              <a:t> survey results</a:t>
            </a:r>
          </a:p>
          <a:p>
            <a:r>
              <a:rPr lang="en-US" sz="3000" dirty="0" smtClean="0"/>
              <a:t>Share top ten opportunities for improvement</a:t>
            </a:r>
          </a:p>
          <a:p>
            <a:r>
              <a:rPr lang="en-US" sz="3000" dirty="0" smtClean="0"/>
              <a:t>Discuss and gather feedback on draft recommendations developed by task force</a:t>
            </a:r>
          </a:p>
          <a:p>
            <a:r>
              <a:rPr lang="en-US" sz="3000" dirty="0" smtClean="0"/>
              <a:t>Task </a:t>
            </a:r>
            <a:r>
              <a:rPr lang="en-US" sz="3000" dirty="0"/>
              <a:t>force </a:t>
            </a:r>
            <a:r>
              <a:rPr lang="en-US" sz="3000" dirty="0" smtClean="0"/>
              <a:t>will use your feedback to finalize recommendations presented to the Executive Council</a:t>
            </a:r>
            <a:endParaRPr lang="en-US" sz="3000" dirty="0"/>
          </a:p>
        </p:txBody>
      </p:sp>
    </p:spTree>
    <p:extLst>
      <p:ext uri="{BB962C8B-B14F-4D97-AF65-F5344CB8AC3E}">
        <p14:creationId xmlns:p14="http://schemas.microsoft.com/office/powerpoint/2010/main" val="21620127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SURVEY OVERVIEW</a:t>
            </a:r>
            <a:endParaRPr lang="en-US" dirty="0"/>
          </a:p>
        </p:txBody>
      </p:sp>
      <p:sp>
        <p:nvSpPr>
          <p:cNvPr id="3" name="Content Placeholder 2"/>
          <p:cNvSpPr>
            <a:spLocks noGrp="1"/>
          </p:cNvSpPr>
          <p:nvPr>
            <p:ph idx="1"/>
          </p:nvPr>
        </p:nvSpPr>
        <p:spPr/>
        <p:txBody>
          <a:bodyPr>
            <a:normAutofit fontScale="55000" lnSpcReduction="20000"/>
          </a:bodyPr>
          <a:lstStyle/>
          <a:p>
            <a:pPr marL="0" indent="0">
              <a:buNone/>
            </a:pPr>
            <a:r>
              <a:rPr lang="en-US" b="1" dirty="0"/>
              <a:t>Survey Instrument</a:t>
            </a:r>
          </a:p>
          <a:p>
            <a:pPr lvl="1"/>
            <a:r>
              <a:rPr lang="en-US" dirty="0"/>
              <a:t>60 core belief statements</a:t>
            </a:r>
          </a:p>
          <a:p>
            <a:pPr lvl="1"/>
            <a:r>
              <a:rPr lang="en-US" dirty="0"/>
              <a:t>12 additional statements</a:t>
            </a:r>
          </a:p>
          <a:p>
            <a:pPr lvl="1"/>
            <a:r>
              <a:rPr lang="en-US" dirty="0"/>
              <a:t>17 item benefits satisfaction component</a:t>
            </a:r>
          </a:p>
          <a:p>
            <a:pPr lvl="1"/>
            <a:r>
              <a:rPr lang="en-US" dirty="0"/>
              <a:t>12 demographic questions</a:t>
            </a:r>
          </a:p>
          <a:p>
            <a:pPr lvl="1"/>
            <a:r>
              <a:rPr lang="en-US" dirty="0"/>
              <a:t>3 open-ended questions</a:t>
            </a:r>
          </a:p>
          <a:p>
            <a:endParaRPr lang="en-US" dirty="0"/>
          </a:p>
          <a:p>
            <a:pPr marL="0" indent="0">
              <a:buNone/>
            </a:pPr>
            <a:r>
              <a:rPr lang="en-US" b="1" dirty="0"/>
              <a:t>Methodology</a:t>
            </a:r>
          </a:p>
          <a:p>
            <a:r>
              <a:rPr lang="en-US" dirty="0"/>
              <a:t>Online survey administered March 31, 2014 – April  15, 2014</a:t>
            </a:r>
          </a:p>
          <a:p>
            <a:endParaRPr lang="en-US" dirty="0"/>
          </a:p>
          <a:p>
            <a:pPr marL="0" indent="0">
              <a:buNone/>
            </a:pPr>
            <a:r>
              <a:rPr lang="en-US" b="1" dirty="0"/>
              <a:t>Response Rates</a:t>
            </a:r>
          </a:p>
          <a:p>
            <a:r>
              <a:rPr lang="en-US" dirty="0"/>
              <a:t>Overall response rate: 35% - 468/1344</a:t>
            </a:r>
          </a:p>
          <a:p>
            <a:pPr marL="0" indent="0">
              <a:buNone/>
            </a:pPr>
            <a:r>
              <a:rPr lang="en-US" dirty="0"/>
              <a:t>		</a:t>
            </a:r>
          </a:p>
          <a:p>
            <a:pPr marL="0" indent="0">
              <a:buNone/>
            </a:pPr>
            <a:r>
              <a:rPr lang="en-US" b="1" dirty="0"/>
              <a:t>Benchmark</a:t>
            </a:r>
          </a:p>
          <a:p>
            <a:r>
              <a:rPr lang="en-US" dirty="0"/>
              <a:t>2014 Honor Roll &gt;10,000 Enrollment - Great Colleges to Work For Program </a:t>
            </a:r>
          </a:p>
          <a:p>
            <a:pPr marL="0" indent="0">
              <a:buNone/>
            </a:pPr>
            <a:endParaRPr lang="en-US"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5438" y="1538550"/>
            <a:ext cx="1319561" cy="1143000"/>
          </a:xfrm>
          <a:prstGeom prst="rect">
            <a:avLst/>
          </a:prstGeom>
        </p:spPr>
      </p:pic>
    </p:spTree>
    <p:extLst>
      <p:ext uri="{BB962C8B-B14F-4D97-AF65-F5344CB8AC3E}">
        <p14:creationId xmlns:p14="http://schemas.microsoft.com/office/powerpoint/2010/main" val="1168304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Ten Statements</a:t>
            </a:r>
            <a:endParaRPr lang="en-US" dirty="0"/>
          </a:p>
        </p:txBody>
      </p:sp>
      <p:sp>
        <p:nvSpPr>
          <p:cNvPr id="3" name="Content Placeholder 2"/>
          <p:cNvSpPr>
            <a:spLocks noGrp="1"/>
          </p:cNvSpPr>
          <p:nvPr>
            <p:ph sz="half" idx="1"/>
          </p:nvPr>
        </p:nvSpPr>
        <p:spPr>
          <a:xfrm>
            <a:off x="270344" y="2758080"/>
            <a:ext cx="8416455" cy="3368084"/>
          </a:xfrm>
        </p:spPr>
        <p:txBody>
          <a:bodyPr>
            <a:noAutofit/>
          </a:bodyPr>
          <a:lstStyle/>
          <a:p>
            <a:pPr>
              <a:lnSpc>
                <a:spcPct val="125000"/>
              </a:lnSpc>
              <a:buFont typeface="+mj-lt"/>
              <a:buAutoNum type="arabicPeriod"/>
            </a:pPr>
            <a:r>
              <a:rPr lang="en-US" sz="2000" dirty="0" smtClean="0">
                <a:solidFill>
                  <a:schemeClr val="bg1"/>
                </a:solidFill>
              </a:rPr>
              <a:t>I understand how my job contributes to this institution's mission.</a:t>
            </a:r>
          </a:p>
          <a:p>
            <a:pPr>
              <a:lnSpc>
                <a:spcPct val="125000"/>
              </a:lnSpc>
              <a:buFont typeface="+mj-lt"/>
              <a:buAutoNum type="arabicPeriod"/>
            </a:pPr>
            <a:r>
              <a:rPr lang="en-US" sz="2000" dirty="0" smtClean="0">
                <a:solidFill>
                  <a:schemeClr val="bg1"/>
                </a:solidFill>
              </a:rPr>
              <a:t>This institution actively contributes to the community.</a:t>
            </a:r>
          </a:p>
          <a:p>
            <a:pPr>
              <a:lnSpc>
                <a:spcPct val="125000"/>
              </a:lnSpc>
              <a:buFont typeface="+mj-lt"/>
              <a:buAutoNum type="arabicPeriod"/>
            </a:pPr>
            <a:r>
              <a:rPr lang="en-US" sz="2000" dirty="0" smtClean="0">
                <a:solidFill>
                  <a:schemeClr val="bg1"/>
                </a:solidFill>
              </a:rPr>
              <a:t>I </a:t>
            </a:r>
            <a:r>
              <a:rPr lang="en-US" sz="2000" dirty="0">
                <a:solidFill>
                  <a:schemeClr val="bg1"/>
                </a:solidFill>
              </a:rPr>
              <a:t>am proud to be part of this institution.</a:t>
            </a:r>
          </a:p>
          <a:p>
            <a:pPr>
              <a:lnSpc>
                <a:spcPct val="125000"/>
              </a:lnSpc>
              <a:buFont typeface="+mj-lt"/>
              <a:buAutoNum type="arabicPeriod"/>
            </a:pPr>
            <a:r>
              <a:rPr lang="en-US" sz="2000" dirty="0">
                <a:solidFill>
                  <a:schemeClr val="bg1"/>
                </a:solidFill>
              </a:rPr>
              <a:t>We are good citizens/stewards in our local community.</a:t>
            </a:r>
          </a:p>
          <a:p>
            <a:pPr>
              <a:lnSpc>
                <a:spcPct val="125000"/>
              </a:lnSpc>
              <a:buFont typeface="+mj-lt"/>
              <a:buAutoNum type="arabicPeriod"/>
            </a:pPr>
            <a:r>
              <a:rPr lang="en-US" sz="2000" dirty="0">
                <a:solidFill>
                  <a:schemeClr val="bg1"/>
                </a:solidFill>
              </a:rPr>
              <a:t>The institution takes reasonable steps to provide  a safe and secure environment for the campus</a:t>
            </a:r>
            <a:r>
              <a:rPr lang="en-US" sz="2000" dirty="0" smtClean="0">
                <a:solidFill>
                  <a:schemeClr val="bg1"/>
                </a:solidFill>
              </a:rPr>
              <a:t>.</a:t>
            </a:r>
            <a:endParaRPr lang="en-US" sz="2000" dirty="0">
              <a:solidFill>
                <a:schemeClr val="bg1"/>
              </a:solidFill>
            </a:endParaRPr>
          </a:p>
        </p:txBody>
      </p:sp>
    </p:spTree>
    <p:extLst>
      <p:ext uri="{BB962C8B-B14F-4D97-AF65-F5344CB8AC3E}">
        <p14:creationId xmlns:p14="http://schemas.microsoft.com/office/powerpoint/2010/main" val="2321502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Top Ten Statements</a:t>
            </a:r>
            <a:endParaRPr lang="en-US" dirty="0"/>
          </a:p>
        </p:txBody>
      </p:sp>
      <p:sp>
        <p:nvSpPr>
          <p:cNvPr id="4" name="Content Placeholder 3"/>
          <p:cNvSpPr>
            <a:spLocks noGrp="1"/>
          </p:cNvSpPr>
          <p:nvPr>
            <p:ph sz="half" idx="2"/>
          </p:nvPr>
        </p:nvSpPr>
        <p:spPr>
          <a:xfrm>
            <a:off x="457201" y="2758080"/>
            <a:ext cx="8289234" cy="3368083"/>
          </a:xfrm>
        </p:spPr>
        <p:txBody>
          <a:bodyPr>
            <a:normAutofit/>
          </a:bodyPr>
          <a:lstStyle/>
          <a:p>
            <a:pPr>
              <a:lnSpc>
                <a:spcPct val="125000"/>
              </a:lnSpc>
              <a:buFont typeface="+mj-lt"/>
              <a:buAutoNum type="arabicPeriod" startAt="6"/>
            </a:pPr>
            <a:r>
              <a:rPr lang="en-US" sz="2000" dirty="0" smtClean="0">
                <a:solidFill>
                  <a:schemeClr val="bg1"/>
                </a:solidFill>
              </a:rPr>
              <a:t>I am given the responsibility and freedom to do  my job.</a:t>
            </a:r>
          </a:p>
          <a:p>
            <a:pPr>
              <a:lnSpc>
                <a:spcPct val="125000"/>
              </a:lnSpc>
              <a:buFont typeface="+mj-lt"/>
              <a:buAutoNum type="arabicPeriod" startAt="6"/>
            </a:pPr>
            <a:r>
              <a:rPr lang="en-US" sz="2000" dirty="0" smtClean="0">
                <a:solidFill>
                  <a:schemeClr val="bg1"/>
                </a:solidFill>
              </a:rPr>
              <a:t>I </a:t>
            </a:r>
            <a:r>
              <a:rPr lang="en-US" sz="2000" dirty="0">
                <a:solidFill>
                  <a:schemeClr val="bg1"/>
                </a:solidFill>
              </a:rPr>
              <a:t>have a good relationship with my supervisor/department chair.</a:t>
            </a:r>
          </a:p>
          <a:p>
            <a:pPr>
              <a:lnSpc>
                <a:spcPct val="125000"/>
              </a:lnSpc>
              <a:buFont typeface="+mj-lt"/>
              <a:buAutoNum type="arabicPeriod" startAt="6"/>
            </a:pPr>
            <a:r>
              <a:rPr lang="en-US" sz="2000" dirty="0">
                <a:solidFill>
                  <a:schemeClr val="bg1"/>
                </a:solidFill>
              </a:rPr>
              <a:t>People at CSUSM understand and value the benefits of a diverse workforce.</a:t>
            </a:r>
          </a:p>
          <a:p>
            <a:pPr>
              <a:lnSpc>
                <a:spcPct val="125000"/>
              </a:lnSpc>
              <a:buFont typeface="+mj-lt"/>
              <a:buAutoNum type="arabicPeriod" startAt="6"/>
            </a:pPr>
            <a:r>
              <a:rPr lang="en-US" sz="2000" dirty="0">
                <a:solidFill>
                  <a:schemeClr val="bg1"/>
                </a:solidFill>
              </a:rPr>
              <a:t>This institution's benefits meet my needs.</a:t>
            </a:r>
          </a:p>
          <a:p>
            <a:pPr>
              <a:lnSpc>
                <a:spcPct val="125000"/>
              </a:lnSpc>
              <a:buFont typeface="+mj-lt"/>
              <a:buAutoNum type="arabicPeriod" startAt="6"/>
            </a:pPr>
            <a:r>
              <a:rPr lang="en-US" sz="2000" dirty="0">
                <a:solidFill>
                  <a:schemeClr val="bg1"/>
                </a:solidFill>
              </a:rPr>
              <a:t>My supervisor/department chair supports my efforts to balance my work and personal life</a:t>
            </a:r>
            <a:r>
              <a:rPr lang="en-US" sz="2000" dirty="0" smtClean="0">
                <a:solidFill>
                  <a:schemeClr val="bg1"/>
                </a:solidFill>
              </a:rPr>
              <a:t>.</a:t>
            </a:r>
            <a:endParaRPr lang="en-US" sz="2000" dirty="0">
              <a:solidFill>
                <a:schemeClr val="bg1"/>
              </a:solidFill>
            </a:endParaRPr>
          </a:p>
        </p:txBody>
      </p:sp>
    </p:spTree>
    <p:extLst>
      <p:ext uri="{BB962C8B-B14F-4D97-AF65-F5344CB8AC3E}">
        <p14:creationId xmlns:p14="http://schemas.microsoft.com/office/powerpoint/2010/main" val="16229658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7152" y="99714"/>
            <a:ext cx="6499648" cy="1143000"/>
          </a:xfrm>
        </p:spPr>
        <p:txBody>
          <a:bodyPr/>
          <a:lstStyle/>
          <a:p>
            <a:r>
              <a:rPr lang="en-US" dirty="0" smtClean="0"/>
              <a:t>AREAS OF SUCCESS</a:t>
            </a:r>
            <a:endParaRPr lang="en-US" dirty="0"/>
          </a:p>
        </p:txBody>
      </p:sp>
      <p:sp>
        <p:nvSpPr>
          <p:cNvPr id="3" name="Content Placeholder 2"/>
          <p:cNvSpPr>
            <a:spLocks noGrp="1"/>
          </p:cNvSpPr>
          <p:nvPr>
            <p:ph idx="1"/>
          </p:nvPr>
        </p:nvSpPr>
        <p:spPr>
          <a:xfrm>
            <a:off x="2187152" y="1242714"/>
            <a:ext cx="6499648" cy="4918056"/>
          </a:xfrm>
        </p:spPr>
        <p:txBody>
          <a:bodyPr>
            <a:noAutofit/>
          </a:bodyPr>
          <a:lstStyle/>
          <a:p>
            <a:pPr marL="285750" indent="-285750">
              <a:lnSpc>
                <a:spcPct val="90000"/>
              </a:lnSpc>
            </a:pPr>
            <a:r>
              <a:rPr lang="en-US" sz="2000" dirty="0">
                <a:solidFill>
                  <a:schemeClr val="bg1"/>
                </a:solidFill>
                <a:latin typeface="+mj-lt"/>
                <a:ea typeface="ＭＳ Ｐゴシック" charset="0"/>
                <a:cs typeface="Arial" charset="0"/>
              </a:rPr>
              <a:t>Faculty and staff report a strong sense of connection to and pride in the mission of the University. There is also a heightened sense of enthusiasm given the youth and growth of the institution</a:t>
            </a:r>
            <a:r>
              <a:rPr lang="en-US" sz="2000" dirty="0" smtClean="0">
                <a:solidFill>
                  <a:schemeClr val="bg1"/>
                </a:solidFill>
                <a:latin typeface="+mj-lt"/>
                <a:ea typeface="ＭＳ Ｐゴシック" charset="0"/>
                <a:cs typeface="Arial" charset="0"/>
              </a:rPr>
              <a:t>.</a:t>
            </a:r>
            <a:br>
              <a:rPr lang="en-US" sz="2000" dirty="0" smtClean="0">
                <a:solidFill>
                  <a:schemeClr val="bg1"/>
                </a:solidFill>
                <a:latin typeface="+mj-lt"/>
                <a:ea typeface="ＭＳ Ｐゴシック" charset="0"/>
                <a:cs typeface="Arial" charset="0"/>
              </a:rPr>
            </a:br>
            <a:endParaRPr lang="en-US" sz="2000" dirty="0">
              <a:solidFill>
                <a:schemeClr val="bg1"/>
              </a:solidFill>
              <a:latin typeface="+mj-lt"/>
              <a:ea typeface="ＭＳ Ｐゴシック" charset="0"/>
              <a:cs typeface="Arial" charset="0"/>
            </a:endParaRPr>
          </a:p>
          <a:p>
            <a:pPr marL="285750" indent="-285750">
              <a:lnSpc>
                <a:spcPct val="90000"/>
              </a:lnSpc>
            </a:pPr>
            <a:r>
              <a:rPr lang="en-US" sz="2000" dirty="0">
                <a:solidFill>
                  <a:schemeClr val="bg1"/>
                </a:solidFill>
                <a:latin typeface="+mj-lt"/>
                <a:ea typeface="ＭＳ Ｐゴシック" charset="0"/>
                <a:cs typeface="Arial" charset="0"/>
              </a:rPr>
              <a:t>Faculty and staff very much appreciate the ability to make a difference in the lives of students and in the community/region. Similarly, they appreciate the commitment to being a diverse and inclusive community</a:t>
            </a:r>
            <a:r>
              <a:rPr lang="en-US" sz="2000" dirty="0" smtClean="0">
                <a:solidFill>
                  <a:schemeClr val="bg1"/>
                </a:solidFill>
                <a:latin typeface="+mj-lt"/>
                <a:ea typeface="ＭＳ Ｐゴシック" charset="0"/>
                <a:cs typeface="Arial" charset="0"/>
              </a:rPr>
              <a:t>.</a:t>
            </a:r>
            <a:br>
              <a:rPr lang="en-US" sz="2000" dirty="0" smtClean="0">
                <a:solidFill>
                  <a:schemeClr val="bg1"/>
                </a:solidFill>
                <a:latin typeface="+mj-lt"/>
                <a:ea typeface="ＭＳ Ｐゴシック" charset="0"/>
                <a:cs typeface="Arial" charset="0"/>
              </a:rPr>
            </a:br>
            <a:endParaRPr lang="en-US" sz="2000" dirty="0">
              <a:solidFill>
                <a:schemeClr val="bg1"/>
              </a:solidFill>
              <a:latin typeface="+mj-lt"/>
              <a:ea typeface="ＭＳ Ｐゴシック" charset="0"/>
              <a:cs typeface="Arial" charset="0"/>
            </a:endParaRPr>
          </a:p>
          <a:p>
            <a:pPr marL="285750" indent="-285750">
              <a:lnSpc>
                <a:spcPct val="90000"/>
              </a:lnSpc>
            </a:pPr>
            <a:r>
              <a:rPr lang="en-US" sz="2000" dirty="0">
                <a:solidFill>
                  <a:schemeClr val="bg1"/>
                </a:solidFill>
                <a:latin typeface="+mj-lt"/>
                <a:ea typeface="ＭＳ Ｐゴシック" charset="0"/>
                <a:cs typeface="Arial" charset="0"/>
              </a:rPr>
              <a:t>Faculty and staff report high degrees of job fit and appreciate the flexibility and autonomy they have as well as the benefits and the support for work/life balance</a:t>
            </a:r>
            <a:r>
              <a:rPr lang="en-US" sz="2000" dirty="0" smtClean="0">
                <a:solidFill>
                  <a:schemeClr val="bg1"/>
                </a:solidFill>
                <a:latin typeface="+mj-lt"/>
                <a:ea typeface="ＭＳ Ｐゴシック" charset="0"/>
                <a:cs typeface="Arial" charset="0"/>
              </a:rPr>
              <a:t>.</a:t>
            </a:r>
            <a:br>
              <a:rPr lang="en-US" sz="2000" dirty="0" smtClean="0">
                <a:solidFill>
                  <a:schemeClr val="bg1"/>
                </a:solidFill>
                <a:latin typeface="+mj-lt"/>
                <a:ea typeface="ＭＳ Ｐゴシック" charset="0"/>
                <a:cs typeface="Arial" charset="0"/>
              </a:rPr>
            </a:br>
            <a:endParaRPr lang="en-US" sz="2000" dirty="0">
              <a:solidFill>
                <a:schemeClr val="bg1"/>
              </a:solidFill>
              <a:latin typeface="+mj-lt"/>
              <a:ea typeface="ＭＳ Ｐゴシック" charset="0"/>
              <a:cs typeface="Arial" charset="0"/>
            </a:endParaRPr>
          </a:p>
        </p:txBody>
      </p:sp>
    </p:spTree>
    <p:extLst>
      <p:ext uri="{BB962C8B-B14F-4D97-AF65-F5344CB8AC3E}">
        <p14:creationId xmlns:p14="http://schemas.microsoft.com/office/powerpoint/2010/main" val="15536768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87152" y="99714"/>
            <a:ext cx="6499648" cy="1143000"/>
          </a:xfrm>
        </p:spPr>
        <p:txBody>
          <a:bodyPr/>
          <a:lstStyle/>
          <a:p>
            <a:r>
              <a:rPr lang="en-US" dirty="0"/>
              <a:t>AREAS OF SUCCESS</a:t>
            </a:r>
          </a:p>
        </p:txBody>
      </p:sp>
      <p:sp>
        <p:nvSpPr>
          <p:cNvPr id="3" name="Content Placeholder 2"/>
          <p:cNvSpPr>
            <a:spLocks noGrp="1"/>
          </p:cNvSpPr>
          <p:nvPr>
            <p:ph idx="1"/>
          </p:nvPr>
        </p:nvSpPr>
        <p:spPr>
          <a:xfrm>
            <a:off x="2187152" y="1202635"/>
            <a:ext cx="6499648" cy="4525963"/>
          </a:xfrm>
        </p:spPr>
        <p:txBody>
          <a:bodyPr>
            <a:noAutofit/>
          </a:bodyPr>
          <a:lstStyle/>
          <a:p>
            <a:pPr marL="0" indent="0">
              <a:lnSpc>
                <a:spcPct val="90000"/>
              </a:lnSpc>
              <a:buNone/>
            </a:pPr>
            <a:endParaRPr lang="en-US" sz="2400" dirty="0">
              <a:solidFill>
                <a:schemeClr val="bg1"/>
              </a:solidFill>
              <a:latin typeface="+mj-lt"/>
              <a:ea typeface="ＭＳ Ｐゴシック" charset="0"/>
              <a:cs typeface="Arial" charset="0"/>
            </a:endParaRPr>
          </a:p>
          <a:p>
            <a:pPr marL="285750" indent="-285750">
              <a:lnSpc>
                <a:spcPct val="90000"/>
              </a:lnSpc>
            </a:pPr>
            <a:r>
              <a:rPr lang="en-US" sz="2000" dirty="0">
                <a:solidFill>
                  <a:schemeClr val="bg1"/>
                </a:solidFill>
                <a:latin typeface="+mj-lt"/>
                <a:ea typeface="ＭＳ Ｐゴシック" charset="0"/>
                <a:cs typeface="Arial" charset="0"/>
              </a:rPr>
              <a:t>Faculty and Staff report having good relationships with and high regard for their supervisors and senior leaders. They also report a need for greater consistency and enhanced managerial/leadership skills, specifically those regarding communication, performance management and accountability</a:t>
            </a:r>
            <a:r>
              <a:rPr lang="en-US" sz="2000" dirty="0" smtClean="0">
                <a:solidFill>
                  <a:schemeClr val="bg1"/>
                </a:solidFill>
                <a:latin typeface="+mj-lt"/>
                <a:ea typeface="ＭＳ Ｐゴシック" charset="0"/>
                <a:cs typeface="Arial" charset="0"/>
              </a:rPr>
              <a:t>.</a:t>
            </a:r>
            <a:br>
              <a:rPr lang="en-US" sz="2000" dirty="0" smtClean="0">
                <a:solidFill>
                  <a:schemeClr val="bg1"/>
                </a:solidFill>
                <a:latin typeface="+mj-lt"/>
                <a:ea typeface="ＭＳ Ｐゴシック" charset="0"/>
                <a:cs typeface="Arial" charset="0"/>
              </a:rPr>
            </a:br>
            <a:endParaRPr lang="en-US" sz="2000" dirty="0">
              <a:solidFill>
                <a:schemeClr val="bg1"/>
              </a:solidFill>
              <a:latin typeface="+mj-lt"/>
              <a:ea typeface="ＭＳ Ｐゴシック" charset="0"/>
              <a:cs typeface="Arial" charset="0"/>
            </a:endParaRPr>
          </a:p>
          <a:p>
            <a:pPr marL="285750" indent="-285750">
              <a:lnSpc>
                <a:spcPct val="90000"/>
              </a:lnSpc>
            </a:pPr>
            <a:r>
              <a:rPr lang="en-US" sz="2000" dirty="0">
                <a:solidFill>
                  <a:schemeClr val="bg1"/>
                </a:solidFill>
                <a:latin typeface="+mj-lt"/>
                <a:ea typeface="ＭＳ Ｐゴシック" charset="0"/>
                <a:cs typeface="Arial" charset="0"/>
              </a:rPr>
              <a:t>While there is a strong sense of community within many departments, the strength of that camaraderie does not consistently translate to strong cross-functional collaboration or a sense of alignment across the University. </a:t>
            </a:r>
          </a:p>
        </p:txBody>
      </p:sp>
    </p:spTree>
    <p:extLst>
      <p:ext uri="{BB962C8B-B14F-4D97-AF65-F5344CB8AC3E}">
        <p14:creationId xmlns:p14="http://schemas.microsoft.com/office/powerpoint/2010/main" val="2569053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Bottom Ten Statements</a:t>
            </a:r>
            <a:endParaRPr lang="en-US" dirty="0"/>
          </a:p>
        </p:txBody>
      </p:sp>
      <p:sp>
        <p:nvSpPr>
          <p:cNvPr id="3" name="Content Placeholder 2"/>
          <p:cNvSpPr>
            <a:spLocks noGrp="1"/>
          </p:cNvSpPr>
          <p:nvPr>
            <p:ph sz="half" idx="1"/>
          </p:nvPr>
        </p:nvSpPr>
        <p:spPr>
          <a:xfrm>
            <a:off x="270344" y="2758080"/>
            <a:ext cx="8416455" cy="3368084"/>
          </a:xfrm>
        </p:spPr>
        <p:txBody>
          <a:bodyPr>
            <a:noAutofit/>
          </a:bodyPr>
          <a:lstStyle/>
          <a:p>
            <a:pPr marL="457200" indent="-457200">
              <a:lnSpc>
                <a:spcPct val="125000"/>
              </a:lnSpc>
              <a:buFont typeface="+mj-lt"/>
              <a:buAutoNum type="arabicPeriod"/>
            </a:pPr>
            <a:r>
              <a:rPr lang="en-US" sz="2000" dirty="0">
                <a:solidFill>
                  <a:schemeClr val="bg1"/>
                </a:solidFill>
                <a:latin typeface="+mj-lt"/>
              </a:rPr>
              <a:t>I am paid fairly for my work</a:t>
            </a:r>
            <a:r>
              <a:rPr lang="en-US" sz="2000" dirty="0" smtClean="0">
                <a:solidFill>
                  <a:schemeClr val="bg1"/>
                </a:solidFill>
                <a:latin typeface="+mj-lt"/>
              </a:rPr>
              <a:t>.</a:t>
            </a:r>
          </a:p>
          <a:p>
            <a:pPr marL="457200" indent="-457200" fontAlgn="ctr">
              <a:lnSpc>
                <a:spcPct val="125000"/>
              </a:lnSpc>
              <a:buFont typeface="+mj-lt"/>
              <a:buAutoNum type="arabicPeriod"/>
            </a:pPr>
            <a:r>
              <a:rPr lang="en-US" sz="2000" dirty="0">
                <a:solidFill>
                  <a:schemeClr val="bg1"/>
                </a:solidFill>
                <a:latin typeface="+mj-lt"/>
              </a:rPr>
              <a:t>My department has adequate faculty/staff to achieve our goals.</a:t>
            </a:r>
          </a:p>
          <a:p>
            <a:pPr marL="457200" indent="-457200" fontAlgn="ctr">
              <a:lnSpc>
                <a:spcPct val="125000"/>
              </a:lnSpc>
              <a:buFont typeface="+mj-lt"/>
              <a:buAutoNum type="arabicPeriod"/>
            </a:pPr>
            <a:r>
              <a:rPr lang="en-US" sz="2000" dirty="0">
                <a:solidFill>
                  <a:schemeClr val="bg1"/>
                </a:solidFill>
                <a:latin typeface="+mj-lt"/>
              </a:rPr>
              <a:t>Issues of low performance are addressed in my department.</a:t>
            </a:r>
          </a:p>
          <a:p>
            <a:pPr marL="457200" indent="-457200" fontAlgn="ctr">
              <a:lnSpc>
                <a:spcPct val="125000"/>
              </a:lnSpc>
              <a:buFont typeface="+mj-lt"/>
              <a:buAutoNum type="arabicPeriod"/>
            </a:pPr>
            <a:r>
              <a:rPr lang="en-US" sz="2000" dirty="0">
                <a:solidFill>
                  <a:schemeClr val="bg1"/>
                </a:solidFill>
                <a:latin typeface="+mj-lt"/>
              </a:rPr>
              <a:t>Promotions in my department are based on a person's ability.</a:t>
            </a:r>
          </a:p>
          <a:p>
            <a:pPr marL="457200" indent="-457200" fontAlgn="ctr">
              <a:lnSpc>
                <a:spcPct val="125000"/>
              </a:lnSpc>
              <a:buFont typeface="+mj-lt"/>
              <a:buAutoNum type="arabicPeriod"/>
            </a:pPr>
            <a:r>
              <a:rPr lang="en-US" sz="2000" dirty="0">
                <a:solidFill>
                  <a:schemeClr val="bg1"/>
                </a:solidFill>
                <a:latin typeface="+mj-lt"/>
              </a:rPr>
              <a:t>Changes that affect me are discussed prior to being implemented</a:t>
            </a:r>
            <a:r>
              <a:rPr lang="en-US" sz="2000" dirty="0">
                <a:solidFill>
                  <a:srgbClr val="000000"/>
                </a:solidFill>
                <a:latin typeface="Arial"/>
              </a:rPr>
              <a:t>.</a:t>
            </a:r>
          </a:p>
        </p:txBody>
      </p:sp>
    </p:spTree>
    <p:extLst>
      <p:ext uri="{BB962C8B-B14F-4D97-AF65-F5344CB8AC3E}">
        <p14:creationId xmlns:p14="http://schemas.microsoft.com/office/powerpoint/2010/main" val="7773062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Bottom Ten Statements</a:t>
            </a:r>
            <a:endParaRPr lang="en-US" dirty="0"/>
          </a:p>
        </p:txBody>
      </p:sp>
      <p:sp>
        <p:nvSpPr>
          <p:cNvPr id="4" name="Content Placeholder 3"/>
          <p:cNvSpPr>
            <a:spLocks noGrp="1"/>
          </p:cNvSpPr>
          <p:nvPr>
            <p:ph sz="half" idx="2"/>
          </p:nvPr>
        </p:nvSpPr>
        <p:spPr>
          <a:xfrm>
            <a:off x="457201" y="2758080"/>
            <a:ext cx="8511870" cy="3368083"/>
          </a:xfrm>
        </p:spPr>
        <p:txBody>
          <a:bodyPr>
            <a:normAutofit lnSpcReduction="10000"/>
          </a:bodyPr>
          <a:lstStyle/>
          <a:p>
            <a:pPr marL="457200" lvl="0" indent="-457200">
              <a:lnSpc>
                <a:spcPct val="125000"/>
              </a:lnSpc>
              <a:buFont typeface="+mj-lt"/>
              <a:buAutoNum type="arabicPeriod" startAt="6"/>
            </a:pPr>
            <a:r>
              <a:rPr lang="en-US" sz="2000" dirty="0">
                <a:solidFill>
                  <a:schemeClr val="bg1"/>
                </a:solidFill>
                <a:latin typeface="+mj-lt"/>
              </a:rPr>
              <a:t>Our recognition and awards programs are meaningful to me.</a:t>
            </a:r>
          </a:p>
          <a:p>
            <a:pPr marL="457200" lvl="0" indent="-457200">
              <a:lnSpc>
                <a:spcPct val="125000"/>
              </a:lnSpc>
              <a:buFont typeface="+mj-lt"/>
              <a:buAutoNum type="arabicPeriod" startAt="6"/>
            </a:pPr>
            <a:r>
              <a:rPr lang="en-US" sz="2000" dirty="0">
                <a:solidFill>
                  <a:schemeClr val="bg1"/>
                </a:solidFill>
                <a:latin typeface="+mj-lt"/>
              </a:rPr>
              <a:t>There is regular and open communication among faculty, administration and staff.</a:t>
            </a:r>
          </a:p>
          <a:p>
            <a:pPr marL="457200" lvl="0" indent="-457200">
              <a:lnSpc>
                <a:spcPct val="125000"/>
              </a:lnSpc>
              <a:buFont typeface="+mj-lt"/>
              <a:buAutoNum type="arabicPeriod" startAt="6"/>
            </a:pPr>
            <a:r>
              <a:rPr lang="en-US" sz="2000" dirty="0">
                <a:solidFill>
                  <a:schemeClr val="bg1"/>
                </a:solidFill>
                <a:latin typeface="+mj-lt"/>
              </a:rPr>
              <a:t>Our orientation program prepares new faculty, administration and staff to be effective.</a:t>
            </a:r>
          </a:p>
          <a:p>
            <a:pPr marL="457200" lvl="0" indent="-457200">
              <a:lnSpc>
                <a:spcPct val="125000"/>
              </a:lnSpc>
              <a:buFont typeface="+mj-lt"/>
              <a:buAutoNum type="arabicPeriod" startAt="6"/>
            </a:pPr>
            <a:r>
              <a:rPr lang="en-US" sz="2000" dirty="0">
                <a:solidFill>
                  <a:schemeClr val="bg1"/>
                </a:solidFill>
                <a:latin typeface="+mj-lt"/>
              </a:rPr>
              <a:t>Faculty, administration and staff are meaningfully involved in institutional planning.</a:t>
            </a:r>
          </a:p>
          <a:p>
            <a:pPr marL="457200" lvl="0" indent="-457200">
              <a:lnSpc>
                <a:spcPct val="125000"/>
              </a:lnSpc>
              <a:buFont typeface="+mj-lt"/>
              <a:buAutoNum type="arabicPeriod" startAt="6"/>
            </a:pPr>
            <a:r>
              <a:rPr lang="en-US" sz="2000" dirty="0">
                <a:solidFill>
                  <a:schemeClr val="bg1"/>
                </a:solidFill>
                <a:latin typeface="+mj-lt"/>
              </a:rPr>
              <a:t>Senior leadership communicates openly about important matters.</a:t>
            </a:r>
          </a:p>
          <a:p>
            <a:pPr marL="0" indent="0">
              <a:buNone/>
            </a:pPr>
            <a:endParaRPr lang="en-US" sz="1800" dirty="0">
              <a:solidFill>
                <a:schemeClr val="bg1"/>
              </a:solidFill>
            </a:endParaRPr>
          </a:p>
        </p:txBody>
      </p:sp>
    </p:spTree>
    <p:extLst>
      <p:ext uri="{BB962C8B-B14F-4D97-AF65-F5344CB8AC3E}">
        <p14:creationId xmlns:p14="http://schemas.microsoft.com/office/powerpoint/2010/main" val="208959194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AREAS FOR IMPROVEMENT</a:t>
            </a:r>
            <a:endParaRPr lang="en-US" dirty="0"/>
          </a:p>
        </p:txBody>
      </p:sp>
      <p:sp>
        <p:nvSpPr>
          <p:cNvPr id="3" name="Content Placeholder 2"/>
          <p:cNvSpPr>
            <a:spLocks noGrp="1"/>
          </p:cNvSpPr>
          <p:nvPr>
            <p:ph idx="1"/>
          </p:nvPr>
        </p:nvSpPr>
        <p:spPr>
          <a:xfrm>
            <a:off x="2187152" y="1194684"/>
            <a:ext cx="6499648" cy="4525963"/>
          </a:xfrm>
        </p:spPr>
        <p:txBody>
          <a:bodyPr>
            <a:noAutofit/>
          </a:bodyPr>
          <a:lstStyle/>
          <a:p>
            <a:pPr marL="285750" indent="-285750">
              <a:lnSpc>
                <a:spcPct val="90000"/>
              </a:lnSpc>
            </a:pPr>
            <a:endParaRPr lang="en-US" sz="1100" dirty="0">
              <a:latin typeface="Arial" charset="0"/>
              <a:ea typeface="ＭＳ Ｐゴシック" charset="0"/>
              <a:cs typeface="Arial" charset="0"/>
            </a:endParaRPr>
          </a:p>
          <a:p>
            <a:pPr marL="285750" indent="-285750">
              <a:lnSpc>
                <a:spcPct val="90000"/>
              </a:lnSpc>
            </a:pPr>
            <a:r>
              <a:rPr lang="en-US" sz="2000" dirty="0">
                <a:latin typeface="+mj-lt"/>
                <a:ea typeface="ＭＳ Ｐゴシック" charset="0"/>
                <a:cs typeface="Arial" charset="0"/>
              </a:rPr>
              <a:t>Resource constraints particularly those regarding staffing and compensation are pain points for many faculty and staff.</a:t>
            </a:r>
          </a:p>
          <a:p>
            <a:pPr marL="285750" indent="-285750">
              <a:lnSpc>
                <a:spcPct val="90000"/>
              </a:lnSpc>
            </a:pPr>
            <a:endParaRPr lang="en-US" sz="2000" dirty="0">
              <a:latin typeface="+mj-lt"/>
              <a:ea typeface="ＭＳ Ｐゴシック" charset="0"/>
              <a:cs typeface="Arial" charset="0"/>
            </a:endParaRPr>
          </a:p>
          <a:p>
            <a:pPr marL="285750" indent="-285750">
              <a:lnSpc>
                <a:spcPct val="90000"/>
              </a:lnSpc>
            </a:pPr>
            <a:r>
              <a:rPr lang="en-US" sz="2000" dirty="0">
                <a:latin typeface="+mj-lt"/>
                <a:ea typeface="ＭＳ Ｐゴシック" charset="0"/>
                <a:cs typeface="Arial" charset="0"/>
              </a:rPr>
              <a:t>Faculty and staff would like to see greater communication from and with senior leadership, as well as a greater sense of alignment across senior leadership.</a:t>
            </a:r>
          </a:p>
          <a:p>
            <a:pPr>
              <a:lnSpc>
                <a:spcPct val="90000"/>
              </a:lnSpc>
            </a:pPr>
            <a:endParaRPr lang="en-US" sz="2000" dirty="0">
              <a:latin typeface="+mj-lt"/>
              <a:ea typeface="ＭＳ Ｐゴシック" charset="0"/>
              <a:cs typeface="Arial" charset="0"/>
            </a:endParaRPr>
          </a:p>
          <a:p>
            <a:pPr marL="285750" indent="-285750">
              <a:lnSpc>
                <a:spcPct val="90000"/>
              </a:lnSpc>
            </a:pPr>
            <a:r>
              <a:rPr lang="en-US" sz="2000" dirty="0">
                <a:solidFill>
                  <a:schemeClr val="bg1"/>
                </a:solidFill>
                <a:latin typeface="+mj-lt"/>
                <a:ea typeface="ＭＳ Ｐゴシック" charset="0"/>
                <a:cs typeface="Arial" charset="0"/>
              </a:rPr>
              <a:t>Both faculty and staff express a need for improved communications. There is a desire for more transparency regarding the rationale with which decisions are made and an interest in greater participation in those decisions which directly impact their work.</a:t>
            </a:r>
          </a:p>
          <a:p>
            <a:pPr>
              <a:lnSpc>
                <a:spcPct val="90000"/>
              </a:lnSpc>
            </a:pPr>
            <a:endParaRPr lang="en-US" sz="1800" dirty="0">
              <a:solidFill>
                <a:schemeClr val="bg1"/>
              </a:solidFill>
              <a:latin typeface="+mj-lt"/>
              <a:ea typeface="ＭＳ Ｐゴシック" charset="0"/>
              <a:cs typeface="Arial" charset="0"/>
            </a:endParaRPr>
          </a:p>
        </p:txBody>
      </p:sp>
    </p:spTree>
    <p:extLst>
      <p:ext uri="{BB962C8B-B14F-4D97-AF65-F5344CB8AC3E}">
        <p14:creationId xmlns:p14="http://schemas.microsoft.com/office/powerpoint/2010/main" val="3107748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AREAS FOR IMPROVEMENT</a:t>
            </a:r>
          </a:p>
        </p:txBody>
      </p:sp>
      <p:sp>
        <p:nvSpPr>
          <p:cNvPr id="3" name="Content Placeholder 2"/>
          <p:cNvSpPr>
            <a:spLocks noGrp="1"/>
          </p:cNvSpPr>
          <p:nvPr>
            <p:ph idx="1"/>
          </p:nvPr>
        </p:nvSpPr>
        <p:spPr>
          <a:xfrm>
            <a:off x="2187152" y="1194684"/>
            <a:ext cx="6499648" cy="4525963"/>
          </a:xfrm>
        </p:spPr>
        <p:txBody>
          <a:bodyPr>
            <a:noAutofit/>
          </a:bodyPr>
          <a:lstStyle/>
          <a:p>
            <a:pPr marL="0" indent="0">
              <a:lnSpc>
                <a:spcPct val="90000"/>
              </a:lnSpc>
              <a:buNone/>
            </a:pPr>
            <a:endParaRPr lang="en-US" sz="1800" dirty="0">
              <a:solidFill>
                <a:schemeClr val="bg1"/>
              </a:solidFill>
              <a:latin typeface="+mj-lt"/>
              <a:ea typeface="ＭＳ Ｐゴシック" charset="0"/>
              <a:cs typeface="Arial" charset="0"/>
            </a:endParaRPr>
          </a:p>
          <a:p>
            <a:pPr marL="285750" indent="-285750">
              <a:lnSpc>
                <a:spcPct val="90000"/>
              </a:lnSpc>
            </a:pPr>
            <a:r>
              <a:rPr lang="en-US" sz="2000" dirty="0">
                <a:solidFill>
                  <a:schemeClr val="bg1"/>
                </a:solidFill>
                <a:latin typeface="+mj-lt"/>
                <a:ea typeface="ＭＳ Ｐゴシック" charset="0"/>
                <a:cs typeface="Arial" charset="0"/>
              </a:rPr>
              <a:t>Staff express a desire for additional training, professional development and career opportunities.</a:t>
            </a:r>
          </a:p>
          <a:p>
            <a:pPr marL="285750" indent="-285750">
              <a:lnSpc>
                <a:spcPct val="90000"/>
              </a:lnSpc>
            </a:pPr>
            <a:endParaRPr lang="en-US" sz="2000" dirty="0">
              <a:solidFill>
                <a:schemeClr val="bg1"/>
              </a:solidFill>
              <a:latin typeface="+mj-lt"/>
              <a:ea typeface="ＭＳ Ｐゴシック" charset="0"/>
              <a:cs typeface="Arial" charset="0"/>
            </a:endParaRPr>
          </a:p>
          <a:p>
            <a:pPr marL="285750" indent="-285750">
              <a:lnSpc>
                <a:spcPct val="90000"/>
              </a:lnSpc>
            </a:pPr>
            <a:r>
              <a:rPr lang="en-US" sz="2000" dirty="0">
                <a:solidFill>
                  <a:schemeClr val="bg1"/>
                </a:solidFill>
                <a:latin typeface="+mj-lt"/>
                <a:ea typeface="ＭＳ Ｐゴシック" charset="0"/>
                <a:cs typeface="Arial" charset="0"/>
              </a:rPr>
              <a:t>For many, there are concerns regarding accountability, especially as related to the consistency of policies/processes and the inability to deal with low performers and/or conflict. </a:t>
            </a:r>
          </a:p>
        </p:txBody>
      </p:sp>
    </p:spTree>
    <p:extLst>
      <p:ext uri="{BB962C8B-B14F-4D97-AF65-F5344CB8AC3E}">
        <p14:creationId xmlns:p14="http://schemas.microsoft.com/office/powerpoint/2010/main" val="5085405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7152" y="3880238"/>
            <a:ext cx="6440013" cy="381662"/>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p:txBody>
          <a:bodyPr/>
          <a:lstStyle/>
          <a:p>
            <a:r>
              <a:rPr lang="en-US" dirty="0" smtClean="0"/>
              <a:t>Division Actions</a:t>
            </a:r>
            <a:endParaRPr lang="en-US" dirty="0"/>
          </a:p>
        </p:txBody>
      </p:sp>
      <p:sp>
        <p:nvSpPr>
          <p:cNvPr id="4" name="Content Placeholder 3"/>
          <p:cNvSpPr>
            <a:spLocks noGrp="1"/>
          </p:cNvSpPr>
          <p:nvPr>
            <p:ph idx="1"/>
          </p:nvPr>
        </p:nvSpPr>
        <p:spPr/>
        <p:txBody>
          <a:bodyPr>
            <a:normAutofit fontScale="92500" lnSpcReduction="20000"/>
          </a:bodyPr>
          <a:lstStyle/>
          <a:p>
            <a:pPr marL="0" indent="0">
              <a:buNone/>
            </a:pPr>
            <a:r>
              <a:rPr lang="en-US" dirty="0"/>
              <a:t>Each campus </a:t>
            </a:r>
            <a:r>
              <a:rPr lang="en-US" dirty="0" smtClean="0"/>
              <a:t>division… </a:t>
            </a:r>
          </a:p>
          <a:p>
            <a:r>
              <a:rPr lang="en-US" dirty="0" smtClean="0"/>
              <a:t>Reviewed the Survey Results</a:t>
            </a:r>
          </a:p>
          <a:p>
            <a:r>
              <a:rPr lang="en-US" dirty="0" smtClean="0"/>
              <a:t>Developed Division Action Plans</a:t>
            </a:r>
          </a:p>
          <a:p>
            <a:pPr marL="0" indent="0">
              <a:buNone/>
            </a:pPr>
            <a:endParaRPr lang="en-US" dirty="0"/>
          </a:p>
          <a:p>
            <a:pPr marL="0" indent="0">
              <a:buNone/>
            </a:pPr>
            <a:r>
              <a:rPr lang="en-US" dirty="0" smtClean="0"/>
              <a:t>Division Action Plans are posted:</a:t>
            </a:r>
          </a:p>
          <a:p>
            <a:pPr marL="0" indent="0">
              <a:buNone/>
            </a:pPr>
            <a:r>
              <a:rPr lang="en-US" sz="2800" dirty="0">
                <a:solidFill>
                  <a:schemeClr val="bg1"/>
                </a:solidFill>
                <a:hlinkClick r:id="rId2"/>
              </a:rPr>
              <a:t>http://www.csusm.edu/greatcollege/divisions</a:t>
            </a:r>
            <a:r>
              <a:rPr lang="en-US" sz="2800" dirty="0" smtClean="0">
                <a:solidFill>
                  <a:schemeClr val="bg1"/>
                </a:solidFill>
                <a:hlinkClick r:id="rId2"/>
              </a:rPr>
              <a:t>/</a:t>
            </a:r>
            <a:endParaRPr lang="en-US" sz="2800" dirty="0" smtClean="0">
              <a:solidFill>
                <a:schemeClr val="bg1"/>
              </a:solidFill>
            </a:endParaRPr>
          </a:p>
          <a:p>
            <a:pPr marL="0" indent="0">
              <a:buNone/>
            </a:pPr>
            <a:endParaRPr lang="en-US" dirty="0"/>
          </a:p>
          <a:p>
            <a:pPr marL="0" indent="0">
              <a:buNone/>
            </a:pPr>
            <a:r>
              <a:rPr lang="en-US" dirty="0" smtClean="0"/>
              <a:t>The Division Action Plans served to inform the task force in developing its list of recommendations. </a:t>
            </a:r>
            <a:endParaRPr lang="en-US" dirty="0"/>
          </a:p>
        </p:txBody>
      </p:sp>
    </p:spTree>
    <p:extLst>
      <p:ext uri="{BB962C8B-B14F-4D97-AF65-F5344CB8AC3E}">
        <p14:creationId xmlns:p14="http://schemas.microsoft.com/office/powerpoint/2010/main" val="368075510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a:spLocks noGrp="1"/>
          </p:cNvSpPr>
          <p:nvPr>
            <p:ph idx="1"/>
          </p:nvPr>
        </p:nvSpPr>
        <p:spPr>
          <a:xfrm>
            <a:off x="2187152" y="1194684"/>
            <a:ext cx="6499648" cy="4525963"/>
          </a:xfrm>
        </p:spPr>
        <p:txBody>
          <a:bodyPr>
            <a:noAutofit/>
          </a:bodyPr>
          <a:lstStyle/>
          <a:p>
            <a:pPr marL="0" indent="0">
              <a:buNone/>
            </a:pPr>
            <a:endParaRPr lang="en-US" sz="2400" b="1" dirty="0" smtClean="0"/>
          </a:p>
          <a:p>
            <a:pPr marL="0" indent="0">
              <a:buNone/>
            </a:pPr>
            <a:r>
              <a:rPr lang="en-US" sz="2400" b="1" dirty="0" smtClean="0"/>
              <a:t>Communication </a:t>
            </a:r>
            <a:r>
              <a:rPr lang="en-US" sz="2400" b="1" dirty="0"/>
              <a:t>&amp; Respect </a:t>
            </a:r>
            <a:endParaRPr lang="en-US" sz="2400" b="1" dirty="0" smtClean="0"/>
          </a:p>
          <a:p>
            <a:pPr marL="0" indent="0">
              <a:buNone/>
            </a:pPr>
            <a:r>
              <a:rPr lang="en-US" sz="1800" dirty="0"/>
              <a:t/>
            </a:r>
            <a:br>
              <a:rPr lang="en-US" sz="1800" dirty="0"/>
            </a:br>
            <a:r>
              <a:rPr lang="en-US" sz="2000" dirty="0"/>
              <a:t>1. Conduct focus groups to better understand and identify concerns surrounding communication and respect (transparency, trust, efficient and effective processes, and living our values) and explore strategies to properly assess and address those concerns. Incorporate findings into the strategic plan for each division and link back to the Culture of Leadership and our university’s Mission, Vision, and </a:t>
            </a:r>
            <a:r>
              <a:rPr lang="en-US" sz="2000" dirty="0" smtClean="0"/>
              <a:t>Values</a:t>
            </a:r>
            <a:r>
              <a:rPr lang="en-US" sz="2000" dirty="0"/>
              <a:t>. </a:t>
            </a:r>
            <a:br>
              <a:rPr lang="en-US" sz="2000" dirty="0"/>
            </a:br>
            <a:endParaRPr lang="en-US" sz="2000" dirty="0">
              <a:effectLst/>
            </a:endParaRPr>
          </a:p>
        </p:txBody>
      </p:sp>
    </p:spTree>
    <p:extLst>
      <p:ext uri="{BB962C8B-B14F-4D97-AF65-F5344CB8AC3E}">
        <p14:creationId xmlns:p14="http://schemas.microsoft.com/office/powerpoint/2010/main" val="30690947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a:spLocks noGrp="1"/>
          </p:cNvSpPr>
          <p:nvPr>
            <p:ph idx="1"/>
          </p:nvPr>
        </p:nvSpPr>
        <p:spPr>
          <a:xfrm>
            <a:off x="2187152" y="1194684"/>
            <a:ext cx="6499648" cy="4525963"/>
          </a:xfrm>
        </p:spPr>
        <p:txBody>
          <a:bodyPr>
            <a:noAutofit/>
          </a:bodyPr>
          <a:lstStyle/>
          <a:p>
            <a:pPr marL="0" indent="0">
              <a:buNone/>
            </a:pPr>
            <a:r>
              <a:rPr lang="en-US" sz="2400" b="1" dirty="0" smtClean="0"/>
              <a:t>Compensation </a:t>
            </a:r>
            <a:r>
              <a:rPr lang="en-US" sz="2400" b="1" dirty="0"/>
              <a:t>and Benefits </a:t>
            </a:r>
            <a:r>
              <a:rPr lang="en-US" sz="1800" dirty="0"/>
              <a:t/>
            </a:r>
            <a:br>
              <a:rPr lang="en-US" sz="1800" dirty="0"/>
            </a:br>
            <a:r>
              <a:rPr lang="en-US" sz="2000" dirty="0"/>
              <a:t>2</a:t>
            </a:r>
            <a:r>
              <a:rPr lang="en-US" sz="2000" dirty="0" smtClean="0"/>
              <a:t>.</a:t>
            </a:r>
            <a:r>
              <a:rPr lang="en-US" sz="2000" dirty="0"/>
              <a:t> Develop a Total Compensation Philosophy for the university (which includes considerations for appropriate market medians, internal and external equity, and our geographical location).   </a:t>
            </a:r>
            <a:br>
              <a:rPr lang="en-US" sz="2000" dirty="0"/>
            </a:br>
            <a:endParaRPr lang="en-US" sz="2000" dirty="0" smtClean="0"/>
          </a:p>
          <a:p>
            <a:pPr marL="0" indent="0">
              <a:buNone/>
            </a:pPr>
            <a:r>
              <a:rPr lang="en-US" sz="2000" dirty="0"/>
              <a:t>3</a:t>
            </a:r>
            <a:r>
              <a:rPr lang="en-US" sz="2000" dirty="0" smtClean="0"/>
              <a:t>.</a:t>
            </a:r>
            <a:r>
              <a:rPr lang="en-US" sz="2000" dirty="0"/>
              <a:t> Develop a total compensation tool for all employees which includes salary, benefits and retirement. </a:t>
            </a:r>
            <a:r>
              <a:rPr lang="en-US" sz="2000" dirty="0" smtClean="0"/>
              <a:t>Provide </a:t>
            </a:r>
            <a:r>
              <a:rPr lang="en-US" sz="2000" dirty="0"/>
              <a:t>Industry benchmarks.    </a:t>
            </a:r>
            <a:br>
              <a:rPr lang="en-US" sz="2000" dirty="0"/>
            </a:br>
            <a:endParaRPr lang="en-US" sz="2000" dirty="0"/>
          </a:p>
          <a:p>
            <a:pPr marL="0" indent="0">
              <a:buNone/>
            </a:pPr>
            <a:r>
              <a:rPr lang="en-US" sz="2000" dirty="0"/>
              <a:t>4</a:t>
            </a:r>
            <a:r>
              <a:rPr lang="en-US" sz="2000" dirty="0" smtClean="0"/>
              <a:t>.</a:t>
            </a:r>
            <a:r>
              <a:rPr lang="en-US" sz="2000" dirty="0"/>
              <a:t> Conduct an equity assessment for all employees using both internal and external benchmarks (along with other Total Compensation Philosophy provisions), and remedy inequities identified utilizing various existing mechanisms such as IRPs, reclassifications, bonuses, etc. (independent of pending job </a:t>
            </a:r>
            <a:r>
              <a:rPr lang="en-US" sz="2000" dirty="0" smtClean="0"/>
              <a:t>offers</a:t>
            </a:r>
            <a:r>
              <a:rPr lang="en-US" sz="2000" dirty="0"/>
              <a:t>). </a:t>
            </a:r>
            <a:br>
              <a:rPr lang="en-US" sz="2000" dirty="0"/>
            </a:br>
            <a:endParaRPr lang="en-US" sz="2000" dirty="0">
              <a:effectLst/>
            </a:endParaRPr>
          </a:p>
        </p:txBody>
      </p:sp>
    </p:spTree>
    <p:extLst>
      <p:ext uri="{BB962C8B-B14F-4D97-AF65-F5344CB8AC3E}">
        <p14:creationId xmlns:p14="http://schemas.microsoft.com/office/powerpoint/2010/main" val="77539901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a:spLocks noGrp="1"/>
          </p:cNvSpPr>
          <p:nvPr>
            <p:ph idx="1"/>
          </p:nvPr>
        </p:nvSpPr>
        <p:spPr>
          <a:xfrm>
            <a:off x="2187152" y="1194684"/>
            <a:ext cx="6499648" cy="4525963"/>
          </a:xfrm>
        </p:spPr>
        <p:txBody>
          <a:bodyPr>
            <a:noAutofit/>
          </a:bodyPr>
          <a:lstStyle/>
          <a:p>
            <a:pPr marL="0" indent="0">
              <a:buNone/>
            </a:pPr>
            <a:r>
              <a:rPr lang="en-US" sz="2400" b="1" dirty="0" smtClean="0"/>
              <a:t>Appreciation</a:t>
            </a:r>
            <a:r>
              <a:rPr lang="en-US" sz="1800" dirty="0" smtClean="0"/>
              <a:t> </a:t>
            </a:r>
            <a:r>
              <a:rPr lang="en-US" sz="1800" dirty="0"/>
              <a:t/>
            </a:r>
            <a:br>
              <a:rPr lang="en-US" sz="1800" dirty="0"/>
            </a:br>
            <a:endParaRPr lang="en-US" sz="1800" dirty="0" smtClean="0"/>
          </a:p>
          <a:p>
            <a:pPr marL="0" indent="0">
              <a:buNone/>
            </a:pPr>
            <a:r>
              <a:rPr lang="en-US" sz="1800" dirty="0"/>
              <a:t>5</a:t>
            </a:r>
            <a:r>
              <a:rPr lang="en-US" sz="1800" dirty="0" smtClean="0"/>
              <a:t>.</a:t>
            </a:r>
            <a:r>
              <a:rPr lang="en-US" sz="1800" dirty="0"/>
              <a:t> </a:t>
            </a:r>
            <a:r>
              <a:rPr lang="en-US" sz="2000" dirty="0"/>
              <a:t>Conduct focus groups to assess what type of recognition and awards programs will be meaningful to </a:t>
            </a:r>
            <a:r>
              <a:rPr lang="en-US" sz="2000" dirty="0" smtClean="0"/>
              <a:t>employees </a:t>
            </a:r>
            <a:r>
              <a:rPr lang="en-US" sz="2000" dirty="0"/>
              <a:t>and utilize the feedback to establish new recognition programs. </a:t>
            </a:r>
            <a:endParaRPr lang="en-US" sz="2000" dirty="0" smtClean="0"/>
          </a:p>
          <a:p>
            <a:pPr marL="0" indent="0">
              <a:buNone/>
            </a:pPr>
            <a:endParaRPr lang="en-US" sz="2000" dirty="0"/>
          </a:p>
          <a:p>
            <a:pPr marL="0" indent="0">
              <a:buNone/>
            </a:pPr>
            <a:r>
              <a:rPr lang="en-US" sz="2000" dirty="0"/>
              <a:t>6</a:t>
            </a:r>
            <a:r>
              <a:rPr lang="en-US" sz="2000" dirty="0" smtClean="0"/>
              <a:t>.</a:t>
            </a:r>
            <a:r>
              <a:rPr lang="en-US" sz="2000" dirty="0"/>
              <a:t> Develop a mechanism to assess existing recognition programs and share best practices. </a:t>
            </a:r>
            <a:br>
              <a:rPr lang="en-US" sz="2000" dirty="0"/>
            </a:br>
            <a:endParaRPr lang="en-US" sz="2000" dirty="0"/>
          </a:p>
        </p:txBody>
      </p:sp>
    </p:spTree>
    <p:extLst>
      <p:ext uri="{BB962C8B-B14F-4D97-AF65-F5344CB8AC3E}">
        <p14:creationId xmlns:p14="http://schemas.microsoft.com/office/powerpoint/2010/main" val="372256114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a:spLocks noGrp="1"/>
          </p:cNvSpPr>
          <p:nvPr>
            <p:ph idx="1"/>
          </p:nvPr>
        </p:nvSpPr>
        <p:spPr>
          <a:xfrm>
            <a:off x="2187152" y="1194684"/>
            <a:ext cx="6499648" cy="4525963"/>
          </a:xfrm>
        </p:spPr>
        <p:txBody>
          <a:bodyPr>
            <a:noAutofit/>
          </a:bodyPr>
          <a:lstStyle/>
          <a:p>
            <a:pPr marL="0" indent="0">
              <a:buNone/>
            </a:pPr>
            <a:r>
              <a:rPr lang="en-US" sz="2400" b="1" dirty="0" smtClean="0"/>
              <a:t>Talent </a:t>
            </a:r>
            <a:r>
              <a:rPr lang="en-US" sz="2400" b="1" dirty="0"/>
              <a:t>Development &amp; Management (Performance Management &amp; Professional Development) </a:t>
            </a:r>
            <a:endParaRPr lang="en-US" sz="1800" dirty="0" smtClean="0"/>
          </a:p>
          <a:p>
            <a:pPr marL="0" indent="0">
              <a:buNone/>
            </a:pPr>
            <a:r>
              <a:rPr lang="en-US" sz="1800" dirty="0"/>
              <a:t>7</a:t>
            </a:r>
            <a:r>
              <a:rPr lang="en-US" sz="2000" dirty="0" smtClean="0"/>
              <a:t>.</a:t>
            </a:r>
            <a:r>
              <a:rPr lang="en-US" sz="2000" dirty="0"/>
              <a:t> Develop leadership training courses for all MPPS (to be completed within the first 6 months of appointment or launch of the program). A part of that training should include a “recognition and rewards” section covering compensation, in-range salary promotions, reclassifications and bonuses in </a:t>
            </a:r>
            <a:r>
              <a:rPr lang="en-US" sz="2000" dirty="0" smtClean="0"/>
              <a:t>order </a:t>
            </a:r>
            <a:r>
              <a:rPr lang="en-US" sz="2000" dirty="0"/>
              <a:t>to support the employees they supervise. </a:t>
            </a:r>
            <a:endParaRPr lang="en-US" sz="2000" dirty="0" smtClean="0"/>
          </a:p>
          <a:p>
            <a:pPr marL="0" indent="0">
              <a:buNone/>
            </a:pPr>
            <a:endParaRPr lang="en-US" sz="2000" dirty="0"/>
          </a:p>
          <a:p>
            <a:pPr marL="0" indent="0">
              <a:buNone/>
            </a:pPr>
            <a:r>
              <a:rPr lang="en-US" sz="2000" dirty="0"/>
              <a:t>8</a:t>
            </a:r>
            <a:r>
              <a:rPr lang="en-US" sz="2000" dirty="0" smtClean="0"/>
              <a:t>.</a:t>
            </a:r>
            <a:r>
              <a:rPr lang="en-US" sz="2000" dirty="0"/>
              <a:t> Develop centrally-funded formal mentorship program(s) for all employees. </a:t>
            </a:r>
            <a:endParaRPr lang="en-US" sz="2000" dirty="0" smtClean="0"/>
          </a:p>
          <a:p>
            <a:pPr marL="0" indent="0">
              <a:buNone/>
            </a:pPr>
            <a:r>
              <a:rPr lang="en-US" sz="2000" dirty="0"/>
              <a:t/>
            </a:r>
            <a:br>
              <a:rPr lang="en-US" sz="2000" dirty="0"/>
            </a:br>
            <a:r>
              <a:rPr lang="en-US" sz="2000" dirty="0" smtClean="0"/>
              <a:t>9.</a:t>
            </a:r>
            <a:r>
              <a:rPr lang="en-US" sz="2000" dirty="0"/>
              <a:t> Establish a centralized pool for professional development and encourage the use of the Employee </a:t>
            </a:r>
            <a:r>
              <a:rPr lang="en-US" sz="2000" dirty="0" smtClean="0"/>
              <a:t>Training </a:t>
            </a:r>
            <a:r>
              <a:rPr lang="en-US" sz="2000" dirty="0"/>
              <a:t>Center. </a:t>
            </a:r>
            <a:endParaRPr lang="en-US" sz="1800" dirty="0">
              <a:effectLst/>
            </a:endParaRPr>
          </a:p>
        </p:txBody>
      </p:sp>
    </p:spTree>
    <p:extLst>
      <p:ext uri="{BB962C8B-B14F-4D97-AF65-F5344CB8AC3E}">
        <p14:creationId xmlns:p14="http://schemas.microsoft.com/office/powerpoint/2010/main" val="25230213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RECOMMENDATIONS</a:t>
            </a:r>
            <a:endParaRPr lang="en-US" dirty="0"/>
          </a:p>
        </p:txBody>
      </p:sp>
      <p:sp>
        <p:nvSpPr>
          <p:cNvPr id="3" name="Content Placeholder 2"/>
          <p:cNvSpPr>
            <a:spLocks noGrp="1"/>
          </p:cNvSpPr>
          <p:nvPr>
            <p:ph idx="1"/>
          </p:nvPr>
        </p:nvSpPr>
        <p:spPr>
          <a:xfrm>
            <a:off x="2187152" y="1194684"/>
            <a:ext cx="6499648" cy="4525963"/>
          </a:xfrm>
        </p:spPr>
        <p:txBody>
          <a:bodyPr>
            <a:noAutofit/>
          </a:bodyPr>
          <a:lstStyle/>
          <a:p>
            <a:pPr marL="0" indent="0">
              <a:buNone/>
            </a:pPr>
            <a:r>
              <a:rPr lang="en-US" sz="2400" b="1" dirty="0" smtClean="0"/>
              <a:t>Talent </a:t>
            </a:r>
            <a:r>
              <a:rPr lang="en-US" sz="2400" b="1" dirty="0"/>
              <a:t>Development &amp; Management (Performance Management &amp; Professional Development</a:t>
            </a:r>
            <a:r>
              <a:rPr lang="en-US" sz="2400" b="1" dirty="0" smtClean="0"/>
              <a:t>)</a:t>
            </a:r>
            <a:endParaRPr lang="en-US" sz="2400" b="1" dirty="0"/>
          </a:p>
          <a:p>
            <a:pPr marL="0" indent="0">
              <a:buNone/>
            </a:pPr>
            <a:r>
              <a:rPr lang="en-US" sz="2000" dirty="0" smtClean="0"/>
              <a:t>10.</a:t>
            </a:r>
            <a:r>
              <a:rPr lang="en-US" sz="2000" dirty="0"/>
              <a:t> Revamp new employee orientation/onboarding program and expand “buddy” program from the MPP Onboarding Program to all employees. Ensure formal orientation plans are in place within each </a:t>
            </a:r>
            <a:r>
              <a:rPr lang="en-US" sz="2000" dirty="0" smtClean="0"/>
              <a:t>division </a:t>
            </a:r>
            <a:r>
              <a:rPr lang="en-US" sz="2000" dirty="0"/>
              <a:t>for new and existing employees. </a:t>
            </a:r>
            <a:br>
              <a:rPr lang="en-US" sz="2000" dirty="0"/>
            </a:br>
            <a:endParaRPr lang="en-US" sz="2000" dirty="0"/>
          </a:p>
          <a:p>
            <a:pPr marL="0" indent="0">
              <a:buNone/>
            </a:pPr>
            <a:r>
              <a:rPr lang="en-US" sz="2000" dirty="0" smtClean="0"/>
              <a:t>11.</a:t>
            </a:r>
            <a:r>
              <a:rPr lang="en-US" sz="2000" dirty="0"/>
              <a:t> Identify professional development plan/curricular pathway for developing leadership skills or expertise </a:t>
            </a:r>
            <a:r>
              <a:rPr lang="en-US" sz="2000" dirty="0" smtClean="0"/>
              <a:t>for </a:t>
            </a:r>
            <a:r>
              <a:rPr lang="en-US" sz="2000" dirty="0"/>
              <a:t>career advancement. </a:t>
            </a:r>
            <a:endParaRPr lang="en-US" sz="2000" dirty="0" smtClean="0"/>
          </a:p>
          <a:p>
            <a:pPr marL="0" indent="0">
              <a:buNone/>
            </a:pPr>
            <a:endParaRPr lang="en-US" sz="2000" dirty="0"/>
          </a:p>
          <a:p>
            <a:pPr marL="0" indent="0">
              <a:buNone/>
            </a:pPr>
            <a:r>
              <a:rPr lang="en-US" sz="2000" dirty="0" smtClean="0"/>
              <a:t>12.</a:t>
            </a:r>
            <a:r>
              <a:rPr lang="en-US" sz="2000" dirty="0"/>
              <a:t> Reassess and compile recommendations to revise the performance evaluation form(s) and process. </a:t>
            </a:r>
            <a:br>
              <a:rPr lang="en-US" sz="2000" dirty="0"/>
            </a:br>
            <a:endParaRPr lang="en-US" sz="2000" dirty="0">
              <a:effectLst/>
            </a:endParaRPr>
          </a:p>
        </p:txBody>
      </p:sp>
    </p:spTree>
    <p:extLst>
      <p:ext uri="{BB962C8B-B14F-4D97-AF65-F5344CB8AC3E}">
        <p14:creationId xmlns:p14="http://schemas.microsoft.com/office/powerpoint/2010/main" val="21905986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FEEDBACK &amp; NEXT STEPS:</a:t>
            </a:r>
            <a:endParaRPr lang="en-US" dirty="0"/>
          </a:p>
        </p:txBody>
      </p:sp>
      <p:sp>
        <p:nvSpPr>
          <p:cNvPr id="3" name="Content Placeholder 2"/>
          <p:cNvSpPr>
            <a:spLocks noGrp="1"/>
          </p:cNvSpPr>
          <p:nvPr>
            <p:ph idx="1"/>
          </p:nvPr>
        </p:nvSpPr>
        <p:spPr>
          <a:xfrm>
            <a:off x="2210462" y="1321905"/>
            <a:ext cx="6499648" cy="4525963"/>
          </a:xfrm>
        </p:spPr>
        <p:txBody>
          <a:bodyPr>
            <a:noAutofit/>
          </a:bodyPr>
          <a:lstStyle/>
          <a:p>
            <a:pPr marL="285750" indent="-285750">
              <a:lnSpc>
                <a:spcPct val="90000"/>
              </a:lnSpc>
            </a:pPr>
            <a:endParaRPr lang="en-US" sz="1100" dirty="0">
              <a:latin typeface="+mj-lt"/>
              <a:ea typeface="ＭＳ Ｐゴシック" charset="0"/>
              <a:cs typeface="Arial" charset="0"/>
            </a:endParaRPr>
          </a:p>
          <a:p>
            <a:endParaRPr lang="en-US" sz="2400" dirty="0" smtClean="0">
              <a:solidFill>
                <a:schemeClr val="bg1"/>
              </a:solidFill>
            </a:endParaRPr>
          </a:p>
          <a:p>
            <a:r>
              <a:rPr lang="en-US" sz="2400" dirty="0" smtClean="0">
                <a:solidFill>
                  <a:schemeClr val="bg1"/>
                </a:solidFill>
              </a:rPr>
              <a:t>Website </a:t>
            </a:r>
            <a:r>
              <a:rPr lang="en-US" sz="2400" dirty="0">
                <a:solidFill>
                  <a:schemeClr val="bg1"/>
                </a:solidFill>
              </a:rPr>
              <a:t>survey open until COB </a:t>
            </a:r>
            <a:r>
              <a:rPr lang="en-US" sz="2400" dirty="0" smtClean="0">
                <a:solidFill>
                  <a:schemeClr val="bg1"/>
                </a:solidFill>
              </a:rPr>
              <a:t>10/9</a:t>
            </a:r>
          </a:p>
          <a:p>
            <a:pPr marL="0" indent="0">
              <a:buNone/>
            </a:pPr>
            <a:endParaRPr lang="en-US" sz="2400" dirty="0">
              <a:solidFill>
                <a:schemeClr val="bg1"/>
              </a:solidFill>
            </a:endParaRPr>
          </a:p>
          <a:p>
            <a:r>
              <a:rPr lang="en-US" sz="2400" dirty="0" smtClean="0">
                <a:latin typeface="+mj-lt"/>
              </a:rPr>
              <a:t>Task force will review feedback and rankings to determine which 3-5 recommendations to move forward to the Executive Council  (Oct.) </a:t>
            </a:r>
          </a:p>
          <a:p>
            <a:pPr marL="0" indent="0">
              <a:buNone/>
            </a:pPr>
            <a:endParaRPr lang="en-US" sz="2400" dirty="0" smtClean="0">
              <a:latin typeface="+mj-lt"/>
            </a:endParaRPr>
          </a:p>
          <a:p>
            <a:r>
              <a:rPr lang="en-US" sz="2400" dirty="0" smtClean="0">
                <a:latin typeface="+mj-lt"/>
              </a:rPr>
              <a:t>Additional communications/follow up/timeline</a:t>
            </a:r>
          </a:p>
          <a:p>
            <a:pPr marL="0" indent="0">
              <a:buNone/>
            </a:pPr>
            <a:endParaRPr lang="en-US" sz="2400" dirty="0" smtClean="0">
              <a:latin typeface="+mj-lt"/>
            </a:endParaRPr>
          </a:p>
          <a:p>
            <a:r>
              <a:rPr lang="en-US" sz="2400" dirty="0" smtClean="0">
                <a:latin typeface="+mj-lt"/>
              </a:rPr>
              <a:t>On-going communications plan</a:t>
            </a:r>
          </a:p>
          <a:p>
            <a:pPr marL="0" indent="0">
              <a:buNone/>
            </a:pPr>
            <a:endParaRPr lang="en-US" sz="1800" dirty="0">
              <a:latin typeface="+mj-lt"/>
            </a:endParaRPr>
          </a:p>
          <a:p>
            <a:endParaRPr lang="en-US" sz="1800" dirty="0" smtClean="0"/>
          </a:p>
          <a:p>
            <a:pPr marL="0" indent="0">
              <a:buNone/>
            </a:pPr>
            <a:endParaRPr lang="en-US" sz="1800" dirty="0"/>
          </a:p>
        </p:txBody>
      </p:sp>
      <p:sp>
        <p:nvSpPr>
          <p:cNvPr id="4" name="Rectangle 3"/>
          <p:cNvSpPr/>
          <p:nvPr/>
        </p:nvSpPr>
        <p:spPr>
          <a:xfrm>
            <a:off x="2258170" y="1437833"/>
            <a:ext cx="3753016" cy="431041"/>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5" name="Rectangle 4"/>
          <p:cNvSpPr/>
          <p:nvPr/>
        </p:nvSpPr>
        <p:spPr>
          <a:xfrm>
            <a:off x="2436747" y="1437833"/>
            <a:ext cx="3463121" cy="480131"/>
          </a:xfrm>
          <a:prstGeom prst="rect">
            <a:avLst/>
          </a:prstGeom>
        </p:spPr>
        <p:txBody>
          <a:bodyPr wrap="square">
            <a:spAutoFit/>
          </a:bodyPr>
          <a:lstStyle/>
          <a:p>
            <a:pPr>
              <a:lnSpc>
                <a:spcPct val="90000"/>
              </a:lnSpc>
            </a:pPr>
            <a:r>
              <a:rPr lang="en-US" sz="2800" dirty="0">
                <a:hlinkClick r:id="rId2"/>
              </a:rPr>
              <a:t>Great College website</a:t>
            </a:r>
            <a:endParaRPr lang="en-US" sz="2800" dirty="0"/>
          </a:p>
        </p:txBody>
      </p:sp>
    </p:spTree>
    <p:extLst>
      <p:ext uri="{BB962C8B-B14F-4D97-AF65-F5344CB8AC3E}">
        <p14:creationId xmlns:p14="http://schemas.microsoft.com/office/powerpoint/2010/main" val="229862124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1736" y="2588467"/>
            <a:ext cx="6499648" cy="1143000"/>
          </a:xfrm>
        </p:spPr>
        <p:txBody>
          <a:bodyPr/>
          <a:lstStyle/>
          <a:p>
            <a:r>
              <a:rPr lang="en-US" dirty="0" smtClean="0"/>
              <a:t>QUESTIONS?</a:t>
            </a:r>
            <a:endParaRPr lang="en-US" dirty="0"/>
          </a:p>
        </p:txBody>
      </p:sp>
    </p:spTree>
    <p:extLst>
      <p:ext uri="{BB962C8B-B14F-4D97-AF65-F5344CB8AC3E}">
        <p14:creationId xmlns:p14="http://schemas.microsoft.com/office/powerpoint/2010/main" val="13409110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279</TotalTime>
  <Words>690</Words>
  <Application>Microsoft Office PowerPoint</Application>
  <PresentationFormat>On-screen Show (4:3)</PresentationFormat>
  <Paragraphs>145</Paragraphs>
  <Slides>21</Slides>
  <Notes>4</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21</vt:i4>
      </vt:variant>
    </vt:vector>
  </HeadingPairs>
  <TitlesOfParts>
    <vt:vector size="28" baseType="lpstr">
      <vt:lpstr>MS PGothic</vt:lpstr>
      <vt:lpstr>Arial</vt:lpstr>
      <vt:lpstr>Calibri</vt:lpstr>
      <vt:lpstr>Calibri Light</vt:lpstr>
      <vt:lpstr>Wingdings</vt:lpstr>
      <vt:lpstr>Office Theme</vt:lpstr>
      <vt:lpstr>Custom Design</vt:lpstr>
      <vt:lpstr>2014 Great Colleges Survey</vt:lpstr>
      <vt:lpstr>Task Force</vt:lpstr>
      <vt:lpstr>AGENDA</vt:lpstr>
      <vt:lpstr>WHY WE ARE HERE</vt:lpstr>
      <vt:lpstr>SURVEY OVERVIEW</vt:lpstr>
      <vt:lpstr>Top Ten Statements</vt:lpstr>
      <vt:lpstr>Top Ten Statements</vt:lpstr>
      <vt:lpstr>AREAS OF SUCCESS</vt:lpstr>
      <vt:lpstr>AREAS OF SUCCESS</vt:lpstr>
      <vt:lpstr>Bottom Ten Statements</vt:lpstr>
      <vt:lpstr>Bottom Ten Statements</vt:lpstr>
      <vt:lpstr>AREAS FOR IMPROVEMENT</vt:lpstr>
      <vt:lpstr>AREAS FOR IMPROVEMENT</vt:lpstr>
      <vt:lpstr>Division Actions</vt:lpstr>
      <vt:lpstr>RECOMMENDATIONS</vt:lpstr>
      <vt:lpstr>RECOMMENDATIONS</vt:lpstr>
      <vt:lpstr>RECOMMENDATIONS</vt:lpstr>
      <vt:lpstr>RECOMMENDATIONS</vt:lpstr>
      <vt:lpstr>RECOMMENDATIONS</vt:lpstr>
      <vt:lpstr>FEEDBACK &amp; NEXT STEPS:</vt:lpstr>
      <vt:lpstr>QUESTIONS?</vt:lpstr>
    </vt:vector>
  </TitlesOfParts>
  <Company>CSUSM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Saira Rivera</dc:creator>
  <cp:lastModifiedBy>Cathy Baur</cp:lastModifiedBy>
  <cp:revision>29</cp:revision>
  <dcterms:created xsi:type="dcterms:W3CDTF">2015-01-14T18:10:57Z</dcterms:created>
  <dcterms:modified xsi:type="dcterms:W3CDTF">2015-09-24T21:39:22Z</dcterms:modified>
</cp:coreProperties>
</file>