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9"/>
  </p:notesMasterIdLst>
  <p:sldIdLst>
    <p:sldId id="256" r:id="rId2"/>
    <p:sldId id="268" r:id="rId3"/>
    <p:sldId id="281" r:id="rId4"/>
    <p:sldId id="287" r:id="rId5"/>
    <p:sldId id="271" r:id="rId6"/>
    <p:sldId id="270" r:id="rId7"/>
    <p:sldId id="288"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439202-9D56-0442-9E6E-22072B57A246}" v="4" dt="2025-10-13T19:16:47.3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874"/>
    <p:restoredTop sz="86932"/>
  </p:normalViewPr>
  <p:slideViewPr>
    <p:cSldViewPr snapToGrid="0" snapToObjects="1">
      <p:cViewPr varScale="1">
        <p:scale>
          <a:sx n="121" d="100"/>
          <a:sy n="121" d="100"/>
        </p:scale>
        <p:origin x="200" y="4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65777E-1C38-8143-8BF7-3148BD092F1A}" type="datetimeFigureOut">
              <a:rPr lang="en-US" smtClean="0"/>
              <a:t>10/13/25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D4A964-745C-6343-B241-1E4CABE4DDA8}" type="slidenum">
              <a:rPr lang="en-US" smtClean="0"/>
              <a:t>‹#›</a:t>
            </a:fld>
            <a:endParaRPr lang="en-US"/>
          </a:p>
        </p:txBody>
      </p:sp>
    </p:spTree>
    <p:extLst>
      <p:ext uri="{BB962C8B-B14F-4D97-AF65-F5344CB8AC3E}">
        <p14:creationId xmlns:p14="http://schemas.microsoft.com/office/powerpoint/2010/main" val="31756336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lgn="r"/>
            <a:fld id="{A37D6D71-8B28-4ED6-B932-04B197003D23}" type="datetimeFigureOut">
              <a:rPr lang="en-US" smtClean="0"/>
              <a:pPr algn="r"/>
              <a:t>10/13/25</a:t>
            </a:fld>
            <a:endParaRPr lang="en-US" dirty="0"/>
          </a:p>
        </p:txBody>
      </p:sp>
      <p:sp>
        <p:nvSpPr>
          <p:cNvPr id="5" name="Footer Placeholder 4"/>
          <p:cNvSpPr>
            <a:spLocks noGrp="1"/>
          </p:cNvSpPr>
          <p:nvPr>
            <p:ph type="ftr" sz="quarter" idx="11"/>
          </p:nvPr>
        </p:nvSpPr>
        <p:spPr/>
        <p:txBody>
          <a:bodyPr/>
          <a:lstStyle/>
          <a:p>
            <a:endParaRPr lang="en-US" dirty="0">
              <a:solidFill>
                <a:schemeClr val="bg1"/>
              </a:solidFill>
            </a:endParaRPr>
          </a:p>
        </p:txBody>
      </p:sp>
      <p:sp>
        <p:nvSpPr>
          <p:cNvPr id="6" name="Slide Number Placeholder 5"/>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2147358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lgn="r"/>
            <a:fld id="{A37D6D71-8B28-4ED6-B932-04B197003D23}" type="datetimeFigureOut">
              <a:rPr lang="en-US" smtClean="0"/>
              <a:pPr algn="r"/>
              <a:t>10/13/25</a:t>
            </a:fld>
            <a:endParaRPr lang="en-US" spc="50" dirty="0"/>
          </a:p>
        </p:txBody>
      </p:sp>
      <p:sp>
        <p:nvSpPr>
          <p:cNvPr id="6" name="Footer Placeholder 5"/>
          <p:cNvSpPr>
            <a:spLocks noGrp="1"/>
          </p:cNvSpPr>
          <p:nvPr>
            <p:ph type="ftr" sz="quarter" idx="11"/>
          </p:nvPr>
        </p:nvSpPr>
        <p:spPr/>
        <p:txBody>
          <a:bodyPr/>
          <a:lstStyle/>
          <a:p>
            <a:endParaRPr lang="en-US" spc="50" dirty="0"/>
          </a:p>
        </p:txBody>
      </p:sp>
      <p:sp>
        <p:nvSpPr>
          <p:cNvPr id="7" name="Slide Number Placeholder 6"/>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3198397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a:t>Click to edit Master text styles</a:t>
            </a:r>
          </a:p>
        </p:txBody>
      </p:sp>
      <p:sp>
        <p:nvSpPr>
          <p:cNvPr id="4" name="Date Placeholder 3"/>
          <p:cNvSpPr>
            <a:spLocks noGrp="1"/>
          </p:cNvSpPr>
          <p:nvPr>
            <p:ph type="dt" sz="half" idx="10"/>
          </p:nvPr>
        </p:nvSpPr>
        <p:spPr/>
        <p:txBody>
          <a:bodyPr/>
          <a:lstStyle/>
          <a:p>
            <a:pPr algn="r"/>
            <a:fld id="{A37D6D71-8B28-4ED6-B932-04B197003D23}" type="datetimeFigureOut">
              <a:rPr lang="en-US" smtClean="0"/>
              <a:pPr algn="r"/>
              <a:t>10/13/25</a:t>
            </a:fld>
            <a:endParaRPr lang="en-US" spc="50" dirty="0"/>
          </a:p>
        </p:txBody>
      </p:sp>
      <p:sp>
        <p:nvSpPr>
          <p:cNvPr id="5" name="Footer Placeholder 4"/>
          <p:cNvSpPr>
            <a:spLocks noGrp="1"/>
          </p:cNvSpPr>
          <p:nvPr>
            <p:ph type="ftr" sz="quarter" idx="11"/>
          </p:nvPr>
        </p:nvSpPr>
        <p:spPr/>
        <p:txBody>
          <a:bodyPr/>
          <a:lstStyle/>
          <a:p>
            <a:endParaRPr lang="en-US" spc="50" dirty="0"/>
          </a:p>
        </p:txBody>
      </p:sp>
      <p:sp>
        <p:nvSpPr>
          <p:cNvPr id="6" name="Slide Number Placeholder 5"/>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12449598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a:t>Click to edit Master text styles</a:t>
            </a:r>
          </a:p>
        </p:txBody>
      </p:sp>
      <p:sp>
        <p:nvSpPr>
          <p:cNvPr id="2" name="Date Placeholder 1"/>
          <p:cNvSpPr>
            <a:spLocks noGrp="1"/>
          </p:cNvSpPr>
          <p:nvPr>
            <p:ph type="dt" sz="half" idx="10"/>
          </p:nvPr>
        </p:nvSpPr>
        <p:spPr/>
        <p:txBody>
          <a:bodyPr/>
          <a:lstStyle/>
          <a:p>
            <a:pPr algn="r"/>
            <a:fld id="{A37D6D71-8B28-4ED6-B932-04B197003D23}" type="datetimeFigureOut">
              <a:rPr lang="en-US" smtClean="0"/>
              <a:pPr algn="r"/>
              <a:t>10/13/25</a:t>
            </a:fld>
            <a:endParaRPr lang="en-US" spc="50" dirty="0"/>
          </a:p>
        </p:txBody>
      </p:sp>
      <p:sp>
        <p:nvSpPr>
          <p:cNvPr id="3" name="Footer Placeholder 2"/>
          <p:cNvSpPr>
            <a:spLocks noGrp="1"/>
          </p:cNvSpPr>
          <p:nvPr>
            <p:ph type="ftr" sz="quarter" idx="11"/>
          </p:nvPr>
        </p:nvSpPr>
        <p:spPr/>
        <p:txBody>
          <a:bodyPr/>
          <a:lstStyle/>
          <a:p>
            <a:endParaRPr lang="en-US" spc="50" dirty="0"/>
          </a:p>
        </p:txBody>
      </p:sp>
      <p:sp>
        <p:nvSpPr>
          <p:cNvPr id="4" name="Slide Number Placeholder 3"/>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6883972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lgn="r"/>
            <a:fld id="{A37D6D71-8B28-4ED6-B932-04B197003D23}" type="datetimeFigureOut">
              <a:rPr lang="en-US" smtClean="0"/>
              <a:pPr algn="r"/>
              <a:t>10/13/25</a:t>
            </a:fld>
            <a:endParaRPr lang="en-US" dirty="0"/>
          </a:p>
        </p:txBody>
      </p:sp>
      <p:sp>
        <p:nvSpPr>
          <p:cNvPr id="5" name="Footer Placeholder 4"/>
          <p:cNvSpPr>
            <a:spLocks noGrp="1"/>
          </p:cNvSpPr>
          <p:nvPr>
            <p:ph type="ftr" sz="quarter" idx="11"/>
          </p:nvPr>
        </p:nvSpPr>
        <p:spPr/>
        <p:txBody>
          <a:bodyPr/>
          <a:lstStyle/>
          <a:p>
            <a:endParaRPr lang="en-US" dirty="0">
              <a:solidFill>
                <a:schemeClr val="tx1"/>
              </a:solidFill>
            </a:endParaRPr>
          </a:p>
        </p:txBody>
      </p:sp>
      <p:sp>
        <p:nvSpPr>
          <p:cNvPr id="6" name="Slide Number Placeholder 5"/>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33984285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lgn="r"/>
            <a:fld id="{A37D6D71-8B28-4ED6-B932-04B197003D23}" type="datetimeFigureOut">
              <a:rPr lang="en-US" smtClean="0"/>
              <a:pPr algn="r"/>
              <a:t>10/13/25</a:t>
            </a:fld>
            <a:endParaRPr lang="en-US" dirty="0"/>
          </a:p>
        </p:txBody>
      </p:sp>
      <p:sp>
        <p:nvSpPr>
          <p:cNvPr id="5" name="Footer Placeholder 4"/>
          <p:cNvSpPr>
            <a:spLocks noGrp="1"/>
          </p:cNvSpPr>
          <p:nvPr>
            <p:ph type="ftr" sz="quarter" idx="11"/>
          </p:nvPr>
        </p:nvSpPr>
        <p:spPr/>
        <p:txBody>
          <a:bodyPr/>
          <a:lstStyle/>
          <a:p>
            <a:endParaRPr lang="en-US" dirty="0">
              <a:solidFill>
                <a:schemeClr val="tx1"/>
              </a:solidFill>
            </a:endParaRPr>
          </a:p>
        </p:txBody>
      </p:sp>
      <p:sp>
        <p:nvSpPr>
          <p:cNvPr id="6" name="Slide Number Placeholder 5"/>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2752927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lgn="r"/>
            <a:fld id="{A37D6D71-8B28-4ED6-B932-04B197003D23}" type="datetimeFigureOut">
              <a:rPr lang="en-US" smtClean="0"/>
              <a:pPr algn="r"/>
              <a:t>10/13/25</a:t>
            </a:fld>
            <a:endParaRPr lang="en-US" dirty="0"/>
          </a:p>
        </p:txBody>
      </p:sp>
      <p:sp>
        <p:nvSpPr>
          <p:cNvPr id="5" name="Footer Placeholder 4"/>
          <p:cNvSpPr>
            <a:spLocks noGrp="1"/>
          </p:cNvSpPr>
          <p:nvPr>
            <p:ph type="ftr" sz="quarter" idx="11"/>
          </p:nvPr>
        </p:nvSpPr>
        <p:spPr/>
        <p:txBody>
          <a:bodyPr/>
          <a:lstStyle/>
          <a:p>
            <a:endParaRPr lang="en-US" dirty="0">
              <a:solidFill>
                <a:schemeClr val="tx1"/>
              </a:solidFill>
            </a:endParaRPr>
          </a:p>
        </p:txBody>
      </p:sp>
      <p:sp>
        <p:nvSpPr>
          <p:cNvPr id="6" name="Slide Number Placeholder 5"/>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1926749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lgn="r"/>
            <a:fld id="{A37D6D71-8B28-4ED6-B932-04B197003D23}" type="datetimeFigureOut">
              <a:rPr lang="en-US" smtClean="0"/>
              <a:pPr algn="r"/>
              <a:t>10/13/25</a:t>
            </a:fld>
            <a:endParaRPr lang="en-US" dirty="0"/>
          </a:p>
        </p:txBody>
      </p:sp>
      <p:sp>
        <p:nvSpPr>
          <p:cNvPr id="5" name="Footer Placeholder 4"/>
          <p:cNvSpPr>
            <a:spLocks noGrp="1"/>
          </p:cNvSpPr>
          <p:nvPr>
            <p:ph type="ftr" sz="quarter" idx="11"/>
          </p:nvPr>
        </p:nvSpPr>
        <p:spPr/>
        <p:txBody>
          <a:bodyPr/>
          <a:lstStyle/>
          <a:p>
            <a:endParaRPr lang="en-US" dirty="0">
              <a:solidFill>
                <a:schemeClr val="tx1"/>
              </a:solidFill>
            </a:endParaRPr>
          </a:p>
        </p:txBody>
      </p:sp>
      <p:sp>
        <p:nvSpPr>
          <p:cNvPr id="6" name="Slide Number Placeholder 5"/>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16734236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lgn="r"/>
            <a:fld id="{A37D6D71-8B28-4ED6-B932-04B197003D23}" type="datetimeFigureOut">
              <a:rPr lang="en-US" smtClean="0"/>
              <a:pPr algn="r"/>
              <a:t>10/13/25</a:t>
            </a:fld>
            <a:endParaRPr lang="en-US" dirty="0"/>
          </a:p>
        </p:txBody>
      </p:sp>
      <p:sp>
        <p:nvSpPr>
          <p:cNvPr id="6" name="Footer Placeholder 5"/>
          <p:cNvSpPr>
            <a:spLocks noGrp="1"/>
          </p:cNvSpPr>
          <p:nvPr>
            <p:ph type="ftr" sz="quarter" idx="11"/>
          </p:nvPr>
        </p:nvSpPr>
        <p:spPr/>
        <p:txBody>
          <a:bodyPr/>
          <a:lstStyle/>
          <a:p>
            <a:endParaRPr lang="en-US" dirty="0">
              <a:solidFill>
                <a:schemeClr val="tx1"/>
              </a:solidFill>
            </a:endParaRPr>
          </a:p>
        </p:txBody>
      </p:sp>
      <p:sp>
        <p:nvSpPr>
          <p:cNvPr id="7" name="Slide Number Placeholder 6"/>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10409541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lgn="r"/>
            <a:fld id="{A37D6D71-8B28-4ED6-B932-04B197003D23}" type="datetimeFigureOut">
              <a:rPr lang="en-US" smtClean="0"/>
              <a:pPr algn="r"/>
              <a:t>10/13/25</a:t>
            </a:fld>
            <a:endParaRPr lang="en-US" dirty="0"/>
          </a:p>
        </p:txBody>
      </p:sp>
      <p:sp>
        <p:nvSpPr>
          <p:cNvPr id="8" name="Footer Placeholder 7"/>
          <p:cNvSpPr>
            <a:spLocks noGrp="1"/>
          </p:cNvSpPr>
          <p:nvPr>
            <p:ph type="ftr" sz="quarter" idx="11"/>
          </p:nvPr>
        </p:nvSpPr>
        <p:spPr/>
        <p:txBody>
          <a:bodyPr/>
          <a:lstStyle/>
          <a:p>
            <a:endParaRPr lang="en-US" dirty="0">
              <a:solidFill>
                <a:schemeClr val="tx1"/>
              </a:solidFill>
            </a:endParaRPr>
          </a:p>
        </p:txBody>
      </p:sp>
      <p:sp>
        <p:nvSpPr>
          <p:cNvPr id="9" name="Slide Number Placeholder 8"/>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3908380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lgn="r"/>
            <a:fld id="{A37D6D71-8B28-4ED6-B932-04B197003D23}" type="datetimeFigureOut">
              <a:rPr lang="en-US" smtClean="0"/>
              <a:pPr algn="r"/>
              <a:t>10/13/25</a:t>
            </a:fld>
            <a:endParaRPr lang="en-US" dirty="0"/>
          </a:p>
        </p:txBody>
      </p:sp>
      <p:sp>
        <p:nvSpPr>
          <p:cNvPr id="4" name="Footer Placeholder 3"/>
          <p:cNvSpPr>
            <a:spLocks noGrp="1"/>
          </p:cNvSpPr>
          <p:nvPr>
            <p:ph type="ftr" sz="quarter" idx="11"/>
          </p:nvPr>
        </p:nvSpPr>
        <p:spPr/>
        <p:txBody>
          <a:bodyPr/>
          <a:lstStyle/>
          <a:p>
            <a:endParaRPr lang="en-US" dirty="0">
              <a:solidFill>
                <a:schemeClr val="tx1"/>
              </a:solidFill>
            </a:endParaRPr>
          </a:p>
        </p:txBody>
      </p:sp>
      <p:sp>
        <p:nvSpPr>
          <p:cNvPr id="5" name="Slide Number Placeholder 4"/>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1106362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lgn="r"/>
            <a:fld id="{A37D6D71-8B28-4ED6-B932-04B197003D23}" type="datetimeFigureOut">
              <a:rPr lang="en-US" smtClean="0"/>
              <a:pPr algn="r"/>
              <a:t>10/13/25</a:t>
            </a:fld>
            <a:endParaRPr lang="en-US" dirty="0"/>
          </a:p>
        </p:txBody>
      </p:sp>
      <p:sp>
        <p:nvSpPr>
          <p:cNvPr id="3" name="Footer Placeholder 2"/>
          <p:cNvSpPr>
            <a:spLocks noGrp="1"/>
          </p:cNvSpPr>
          <p:nvPr>
            <p:ph type="ftr" sz="quarter" idx="11"/>
          </p:nvPr>
        </p:nvSpPr>
        <p:spPr/>
        <p:txBody>
          <a:bodyPr/>
          <a:lstStyle/>
          <a:p>
            <a:endParaRPr lang="en-US" dirty="0">
              <a:solidFill>
                <a:schemeClr val="tx1"/>
              </a:solidFill>
            </a:endParaRPr>
          </a:p>
        </p:txBody>
      </p:sp>
      <p:sp>
        <p:nvSpPr>
          <p:cNvPr id="4" name="Slide Number Placeholder 3"/>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26900751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lgn="r"/>
            <a:fld id="{A37D6D71-8B28-4ED6-B932-04B197003D23}" type="datetimeFigureOut">
              <a:rPr lang="en-US" smtClean="0"/>
              <a:pPr algn="r"/>
              <a:t>10/13/25</a:t>
            </a:fld>
            <a:endParaRPr lang="en-US" dirty="0"/>
          </a:p>
        </p:txBody>
      </p:sp>
      <p:sp>
        <p:nvSpPr>
          <p:cNvPr id="6" name="Footer Placeholder 5"/>
          <p:cNvSpPr>
            <a:spLocks noGrp="1"/>
          </p:cNvSpPr>
          <p:nvPr>
            <p:ph type="ftr" sz="quarter" idx="11"/>
          </p:nvPr>
        </p:nvSpPr>
        <p:spPr/>
        <p:txBody>
          <a:bodyPr/>
          <a:lstStyle/>
          <a:p>
            <a:endParaRPr lang="en-US" dirty="0">
              <a:solidFill>
                <a:schemeClr val="tx1"/>
              </a:solidFill>
            </a:endParaRPr>
          </a:p>
        </p:txBody>
      </p:sp>
      <p:sp>
        <p:nvSpPr>
          <p:cNvPr id="7" name="Slide Number Placeholder 6"/>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33291953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885810" y="6041362"/>
            <a:ext cx="976879" cy="365125"/>
          </a:xfrm>
        </p:spPr>
        <p:txBody>
          <a:bodyPr/>
          <a:lstStyle/>
          <a:p>
            <a:pPr algn="r"/>
            <a:fld id="{A37D6D71-8B28-4ED6-B932-04B197003D23}" type="datetimeFigureOut">
              <a:rPr lang="en-US" smtClean="0"/>
              <a:pPr algn="r"/>
              <a:t>10/13/25</a:t>
            </a:fld>
            <a:endParaRPr lang="en-US" spc="50" dirty="0"/>
          </a:p>
        </p:txBody>
      </p:sp>
      <p:sp>
        <p:nvSpPr>
          <p:cNvPr id="6" name="Footer Placeholder 5"/>
          <p:cNvSpPr>
            <a:spLocks noGrp="1"/>
          </p:cNvSpPr>
          <p:nvPr>
            <p:ph type="ftr" sz="quarter" idx="11"/>
          </p:nvPr>
        </p:nvSpPr>
        <p:spPr>
          <a:xfrm>
            <a:off x="590396" y="6041362"/>
            <a:ext cx="3295413" cy="365125"/>
          </a:xfrm>
        </p:spPr>
        <p:txBody>
          <a:bodyPr/>
          <a:lstStyle/>
          <a:p>
            <a:endParaRPr lang="en-US" spc="50" dirty="0"/>
          </a:p>
        </p:txBody>
      </p:sp>
      <p:sp>
        <p:nvSpPr>
          <p:cNvPr id="7" name="Slide Number Placeholder 6"/>
          <p:cNvSpPr>
            <a:spLocks noGrp="1"/>
          </p:cNvSpPr>
          <p:nvPr>
            <p:ph type="sldNum" sz="quarter" idx="12"/>
          </p:nvPr>
        </p:nvSpPr>
        <p:spPr>
          <a:xfrm>
            <a:off x="4862689" y="5915888"/>
            <a:ext cx="1062155" cy="490599"/>
          </a:xfrm>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19199331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spc="50"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pPr algn="r"/>
            <a:fld id="{A37D6D71-8B28-4ED6-B932-04B197003D23}" type="datetimeFigureOut">
              <a:rPr lang="en-US" smtClean="0"/>
              <a:pPr algn="r"/>
              <a:t>10/13/25</a:t>
            </a:fld>
            <a:endParaRPr lang="en-US" spc="50"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364757954"/>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hyperlink" Target="https://careerlinguist.com/linguistics/"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Video 3">
            <a:extLst>
              <a:ext uri="{FF2B5EF4-FFF2-40B4-BE49-F238E27FC236}">
                <a16:creationId xmlns:a16="http://schemas.microsoft.com/office/drawing/2014/main" id="{153024C1-0002-4792-BD9B-0E4D89D8C04B}"/>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r="-1" b="283"/>
          <a:stretch/>
        </p:blipFill>
        <p:spPr>
          <a:xfrm>
            <a:off x="20" y="10"/>
            <a:ext cx="12191980" cy="6857990"/>
          </a:xfrm>
          <a:prstGeom prst="rect">
            <a:avLst/>
          </a:prstGeom>
        </p:spPr>
      </p:pic>
      <p:sp>
        <p:nvSpPr>
          <p:cNvPr id="2" name="Title 1">
            <a:extLst>
              <a:ext uri="{FF2B5EF4-FFF2-40B4-BE49-F238E27FC236}">
                <a16:creationId xmlns:a16="http://schemas.microsoft.com/office/drawing/2014/main" id="{C08502D2-599D-0F4D-979D-BDCBF0975D81}"/>
              </a:ext>
            </a:extLst>
          </p:cNvPr>
          <p:cNvSpPr>
            <a:spLocks noGrp="1"/>
          </p:cNvSpPr>
          <p:nvPr>
            <p:ph type="ctrTitle"/>
          </p:nvPr>
        </p:nvSpPr>
        <p:spPr>
          <a:xfrm>
            <a:off x="960120" y="3681454"/>
            <a:ext cx="10268712" cy="1550896"/>
          </a:xfrm>
        </p:spPr>
        <p:txBody>
          <a:bodyPr anchor="b">
            <a:normAutofit fontScale="90000"/>
          </a:bodyPr>
          <a:lstStyle/>
          <a:p>
            <a:r>
              <a:rPr lang="en-US" dirty="0">
                <a:solidFill>
                  <a:srgbClr val="FFFFFF"/>
                </a:solidFill>
              </a:rPr>
              <a:t>Exploring Careers for Linguistics Majors</a:t>
            </a:r>
          </a:p>
        </p:txBody>
      </p:sp>
      <p:sp>
        <p:nvSpPr>
          <p:cNvPr id="3" name="Subtitle 2">
            <a:extLst>
              <a:ext uri="{FF2B5EF4-FFF2-40B4-BE49-F238E27FC236}">
                <a16:creationId xmlns:a16="http://schemas.microsoft.com/office/drawing/2014/main" id="{760AD772-531A-2E44-AA36-8EB6D16AB1DE}"/>
              </a:ext>
            </a:extLst>
          </p:cNvPr>
          <p:cNvSpPr>
            <a:spLocks noGrp="1"/>
          </p:cNvSpPr>
          <p:nvPr>
            <p:ph type="subTitle" idx="1"/>
          </p:nvPr>
        </p:nvSpPr>
        <p:spPr>
          <a:xfrm>
            <a:off x="960120" y="5406886"/>
            <a:ext cx="10268712" cy="628153"/>
          </a:xfrm>
        </p:spPr>
        <p:txBody>
          <a:bodyPr anchor="t">
            <a:normAutofit/>
          </a:bodyPr>
          <a:lstStyle/>
          <a:p>
            <a:r>
              <a:rPr lang="en-US" dirty="0"/>
              <a:t>California State University, San Marcos</a:t>
            </a:r>
          </a:p>
        </p:txBody>
      </p:sp>
    </p:spTree>
    <p:extLst>
      <p:ext uri="{BB962C8B-B14F-4D97-AF65-F5344CB8AC3E}">
        <p14:creationId xmlns:p14="http://schemas.microsoft.com/office/powerpoint/2010/main" val="1214100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mute="1">
                <p:cTn id="12" repeatCount="indefinite" fill="hold" display="0">
                  <p:stCondLst>
                    <p:cond delay="indefinite"/>
                  </p:stCondLst>
                </p:cTn>
                <p:tgtEl>
                  <p:spTgt spid="4"/>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41435-91B4-6E43-8A91-25D4D9CD48AA}"/>
              </a:ext>
            </a:extLst>
          </p:cNvPr>
          <p:cNvSpPr>
            <a:spLocks noGrp="1"/>
          </p:cNvSpPr>
          <p:nvPr>
            <p:ph type="title"/>
          </p:nvPr>
        </p:nvSpPr>
        <p:spPr>
          <a:xfrm>
            <a:off x="810000" y="447188"/>
            <a:ext cx="10571998" cy="1114484"/>
          </a:xfrm>
        </p:spPr>
        <p:txBody>
          <a:bodyPr>
            <a:normAutofit fontScale="90000"/>
          </a:bodyPr>
          <a:lstStyle/>
          <a:p>
            <a:br>
              <a:rPr lang="en-US" sz="5600" dirty="0"/>
            </a:br>
            <a:br>
              <a:rPr lang="en-US" sz="5600" dirty="0"/>
            </a:br>
            <a:r>
              <a:rPr lang="en-US" sz="5600" dirty="0"/>
              <a:t>Applying your skills</a:t>
            </a:r>
          </a:p>
        </p:txBody>
      </p:sp>
      <p:sp>
        <p:nvSpPr>
          <p:cNvPr id="3" name="Content Placeholder 2">
            <a:extLst>
              <a:ext uri="{FF2B5EF4-FFF2-40B4-BE49-F238E27FC236}">
                <a16:creationId xmlns:a16="http://schemas.microsoft.com/office/drawing/2014/main" id="{BBA8221D-3793-D444-B925-FCAB8B832D6D}"/>
              </a:ext>
            </a:extLst>
          </p:cNvPr>
          <p:cNvSpPr>
            <a:spLocks noGrp="1"/>
          </p:cNvSpPr>
          <p:nvPr>
            <p:ph idx="1"/>
          </p:nvPr>
        </p:nvSpPr>
        <p:spPr>
          <a:xfrm>
            <a:off x="466726" y="2587752"/>
            <a:ext cx="7048500" cy="3593592"/>
          </a:xfrm>
        </p:spPr>
        <p:txBody>
          <a:bodyPr>
            <a:normAutofit/>
          </a:bodyPr>
          <a:lstStyle/>
          <a:p>
            <a:pPr algn="l" fontAlgn="base"/>
            <a:r>
              <a:rPr lang="en-US" sz="1600" dirty="0">
                <a:latin typeface="Lato" panose="020F0502020204030203" pitchFamily="34" charset="0"/>
              </a:rPr>
              <a:t>”… we forget that not everyone is trained to think like us” and we need to recognize how we can work “</a:t>
            </a:r>
            <a:r>
              <a:rPr lang="en-US" sz="1600" b="1" i="1" dirty="0">
                <a:latin typeface="Lato" panose="020F0502020204030203" pitchFamily="34" charset="0"/>
              </a:rPr>
              <a:t>like</a:t>
            </a:r>
            <a:r>
              <a:rPr lang="en-US" sz="1600" dirty="0">
                <a:latin typeface="Lato" panose="020F0502020204030203" pitchFamily="34" charset="0"/>
              </a:rPr>
              <a:t> a linguist” not “</a:t>
            </a:r>
            <a:r>
              <a:rPr lang="en-US" sz="1600" b="1" i="1" dirty="0">
                <a:latin typeface="Lato" panose="020F0502020204030203" pitchFamily="34" charset="0"/>
              </a:rPr>
              <a:t>as</a:t>
            </a:r>
            <a:r>
              <a:rPr lang="en-US" sz="1600" dirty="0">
                <a:latin typeface="Lato" panose="020F0502020204030203" pitchFamily="34" charset="0"/>
              </a:rPr>
              <a:t> a linguist” (Trester 2022:7)</a:t>
            </a:r>
            <a:endParaRPr lang="en-US" sz="1600" i="0" dirty="0">
              <a:effectLst/>
              <a:latin typeface="Lato" panose="020F0502020204030203" pitchFamily="34" charset="0"/>
            </a:endParaRPr>
          </a:p>
          <a:p>
            <a:pPr algn="l" fontAlgn="base"/>
            <a:r>
              <a:rPr lang="en-US" sz="1600" b="1" i="0" dirty="0">
                <a:effectLst/>
                <a:latin typeface="Lato" panose="020F0502020204030203" pitchFamily="34" charset="0"/>
              </a:rPr>
              <a:t>“</a:t>
            </a:r>
            <a:r>
              <a:rPr lang="en-US" sz="1600" b="0" i="0" dirty="0">
                <a:effectLst/>
                <a:latin typeface="Lato" panose="020F0502020204030203" pitchFamily="34" charset="0"/>
              </a:rPr>
              <a:t>There are many skills that the study of linguistics cultivates, and the irony is that the longer you have been doing linguistics, the more natural each of these starts to become, and therefore, less visible.  Further, in the educational context, we can take our skills for granted because we are surrounded by people who share them, but the truth is that </a:t>
            </a:r>
            <a:r>
              <a:rPr lang="en-US" sz="1600" b="1" i="1" dirty="0">
                <a:effectLst/>
                <a:latin typeface="Lato" panose="020F0502020204030203" pitchFamily="34" charset="0"/>
              </a:rPr>
              <a:t>out there in the work world, a linguist’s way of listening is as rare as it is valuable</a:t>
            </a:r>
            <a:r>
              <a:rPr lang="en-US" sz="1600" b="0" i="1" dirty="0">
                <a:effectLst/>
                <a:latin typeface="Lato" panose="020F0502020204030203" pitchFamily="34" charset="0"/>
              </a:rPr>
              <a:t>.</a:t>
            </a:r>
            <a:r>
              <a:rPr lang="en-US" sz="1600" b="0" i="0" dirty="0">
                <a:effectLst/>
                <a:latin typeface="Lato" panose="020F0502020204030203" pitchFamily="34" charset="0"/>
              </a:rPr>
              <a:t>” [em</a:t>
            </a:r>
            <a:r>
              <a:rPr lang="en-US" sz="1600" dirty="0">
                <a:latin typeface="Lato" panose="020F0502020204030203" pitchFamily="34" charset="0"/>
              </a:rPr>
              <a:t>phasis added] From: </a:t>
            </a:r>
            <a:r>
              <a:rPr lang="en-US" sz="1600" dirty="0">
                <a:latin typeface="Lato" panose="020F0502020204030203" pitchFamily="34" charset="0"/>
                <a:hlinkClick r:id="rId2">
                  <a:extLst>
                    <a:ext uri="{A12FA001-AC4F-418D-AE19-62706E023703}">
                      <ahyp:hlinkClr xmlns:ahyp="http://schemas.microsoft.com/office/drawing/2018/hyperlinkcolor" val="tx"/>
                    </a:ext>
                  </a:extLst>
                </a:hlinkClick>
              </a:rPr>
              <a:t>https://careerlinguist.com/linguistics/</a:t>
            </a:r>
            <a:r>
              <a:rPr lang="en-US" sz="1600" dirty="0">
                <a:latin typeface="Lato" panose="020F0502020204030203" pitchFamily="34" charset="0"/>
              </a:rPr>
              <a:t> </a:t>
            </a:r>
            <a:endParaRPr lang="en-US" sz="1600" b="0" i="0" dirty="0">
              <a:effectLst/>
              <a:latin typeface="Lato" panose="020F0502020204030203" pitchFamily="34" charset="0"/>
            </a:endParaRPr>
          </a:p>
        </p:txBody>
      </p:sp>
      <p:pic>
        <p:nvPicPr>
          <p:cNvPr id="5" name="Picture 4" descr="Student at a graduation ceremony">
            <a:extLst>
              <a:ext uri="{FF2B5EF4-FFF2-40B4-BE49-F238E27FC236}">
                <a16:creationId xmlns:a16="http://schemas.microsoft.com/office/drawing/2014/main" id="{D95B153A-0212-584E-933C-BA149A11C95A}"/>
              </a:ext>
            </a:extLst>
          </p:cNvPr>
          <p:cNvPicPr>
            <a:picLocks noChangeAspect="1"/>
          </p:cNvPicPr>
          <p:nvPr/>
        </p:nvPicPr>
        <p:blipFill rotWithShape="1">
          <a:blip r:embed="rId3"/>
          <a:srcRect l="31368" r="991" b="-2"/>
          <a:stretch/>
        </p:blipFill>
        <p:spPr>
          <a:xfrm>
            <a:off x="7788018" y="2264989"/>
            <a:ext cx="4403981" cy="4593011"/>
          </a:xfrm>
          <a:prstGeom prst="rect">
            <a:avLst/>
          </a:prstGeom>
        </p:spPr>
      </p:pic>
    </p:spTree>
    <p:extLst>
      <p:ext uri="{BB962C8B-B14F-4D97-AF65-F5344CB8AC3E}">
        <p14:creationId xmlns:p14="http://schemas.microsoft.com/office/powerpoint/2010/main" val="36387845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D60CA-30BD-481B-608D-E65C25D3B498}"/>
              </a:ext>
            </a:extLst>
          </p:cNvPr>
          <p:cNvSpPr>
            <a:spLocks noGrp="1"/>
          </p:cNvSpPr>
          <p:nvPr>
            <p:ph type="title"/>
          </p:nvPr>
        </p:nvSpPr>
        <p:spPr/>
        <p:txBody>
          <a:bodyPr>
            <a:normAutofit/>
          </a:bodyPr>
          <a:lstStyle/>
          <a:p>
            <a:r>
              <a:rPr lang="en-US" dirty="0"/>
              <a:t>What skills does linguistics develop?</a:t>
            </a:r>
          </a:p>
        </p:txBody>
      </p:sp>
      <p:sp>
        <p:nvSpPr>
          <p:cNvPr id="3" name="Content Placeholder 2">
            <a:extLst>
              <a:ext uri="{FF2B5EF4-FFF2-40B4-BE49-F238E27FC236}">
                <a16:creationId xmlns:a16="http://schemas.microsoft.com/office/drawing/2014/main" id="{6AD68CC6-637D-C143-B81C-654EA551ED21}"/>
              </a:ext>
            </a:extLst>
          </p:cNvPr>
          <p:cNvSpPr>
            <a:spLocks noGrp="1"/>
          </p:cNvSpPr>
          <p:nvPr>
            <p:ph idx="1"/>
          </p:nvPr>
        </p:nvSpPr>
        <p:spPr/>
        <p:txBody>
          <a:bodyPr>
            <a:noAutofit/>
          </a:bodyPr>
          <a:lstStyle/>
          <a:p>
            <a:pPr marL="342900" indent="-342900">
              <a:buFont typeface="Arial" panose="020B0604020202020204" pitchFamily="34" charset="0"/>
              <a:buChar char="•"/>
            </a:pPr>
            <a:r>
              <a:rPr lang="en-US" sz="2400" b="0" i="0" u="none" strike="noStrike" dirty="0">
                <a:effectLst/>
                <a:latin typeface="Lato" panose="020F0502020204030203" pitchFamily="34" charset="0"/>
              </a:rPr>
              <a:t>Studying linguistics can provide experience in a range of general skills, including problem solving, logical analysis and communication skills. These skills are relevant to jobs and careers in a wide range of industries.</a:t>
            </a:r>
          </a:p>
          <a:p>
            <a:endParaRPr lang="en-US" sz="2400" dirty="0">
              <a:latin typeface="Lato" panose="020F0502020204030203" pitchFamily="34" charset="0"/>
            </a:endParaRPr>
          </a:p>
          <a:p>
            <a:pPr marL="342900" indent="-342900">
              <a:buFont typeface="Arial" panose="020B0604020202020204" pitchFamily="34" charset="0"/>
              <a:buChar char="•"/>
            </a:pPr>
            <a:r>
              <a:rPr lang="en-US" sz="2400" dirty="0">
                <a:latin typeface="Lato" panose="020F0502020204030203" pitchFamily="34" charset="0"/>
              </a:rPr>
              <a:t>Some of the skills are domain-specific (e.g., knowledge of the structure of language) and many are generally applicable to many fields (e.g., cross-cultural communication)</a:t>
            </a:r>
            <a:endParaRPr lang="en-US" sz="2400" dirty="0"/>
          </a:p>
        </p:txBody>
      </p:sp>
    </p:spTree>
    <p:extLst>
      <p:ext uri="{BB962C8B-B14F-4D97-AF65-F5344CB8AC3E}">
        <p14:creationId xmlns:p14="http://schemas.microsoft.com/office/powerpoint/2010/main" val="2001884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2B794-C314-ED43-1A62-55120E7C94A4}"/>
              </a:ext>
            </a:extLst>
          </p:cNvPr>
          <p:cNvSpPr>
            <a:spLocks noGrp="1"/>
          </p:cNvSpPr>
          <p:nvPr>
            <p:ph type="title"/>
          </p:nvPr>
        </p:nvSpPr>
        <p:spPr/>
        <p:txBody>
          <a:bodyPr/>
          <a:lstStyle/>
          <a:p>
            <a:r>
              <a:rPr lang="en-US" dirty="0"/>
              <a:t>Domain-specific skills</a:t>
            </a:r>
          </a:p>
        </p:txBody>
      </p:sp>
      <p:sp>
        <p:nvSpPr>
          <p:cNvPr id="3" name="Content Placeholder 2">
            <a:extLst>
              <a:ext uri="{FF2B5EF4-FFF2-40B4-BE49-F238E27FC236}">
                <a16:creationId xmlns:a16="http://schemas.microsoft.com/office/drawing/2014/main" id="{7416C1BF-3156-3817-BF8F-EB9F03F95368}"/>
              </a:ext>
            </a:extLst>
          </p:cNvPr>
          <p:cNvSpPr>
            <a:spLocks noGrp="1"/>
          </p:cNvSpPr>
          <p:nvPr>
            <p:ph idx="1"/>
          </p:nvPr>
        </p:nvSpPr>
        <p:spPr/>
        <p:txBody>
          <a:bodyPr vert="horz" lIns="91440" tIns="45720" rIns="91440" bIns="45720" rtlCol="0" anchor="t">
            <a:normAutofit/>
          </a:bodyPr>
          <a:lstStyle/>
          <a:p>
            <a:pPr marL="457200" indent="-457200">
              <a:buFont typeface="Arial" panose="020B0604020202020204" pitchFamily="34" charset="0"/>
              <a:buChar char="•"/>
            </a:pPr>
            <a:r>
              <a:rPr lang="en-US" dirty="0"/>
              <a:t>Meta-linguistic understanding (using language to talk about language)</a:t>
            </a:r>
          </a:p>
          <a:p>
            <a:pPr marL="457200" indent="-457200">
              <a:buFont typeface="Arial" panose="020B0604020202020204" pitchFamily="34" charset="0"/>
              <a:buChar char="•"/>
            </a:pPr>
            <a:r>
              <a:rPr lang="en-US" dirty="0"/>
              <a:t>Language data analysis (phonetics, phonology, morphology, syntax, other classes where you analyze data)</a:t>
            </a:r>
          </a:p>
          <a:p>
            <a:pPr marL="457200" indent="-457200">
              <a:buFont typeface="Arial" panose="020B0604020202020204" pitchFamily="34" charset="0"/>
              <a:buChar char="•"/>
            </a:pPr>
            <a:r>
              <a:rPr lang="en-US" dirty="0"/>
              <a:t>Understanding language structure</a:t>
            </a:r>
          </a:p>
          <a:p>
            <a:pPr marL="457200" indent="-457200">
              <a:buFont typeface="Arial" panose="020B0604020202020204" pitchFamily="34" charset="0"/>
              <a:buChar char="•"/>
            </a:pPr>
            <a:r>
              <a:rPr lang="en-US" dirty="0"/>
              <a:t>Language use in society/sociolinguistics</a:t>
            </a:r>
          </a:p>
          <a:p>
            <a:pPr marL="457200" indent="-457200">
              <a:buFont typeface="Arial" panose="020B0604020202020204" pitchFamily="34" charset="0"/>
              <a:buChar char="•"/>
            </a:pPr>
            <a:endParaRPr lang="en-US" dirty="0"/>
          </a:p>
        </p:txBody>
      </p:sp>
    </p:spTree>
    <p:extLst>
      <p:ext uri="{BB962C8B-B14F-4D97-AF65-F5344CB8AC3E}">
        <p14:creationId xmlns:p14="http://schemas.microsoft.com/office/powerpoint/2010/main" val="4212521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2E721-26BF-2188-F6C1-E37AD28A1244}"/>
              </a:ext>
            </a:extLst>
          </p:cNvPr>
          <p:cNvSpPr>
            <a:spLocks noGrp="1"/>
          </p:cNvSpPr>
          <p:nvPr>
            <p:ph type="title"/>
          </p:nvPr>
        </p:nvSpPr>
        <p:spPr/>
        <p:txBody>
          <a:bodyPr>
            <a:normAutofit/>
          </a:bodyPr>
          <a:lstStyle/>
          <a:p>
            <a:r>
              <a:rPr lang="en-US" dirty="0"/>
              <a:t>General  transferrable skills</a:t>
            </a:r>
          </a:p>
        </p:txBody>
      </p:sp>
      <p:sp>
        <p:nvSpPr>
          <p:cNvPr id="3" name="Content Placeholder 2">
            <a:extLst>
              <a:ext uri="{FF2B5EF4-FFF2-40B4-BE49-F238E27FC236}">
                <a16:creationId xmlns:a16="http://schemas.microsoft.com/office/drawing/2014/main" id="{EF349DB1-A071-8C81-B74F-85D53DAAAC9E}"/>
              </a:ext>
            </a:extLst>
          </p:cNvPr>
          <p:cNvSpPr>
            <a:spLocks noGrp="1"/>
          </p:cNvSpPr>
          <p:nvPr>
            <p:ph idx="1"/>
          </p:nvPr>
        </p:nvSpPr>
        <p:spPr/>
        <p:txBody>
          <a:bodyPr vert="horz" lIns="91440" tIns="45720" rIns="91440" bIns="45720" rtlCol="0" anchor="t">
            <a:normAutofit/>
          </a:bodyPr>
          <a:lstStyle/>
          <a:p>
            <a:pPr marL="457200" indent="-457200">
              <a:buFont typeface="Arial" panose="020B0604020202020204" pitchFamily="34" charset="0"/>
              <a:buChar char="•"/>
            </a:pPr>
            <a:r>
              <a:rPr lang="en-US" dirty="0"/>
              <a:t>Linguists know that language is/has power </a:t>
            </a:r>
            <a:r>
              <a:rPr lang="en-US" dirty="0">
                <a:sym typeface="Wingdings" pitchFamily="2" charset="2"/>
              </a:rPr>
              <a:t> use words carefully and precisely</a:t>
            </a:r>
          </a:p>
          <a:p>
            <a:pPr marL="731520" lvl="1" indent="-457200">
              <a:buFont typeface="Arial" panose="020B0604020202020204" pitchFamily="34" charset="0"/>
              <a:buChar char="•"/>
            </a:pPr>
            <a:r>
              <a:rPr lang="en-US" dirty="0">
                <a:sym typeface="Wingdings" pitchFamily="2" charset="2"/>
              </a:rPr>
              <a:t>E.g., ‘normal’ vs ‘typical’ behavior, development, etc.</a:t>
            </a:r>
          </a:p>
          <a:p>
            <a:pPr marL="731520" lvl="1" indent="-457200">
              <a:buFont typeface="Arial" panose="020B0604020202020204" pitchFamily="34" charset="0"/>
              <a:buChar char="•"/>
            </a:pPr>
            <a:r>
              <a:rPr lang="en-US" dirty="0">
                <a:sym typeface="Wingdings" pitchFamily="2" charset="2"/>
              </a:rPr>
              <a:t>This can avoid miscommunication, misunderstanding, ‘othering’</a:t>
            </a:r>
          </a:p>
          <a:p>
            <a:pPr marL="457200" indent="-457200">
              <a:buFont typeface="Arial" panose="020B0604020202020204" pitchFamily="34" charset="0"/>
              <a:buChar char="•"/>
            </a:pPr>
            <a:r>
              <a:rPr lang="en-US" dirty="0">
                <a:sym typeface="Wingdings" pitchFamily="2" charset="2"/>
              </a:rPr>
              <a:t>Linguists can take on others’ perspectives more easily</a:t>
            </a:r>
          </a:p>
          <a:p>
            <a:pPr marL="457200" indent="-457200">
              <a:buFont typeface="Arial" panose="020B0604020202020204" pitchFamily="34" charset="0"/>
              <a:buChar char="•"/>
            </a:pPr>
            <a:r>
              <a:rPr lang="en-US" dirty="0">
                <a:sym typeface="Wingdings" pitchFamily="2" charset="2"/>
              </a:rPr>
              <a:t>Linguists get good at observing details – this is a good skill in many types of work</a:t>
            </a:r>
          </a:p>
          <a:p>
            <a:pPr marL="457200" indent="-457200">
              <a:buFont typeface="Arial" panose="020B0604020202020204" pitchFamily="34" charset="0"/>
              <a:buChar char="•"/>
            </a:pPr>
            <a:r>
              <a:rPr lang="en-US" dirty="0">
                <a:sym typeface="Wingdings" pitchFamily="2" charset="2"/>
              </a:rPr>
              <a:t>Linguists get good at noticing patterns and systems   develops ways of thinking in big themes/seeing the bigger picture</a:t>
            </a:r>
          </a:p>
          <a:p>
            <a:pPr marL="457200" indent="-457200">
              <a:buFont typeface="Arial" panose="020B0604020202020204" pitchFamily="34" charset="0"/>
              <a:buChar char="•"/>
            </a:pPr>
            <a:endParaRPr lang="en-US" dirty="0">
              <a:sym typeface="Wingdings" pitchFamily="2" charset="2"/>
            </a:endParaRPr>
          </a:p>
        </p:txBody>
      </p:sp>
    </p:spTree>
    <p:extLst>
      <p:ext uri="{BB962C8B-B14F-4D97-AF65-F5344CB8AC3E}">
        <p14:creationId xmlns:p14="http://schemas.microsoft.com/office/powerpoint/2010/main" val="12914534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E9B4A7C-2025-1BBF-DD01-C4C3DD7435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89F16E-4300-4CE4-75B9-05B492934FF7}"/>
              </a:ext>
            </a:extLst>
          </p:cNvPr>
          <p:cNvSpPr>
            <a:spLocks noGrp="1"/>
          </p:cNvSpPr>
          <p:nvPr>
            <p:ph type="title"/>
          </p:nvPr>
        </p:nvSpPr>
        <p:spPr/>
        <p:txBody>
          <a:bodyPr>
            <a:normAutofit fontScale="90000"/>
          </a:bodyPr>
          <a:lstStyle/>
          <a:p>
            <a:r>
              <a:rPr lang="en-US" sz="6000" dirty="0"/>
              <a:t>General  transferrable skills</a:t>
            </a:r>
            <a:endParaRPr lang="en-US" sz="5600" dirty="0"/>
          </a:p>
        </p:txBody>
      </p:sp>
      <p:sp>
        <p:nvSpPr>
          <p:cNvPr id="28" name="Content Placeholder 2">
            <a:extLst>
              <a:ext uri="{FF2B5EF4-FFF2-40B4-BE49-F238E27FC236}">
                <a16:creationId xmlns:a16="http://schemas.microsoft.com/office/drawing/2014/main" id="{480A434E-EC13-79BE-B4C3-C31F0D97B7B8}"/>
              </a:ext>
            </a:extLst>
          </p:cNvPr>
          <p:cNvSpPr>
            <a:spLocks noGrp="1"/>
          </p:cNvSpPr>
          <p:nvPr>
            <p:ph idx="1"/>
          </p:nvPr>
        </p:nvSpPr>
        <p:spPr>
          <a:xfrm>
            <a:off x="1019504" y="2554015"/>
            <a:ext cx="9921765" cy="3351486"/>
          </a:xfrm>
        </p:spPr>
        <p:txBody>
          <a:bodyPr anchor="ctr">
            <a:normAutofit/>
          </a:bodyPr>
          <a:lstStyle/>
          <a:p>
            <a:pPr marL="342900" indent="-342900">
              <a:lnSpc>
                <a:spcPct val="91000"/>
              </a:lnSpc>
              <a:buFont typeface="Arial" panose="020B0604020202020204" pitchFamily="34" charset="0"/>
              <a:buChar char="•"/>
            </a:pPr>
            <a:r>
              <a:rPr lang="en-US" sz="1800" dirty="0"/>
              <a:t>Understanding of human communication: language is central in human interaction and behavior</a:t>
            </a:r>
          </a:p>
          <a:p>
            <a:pPr marL="342900" indent="-342900">
              <a:lnSpc>
                <a:spcPct val="91000"/>
              </a:lnSpc>
              <a:buFont typeface="Arial" panose="020B0604020202020204" pitchFamily="34" charset="0"/>
              <a:buChar char="•"/>
            </a:pPr>
            <a:r>
              <a:rPr lang="en-US" sz="1800" dirty="0"/>
              <a:t>Cross-cultural competence </a:t>
            </a:r>
          </a:p>
          <a:p>
            <a:pPr marL="342900" indent="-342900">
              <a:lnSpc>
                <a:spcPct val="91000"/>
              </a:lnSpc>
              <a:buFont typeface="Arial" panose="020B0604020202020204" pitchFamily="34" charset="0"/>
              <a:buChar char="•"/>
            </a:pPr>
            <a:r>
              <a:rPr lang="en-US" sz="1800" dirty="0"/>
              <a:t>Data analysis</a:t>
            </a:r>
          </a:p>
          <a:p>
            <a:pPr marL="342900" indent="-342900">
              <a:lnSpc>
                <a:spcPct val="91000"/>
              </a:lnSpc>
              <a:buFont typeface="Arial" panose="020B0604020202020204" pitchFamily="34" charset="0"/>
              <a:buChar char="•"/>
            </a:pPr>
            <a:r>
              <a:rPr lang="en-US" sz="1800" dirty="0"/>
              <a:t>Analytical skills/reasoning</a:t>
            </a:r>
          </a:p>
          <a:p>
            <a:pPr marL="342900" indent="-342900">
              <a:lnSpc>
                <a:spcPct val="91000"/>
              </a:lnSpc>
              <a:buFont typeface="Arial" panose="020B0604020202020204" pitchFamily="34" charset="0"/>
              <a:buChar char="•"/>
            </a:pPr>
            <a:r>
              <a:rPr lang="en-US" sz="1800" dirty="0"/>
              <a:t>Critical thinking</a:t>
            </a:r>
          </a:p>
          <a:p>
            <a:pPr marL="342900" indent="-342900">
              <a:lnSpc>
                <a:spcPct val="91000"/>
              </a:lnSpc>
              <a:buFont typeface="Arial" panose="020B0604020202020204" pitchFamily="34" charset="0"/>
              <a:buChar char="•"/>
            </a:pPr>
            <a:r>
              <a:rPr lang="en-US" sz="1800" dirty="0"/>
              <a:t>Argumentation and problem solving</a:t>
            </a:r>
          </a:p>
          <a:p>
            <a:pPr marL="342900" indent="-342900">
              <a:lnSpc>
                <a:spcPct val="91000"/>
              </a:lnSpc>
              <a:buFont typeface="Arial" panose="020B0604020202020204" pitchFamily="34" charset="0"/>
              <a:buChar char="•"/>
            </a:pPr>
            <a:r>
              <a:rPr lang="en-US" sz="1800" dirty="0"/>
              <a:t>Clarity of expression</a:t>
            </a:r>
          </a:p>
          <a:p>
            <a:pPr marL="342900" indent="-342900">
              <a:lnSpc>
                <a:spcPct val="91000"/>
              </a:lnSpc>
              <a:buFont typeface="Arial" panose="020B0604020202020204" pitchFamily="34" charset="0"/>
              <a:buChar char="•"/>
            </a:pPr>
            <a:r>
              <a:rPr lang="en-US" sz="1800" dirty="0"/>
              <a:t>Language skills/multilingualism</a:t>
            </a:r>
          </a:p>
        </p:txBody>
      </p:sp>
    </p:spTree>
    <p:extLst>
      <p:ext uri="{BB962C8B-B14F-4D97-AF65-F5344CB8AC3E}">
        <p14:creationId xmlns:p14="http://schemas.microsoft.com/office/powerpoint/2010/main" val="598801794"/>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FD976-FDD7-FC55-E74E-E01A47774E30}"/>
              </a:ext>
            </a:extLst>
          </p:cNvPr>
          <p:cNvSpPr>
            <a:spLocks noGrp="1"/>
          </p:cNvSpPr>
          <p:nvPr>
            <p:ph type="title"/>
          </p:nvPr>
        </p:nvSpPr>
        <p:spPr/>
        <p:txBody>
          <a:bodyPr/>
          <a:lstStyle/>
          <a:p>
            <a:r>
              <a:rPr lang="en-US" dirty="0"/>
              <a:t>Tasks for today</a:t>
            </a:r>
          </a:p>
        </p:txBody>
      </p:sp>
      <p:sp>
        <p:nvSpPr>
          <p:cNvPr id="3" name="Content Placeholder 2">
            <a:extLst>
              <a:ext uri="{FF2B5EF4-FFF2-40B4-BE49-F238E27FC236}">
                <a16:creationId xmlns:a16="http://schemas.microsoft.com/office/drawing/2014/main" id="{724C6A8D-897A-A6AD-9D62-928037EFCBAE}"/>
              </a:ext>
            </a:extLst>
          </p:cNvPr>
          <p:cNvSpPr>
            <a:spLocks noGrp="1"/>
          </p:cNvSpPr>
          <p:nvPr>
            <p:ph idx="1"/>
          </p:nvPr>
        </p:nvSpPr>
        <p:spPr/>
        <p:txBody>
          <a:bodyPr/>
          <a:lstStyle/>
          <a:p>
            <a:r>
              <a:rPr lang="en-US" dirty="0"/>
              <a:t>Think through the skills that you have developed throughout your education and how they are transferrable to a wide variety of careers</a:t>
            </a:r>
          </a:p>
          <a:p>
            <a:r>
              <a:rPr lang="en-US" dirty="0"/>
              <a:t>Complete (as much as possible) the Career Readiness Competencies for Linguistics worksheet (based on the National Association of Colleges and Employers (NACE))</a:t>
            </a:r>
          </a:p>
          <a:p>
            <a:pPr lvl="1"/>
            <a:r>
              <a:rPr lang="en-US" dirty="0"/>
              <a:t>Competencies that employers look for and how they are defined</a:t>
            </a:r>
          </a:p>
          <a:p>
            <a:pPr lvl="1"/>
            <a:r>
              <a:rPr lang="en-US" dirty="0"/>
              <a:t>Think through specific activities in your major/courses where you worked on that skill</a:t>
            </a:r>
          </a:p>
          <a:p>
            <a:pPr lvl="1"/>
            <a:r>
              <a:rPr lang="en-US" dirty="0"/>
              <a:t>Develop key words for your resume</a:t>
            </a:r>
          </a:p>
          <a:p>
            <a:pPr lvl="1"/>
            <a:r>
              <a:rPr lang="en-US" dirty="0"/>
              <a:t>Explore jobs on Indeed</a:t>
            </a:r>
          </a:p>
          <a:p>
            <a:pPr lvl="1"/>
            <a:r>
              <a:rPr lang="en-US" dirty="0"/>
              <a:t>Consider how you could be building your portfolio as you prepare to apply for jobs</a:t>
            </a:r>
          </a:p>
          <a:p>
            <a:pPr lvl="1"/>
            <a:endParaRPr lang="en-US" dirty="0"/>
          </a:p>
        </p:txBody>
      </p:sp>
    </p:spTree>
    <p:extLst>
      <p:ext uri="{BB962C8B-B14F-4D97-AF65-F5344CB8AC3E}">
        <p14:creationId xmlns:p14="http://schemas.microsoft.com/office/powerpoint/2010/main" val="230832438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Quotable</Template>
  <TotalTime>1816</TotalTime>
  <Words>504</Words>
  <Application>Microsoft Macintosh PowerPoint</Application>
  <PresentationFormat>Widescreen</PresentationFormat>
  <Paragraphs>38</Paragraphs>
  <Slides>7</Slides>
  <Notes>0</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Arial</vt:lpstr>
      <vt:lpstr>Calibri</vt:lpstr>
      <vt:lpstr>Century Gothic</vt:lpstr>
      <vt:lpstr>Lato</vt:lpstr>
      <vt:lpstr>Wingdings</vt:lpstr>
      <vt:lpstr>Wingdings 2</vt:lpstr>
      <vt:lpstr>Quotable</vt:lpstr>
      <vt:lpstr>Exploring Careers for Linguistics Majors</vt:lpstr>
      <vt:lpstr>  Applying your skills</vt:lpstr>
      <vt:lpstr>What skills does linguistics develop?</vt:lpstr>
      <vt:lpstr>Domain-specific skills</vt:lpstr>
      <vt:lpstr>General  transferrable skills</vt:lpstr>
      <vt:lpstr>General  transferrable skills</vt:lpstr>
      <vt:lpstr>Tasks for today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Linguistics</dc:title>
  <dc:creator>Jocelyn Ahlers</dc:creator>
  <cp:lastModifiedBy>Nicoleta Bateman</cp:lastModifiedBy>
  <cp:revision>9</cp:revision>
  <dcterms:created xsi:type="dcterms:W3CDTF">2022-02-10T19:26:54Z</dcterms:created>
  <dcterms:modified xsi:type="dcterms:W3CDTF">2025-10-13T20:40:01Z</dcterms:modified>
</cp:coreProperties>
</file>