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handoutMasterIdLst>
    <p:handoutMasterId r:id="rId38"/>
  </p:handoutMasterIdLst>
  <p:sldIdLst>
    <p:sldId id="280" r:id="rId5"/>
    <p:sldId id="301" r:id="rId6"/>
    <p:sldId id="320" r:id="rId7"/>
    <p:sldId id="257" r:id="rId8"/>
    <p:sldId id="328" r:id="rId9"/>
    <p:sldId id="275" r:id="rId10"/>
    <p:sldId id="287" r:id="rId11"/>
    <p:sldId id="258" r:id="rId12"/>
    <p:sldId id="308" r:id="rId13"/>
    <p:sldId id="277" r:id="rId14"/>
    <p:sldId id="309" r:id="rId15"/>
    <p:sldId id="306" r:id="rId16"/>
    <p:sldId id="259" r:id="rId17"/>
    <p:sldId id="313" r:id="rId18"/>
    <p:sldId id="310" r:id="rId19"/>
    <p:sldId id="311" r:id="rId20"/>
    <p:sldId id="326" r:id="rId21"/>
    <p:sldId id="312" r:id="rId22"/>
    <p:sldId id="288" r:id="rId23"/>
    <p:sldId id="265" r:id="rId24"/>
    <p:sldId id="266" r:id="rId25"/>
    <p:sldId id="267" r:id="rId26"/>
    <p:sldId id="268" r:id="rId27"/>
    <p:sldId id="290" r:id="rId28"/>
    <p:sldId id="289" r:id="rId29"/>
    <p:sldId id="321" r:id="rId30"/>
    <p:sldId id="293" r:id="rId31"/>
    <p:sldId id="322" r:id="rId32"/>
    <p:sldId id="282" r:id="rId33"/>
    <p:sldId id="323" r:id="rId34"/>
    <p:sldId id="324" r:id="rId35"/>
    <p:sldId id="307" r:id="rId3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76643-43CE-4A5B-A082-5BCF561DB32F}" v="277" dt="2022-10-11T20:02:53.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asimas" userId="66e27636-4adb-43b8-b0ad-581453be3b75" providerId="ADAL" clId="{16076643-43CE-4A5B-A082-5BCF561DB32F}"/>
    <pc:docChg chg="undo custSel addSld delSld modSld">
      <pc:chgData name="Maria Rasimas" userId="66e27636-4adb-43b8-b0ad-581453be3b75" providerId="ADAL" clId="{16076643-43CE-4A5B-A082-5BCF561DB32F}" dt="2022-10-11T20:02:53.679" v="3015" actId="20577"/>
      <pc:docMkLst>
        <pc:docMk/>
      </pc:docMkLst>
      <pc:sldChg chg="modSp mod">
        <pc:chgData name="Maria Rasimas" userId="66e27636-4adb-43b8-b0ad-581453be3b75" providerId="ADAL" clId="{16076643-43CE-4A5B-A082-5BCF561DB32F}" dt="2022-10-11T18:16:10.884" v="2562" actId="27636"/>
        <pc:sldMkLst>
          <pc:docMk/>
          <pc:sldMk cId="1756901609" sldId="257"/>
        </pc:sldMkLst>
        <pc:spChg chg="mod">
          <ac:chgData name="Maria Rasimas" userId="66e27636-4adb-43b8-b0ad-581453be3b75" providerId="ADAL" clId="{16076643-43CE-4A5B-A082-5BCF561DB32F}" dt="2022-10-11T00:27:32.991" v="1124" actId="20577"/>
          <ac:spMkLst>
            <pc:docMk/>
            <pc:sldMk cId="1756901609" sldId="257"/>
            <ac:spMk id="2" creationId="{00000000-0000-0000-0000-000000000000}"/>
          </ac:spMkLst>
        </pc:spChg>
        <pc:spChg chg="mod">
          <ac:chgData name="Maria Rasimas" userId="66e27636-4adb-43b8-b0ad-581453be3b75" providerId="ADAL" clId="{16076643-43CE-4A5B-A082-5BCF561DB32F}" dt="2022-10-11T18:16:10.884" v="2562" actId="27636"/>
          <ac:spMkLst>
            <pc:docMk/>
            <pc:sldMk cId="1756901609" sldId="257"/>
            <ac:spMk id="3" creationId="{00000000-0000-0000-0000-000000000000}"/>
          </ac:spMkLst>
        </pc:spChg>
      </pc:sldChg>
      <pc:sldChg chg="modSp mod">
        <pc:chgData name="Maria Rasimas" userId="66e27636-4adb-43b8-b0ad-581453be3b75" providerId="ADAL" clId="{16076643-43CE-4A5B-A082-5BCF561DB32F}" dt="2022-10-11T00:29:04.071" v="1177" actId="20577"/>
        <pc:sldMkLst>
          <pc:docMk/>
          <pc:sldMk cId="2473904671" sldId="258"/>
        </pc:sldMkLst>
        <pc:spChg chg="mod">
          <ac:chgData name="Maria Rasimas" userId="66e27636-4adb-43b8-b0ad-581453be3b75" providerId="ADAL" clId="{16076643-43CE-4A5B-A082-5BCF561DB32F}" dt="2022-10-11T00:29:04.071" v="1177" actId="20577"/>
          <ac:spMkLst>
            <pc:docMk/>
            <pc:sldMk cId="2473904671" sldId="258"/>
            <ac:spMk id="2" creationId="{00000000-0000-0000-0000-000000000000}"/>
          </ac:spMkLst>
        </pc:spChg>
      </pc:sldChg>
      <pc:sldChg chg="modSp mod">
        <pc:chgData name="Maria Rasimas" userId="66e27636-4adb-43b8-b0ad-581453be3b75" providerId="ADAL" clId="{16076643-43CE-4A5B-A082-5BCF561DB32F}" dt="2022-10-10T23:23:57.099" v="400" actId="1076"/>
        <pc:sldMkLst>
          <pc:docMk/>
          <pc:sldMk cId="1158304025" sldId="259"/>
        </pc:sldMkLst>
        <pc:spChg chg="mod">
          <ac:chgData name="Maria Rasimas" userId="66e27636-4adb-43b8-b0ad-581453be3b75" providerId="ADAL" clId="{16076643-43CE-4A5B-A082-5BCF561DB32F}" dt="2022-10-10T23:23:57.099" v="400" actId="1076"/>
          <ac:spMkLst>
            <pc:docMk/>
            <pc:sldMk cId="1158304025" sldId="259"/>
            <ac:spMk id="12" creationId="{00000000-0000-0000-0000-000000000000}"/>
          </ac:spMkLst>
        </pc:spChg>
        <pc:spChg chg="mod">
          <ac:chgData name="Maria Rasimas" userId="66e27636-4adb-43b8-b0ad-581453be3b75" providerId="ADAL" clId="{16076643-43CE-4A5B-A082-5BCF561DB32F}" dt="2022-10-10T23:21:35.832" v="379" actId="21"/>
          <ac:spMkLst>
            <pc:docMk/>
            <pc:sldMk cId="1158304025" sldId="259"/>
            <ac:spMk id="13" creationId="{00000000-0000-0000-0000-000000000000}"/>
          </ac:spMkLst>
        </pc:spChg>
        <pc:spChg chg="mod">
          <ac:chgData name="Maria Rasimas" userId="66e27636-4adb-43b8-b0ad-581453be3b75" providerId="ADAL" clId="{16076643-43CE-4A5B-A082-5BCF561DB32F}" dt="2022-10-10T23:22:27.813" v="385" actId="20577"/>
          <ac:spMkLst>
            <pc:docMk/>
            <pc:sldMk cId="1158304025" sldId="259"/>
            <ac:spMk id="14" creationId="{00000000-0000-0000-0000-000000000000}"/>
          </ac:spMkLst>
        </pc:spChg>
        <pc:spChg chg="mod">
          <ac:chgData name="Maria Rasimas" userId="66e27636-4adb-43b8-b0ad-581453be3b75" providerId="ADAL" clId="{16076643-43CE-4A5B-A082-5BCF561DB32F}" dt="2022-10-10T23:22:58.630" v="390" actId="1076"/>
          <ac:spMkLst>
            <pc:docMk/>
            <pc:sldMk cId="1158304025" sldId="259"/>
            <ac:spMk id="15" creationId="{00000000-0000-0000-0000-000000000000}"/>
          </ac:spMkLst>
        </pc:spChg>
        <pc:spChg chg="mod">
          <ac:chgData name="Maria Rasimas" userId="66e27636-4adb-43b8-b0ad-581453be3b75" providerId="ADAL" clId="{16076643-43CE-4A5B-A082-5BCF561DB32F}" dt="2022-10-10T23:23:20.996" v="393" actId="1076"/>
          <ac:spMkLst>
            <pc:docMk/>
            <pc:sldMk cId="1158304025" sldId="259"/>
            <ac:spMk id="16" creationId="{00000000-0000-0000-0000-000000000000}"/>
          </ac:spMkLst>
        </pc:spChg>
        <pc:picChg chg="mod">
          <ac:chgData name="Maria Rasimas" userId="66e27636-4adb-43b8-b0ad-581453be3b75" providerId="ADAL" clId="{16076643-43CE-4A5B-A082-5BCF561DB32F}" dt="2022-10-10T23:23:10.770" v="392" actId="14100"/>
          <ac:picMkLst>
            <pc:docMk/>
            <pc:sldMk cId="1158304025" sldId="259"/>
            <ac:picMk id="4098" creationId="{00000000-0000-0000-0000-000000000000}"/>
          </ac:picMkLst>
        </pc:picChg>
      </pc:sldChg>
      <pc:sldChg chg="modSp mod">
        <pc:chgData name="Maria Rasimas" userId="66e27636-4adb-43b8-b0ad-581453be3b75" providerId="ADAL" clId="{16076643-43CE-4A5B-A082-5BCF561DB32F}" dt="2022-10-10T23:41:13.564" v="795" actId="20577"/>
        <pc:sldMkLst>
          <pc:docMk/>
          <pc:sldMk cId="3997383761" sldId="266"/>
        </pc:sldMkLst>
        <pc:spChg chg="mod">
          <ac:chgData name="Maria Rasimas" userId="66e27636-4adb-43b8-b0ad-581453be3b75" providerId="ADAL" clId="{16076643-43CE-4A5B-A082-5BCF561DB32F}" dt="2022-10-10T23:41:13.564" v="795" actId="20577"/>
          <ac:spMkLst>
            <pc:docMk/>
            <pc:sldMk cId="3997383761" sldId="266"/>
            <ac:spMk id="3" creationId="{00000000-0000-0000-0000-000000000000}"/>
          </ac:spMkLst>
        </pc:spChg>
      </pc:sldChg>
      <pc:sldChg chg="modSp mod">
        <pc:chgData name="Maria Rasimas" userId="66e27636-4adb-43b8-b0ad-581453be3b75" providerId="ADAL" clId="{16076643-43CE-4A5B-A082-5BCF561DB32F}" dt="2022-10-10T23:50:11.329" v="1060" actId="113"/>
        <pc:sldMkLst>
          <pc:docMk/>
          <pc:sldMk cId="4173457337" sldId="267"/>
        </pc:sldMkLst>
        <pc:spChg chg="mod">
          <ac:chgData name="Maria Rasimas" userId="66e27636-4adb-43b8-b0ad-581453be3b75" providerId="ADAL" clId="{16076643-43CE-4A5B-A082-5BCF561DB32F}" dt="2022-10-10T23:50:11.329" v="1060" actId="113"/>
          <ac:spMkLst>
            <pc:docMk/>
            <pc:sldMk cId="4173457337" sldId="267"/>
            <ac:spMk id="3" creationId="{00000000-0000-0000-0000-000000000000}"/>
          </ac:spMkLst>
        </pc:spChg>
      </pc:sldChg>
      <pc:sldChg chg="modSp mod">
        <pc:chgData name="Maria Rasimas" userId="66e27636-4adb-43b8-b0ad-581453be3b75" providerId="ADAL" clId="{16076643-43CE-4A5B-A082-5BCF561DB32F}" dt="2022-10-10T23:39:29.976" v="705" actId="403"/>
        <pc:sldMkLst>
          <pc:docMk/>
          <pc:sldMk cId="154251151" sldId="268"/>
        </pc:sldMkLst>
        <pc:spChg chg="mod">
          <ac:chgData name="Maria Rasimas" userId="66e27636-4adb-43b8-b0ad-581453be3b75" providerId="ADAL" clId="{16076643-43CE-4A5B-A082-5BCF561DB32F}" dt="2022-10-10T23:39:29.976" v="705" actId="403"/>
          <ac:spMkLst>
            <pc:docMk/>
            <pc:sldMk cId="154251151" sldId="268"/>
            <ac:spMk id="3" creationId="{00000000-0000-0000-0000-000000000000}"/>
          </ac:spMkLst>
        </pc:spChg>
      </pc:sldChg>
      <pc:sldChg chg="modSp">
        <pc:chgData name="Maria Rasimas" userId="66e27636-4adb-43b8-b0ad-581453be3b75" providerId="ADAL" clId="{16076643-43CE-4A5B-A082-5BCF561DB32F}" dt="2022-10-11T17:10:17.747" v="2415" actId="20577"/>
        <pc:sldMkLst>
          <pc:docMk/>
          <pc:sldMk cId="1071600726" sldId="275"/>
        </pc:sldMkLst>
        <pc:graphicFrameChg chg="mod">
          <ac:chgData name="Maria Rasimas" userId="66e27636-4adb-43b8-b0ad-581453be3b75" providerId="ADAL" clId="{16076643-43CE-4A5B-A082-5BCF561DB32F}" dt="2022-10-11T17:10:17.747" v="2415" actId="20577"/>
          <ac:graphicFrameMkLst>
            <pc:docMk/>
            <pc:sldMk cId="1071600726" sldId="275"/>
            <ac:graphicFrameMk id="4" creationId="{00000000-0000-0000-0000-000000000000}"/>
          </ac:graphicFrameMkLst>
        </pc:graphicFrameChg>
      </pc:sldChg>
      <pc:sldChg chg="addSp delSp modSp mod">
        <pc:chgData name="Maria Rasimas" userId="66e27636-4adb-43b8-b0ad-581453be3b75" providerId="ADAL" clId="{16076643-43CE-4A5B-A082-5BCF561DB32F}" dt="2022-10-10T22:41:23.533" v="82" actId="20577"/>
        <pc:sldMkLst>
          <pc:docMk/>
          <pc:sldMk cId="1717188256" sldId="280"/>
        </pc:sldMkLst>
        <pc:spChg chg="del mod">
          <ac:chgData name="Maria Rasimas" userId="66e27636-4adb-43b8-b0ad-581453be3b75" providerId="ADAL" clId="{16076643-43CE-4A5B-A082-5BCF561DB32F}" dt="2022-10-10T22:39:33.814" v="1" actId="21"/>
          <ac:spMkLst>
            <pc:docMk/>
            <pc:sldMk cId="1717188256" sldId="280"/>
            <ac:spMk id="3" creationId="{00000000-0000-0000-0000-000000000000}"/>
          </ac:spMkLst>
        </pc:spChg>
        <pc:spChg chg="mod">
          <ac:chgData name="Maria Rasimas" userId="66e27636-4adb-43b8-b0ad-581453be3b75" providerId="ADAL" clId="{16076643-43CE-4A5B-A082-5BCF561DB32F}" dt="2022-10-10T22:41:23.533" v="82" actId="20577"/>
          <ac:spMkLst>
            <pc:docMk/>
            <pc:sldMk cId="1717188256" sldId="280"/>
            <ac:spMk id="5" creationId="{00000000-0000-0000-0000-000000000000}"/>
          </ac:spMkLst>
        </pc:spChg>
        <pc:spChg chg="add del mod">
          <ac:chgData name="Maria Rasimas" userId="66e27636-4adb-43b8-b0ad-581453be3b75" providerId="ADAL" clId="{16076643-43CE-4A5B-A082-5BCF561DB32F}" dt="2022-10-10T22:39:48.982" v="5" actId="21"/>
          <ac:spMkLst>
            <pc:docMk/>
            <pc:sldMk cId="1717188256" sldId="280"/>
            <ac:spMk id="6" creationId="{D5F2E1D9-4B3D-4971-BD70-1B2F679704CC}"/>
          </ac:spMkLst>
        </pc:spChg>
      </pc:sldChg>
      <pc:sldChg chg="modSp mod">
        <pc:chgData name="Maria Rasimas" userId="66e27636-4adb-43b8-b0ad-581453be3b75" providerId="ADAL" clId="{16076643-43CE-4A5B-A082-5BCF561DB32F}" dt="2022-10-10T23:25:56.936" v="423" actId="20577"/>
        <pc:sldMkLst>
          <pc:docMk/>
          <pc:sldMk cId="1577786870" sldId="282"/>
        </pc:sldMkLst>
        <pc:spChg chg="mod">
          <ac:chgData name="Maria Rasimas" userId="66e27636-4adb-43b8-b0ad-581453be3b75" providerId="ADAL" clId="{16076643-43CE-4A5B-A082-5BCF561DB32F}" dt="2022-10-10T23:25:56.936" v="423" actId="20577"/>
          <ac:spMkLst>
            <pc:docMk/>
            <pc:sldMk cId="1577786870" sldId="282"/>
            <ac:spMk id="2" creationId="{00000000-0000-0000-0000-000000000000}"/>
          </ac:spMkLst>
        </pc:spChg>
      </pc:sldChg>
      <pc:sldChg chg="modSp mod">
        <pc:chgData name="Maria Rasimas" userId="66e27636-4adb-43b8-b0ad-581453be3b75" providerId="ADAL" clId="{16076643-43CE-4A5B-A082-5BCF561DB32F}" dt="2022-10-10T23:42:31.012" v="800" actId="20577"/>
        <pc:sldMkLst>
          <pc:docMk/>
          <pc:sldMk cId="4242843632" sldId="288"/>
        </pc:sldMkLst>
        <pc:spChg chg="mod">
          <ac:chgData name="Maria Rasimas" userId="66e27636-4adb-43b8-b0ad-581453be3b75" providerId="ADAL" clId="{16076643-43CE-4A5B-A082-5BCF561DB32F}" dt="2022-10-10T23:42:31.012" v="800" actId="20577"/>
          <ac:spMkLst>
            <pc:docMk/>
            <pc:sldMk cId="4242843632" sldId="288"/>
            <ac:spMk id="3" creationId="{00000000-0000-0000-0000-000000000000}"/>
          </ac:spMkLst>
        </pc:spChg>
      </pc:sldChg>
      <pc:sldChg chg="modSp mod modAnim">
        <pc:chgData name="Maria Rasimas" userId="66e27636-4adb-43b8-b0ad-581453be3b75" providerId="ADAL" clId="{16076643-43CE-4A5B-A082-5BCF561DB32F}" dt="2022-10-10T23:37:38.718" v="704" actId="27636"/>
        <pc:sldMkLst>
          <pc:docMk/>
          <pc:sldMk cId="3331872437" sldId="289"/>
        </pc:sldMkLst>
        <pc:spChg chg="mod">
          <ac:chgData name="Maria Rasimas" userId="66e27636-4adb-43b8-b0ad-581453be3b75" providerId="ADAL" clId="{16076643-43CE-4A5B-A082-5BCF561DB32F}" dt="2022-10-10T23:37:38.718" v="704" actId="27636"/>
          <ac:spMkLst>
            <pc:docMk/>
            <pc:sldMk cId="3331872437" sldId="289"/>
            <ac:spMk id="3" creationId="{00000000-0000-0000-0000-000000000000}"/>
          </ac:spMkLst>
        </pc:spChg>
        <pc:spChg chg="mod">
          <ac:chgData name="Maria Rasimas" userId="66e27636-4adb-43b8-b0ad-581453be3b75" providerId="ADAL" clId="{16076643-43CE-4A5B-A082-5BCF561DB32F}" dt="2022-10-10T23:29:28.739" v="485" actId="20577"/>
          <ac:spMkLst>
            <pc:docMk/>
            <pc:sldMk cId="3331872437" sldId="289"/>
            <ac:spMk id="5" creationId="{00000000-0000-0000-0000-000000000000}"/>
          </ac:spMkLst>
        </pc:spChg>
      </pc:sldChg>
      <pc:sldChg chg="modSp">
        <pc:chgData name="Maria Rasimas" userId="66e27636-4adb-43b8-b0ad-581453be3b75" providerId="ADAL" clId="{16076643-43CE-4A5B-A082-5BCF561DB32F}" dt="2022-10-11T20:02:53.679" v="3015" actId="20577"/>
        <pc:sldMkLst>
          <pc:docMk/>
          <pc:sldMk cId="2846678214" sldId="290"/>
        </pc:sldMkLst>
        <pc:spChg chg="mod">
          <ac:chgData name="Maria Rasimas" userId="66e27636-4adb-43b8-b0ad-581453be3b75" providerId="ADAL" clId="{16076643-43CE-4A5B-A082-5BCF561DB32F}" dt="2022-10-11T20:02:53.679" v="3015" actId="20577"/>
          <ac:spMkLst>
            <pc:docMk/>
            <pc:sldMk cId="2846678214" sldId="290"/>
            <ac:spMk id="10" creationId="{00000000-0000-0000-0000-000000000000}"/>
          </ac:spMkLst>
        </pc:spChg>
      </pc:sldChg>
      <pc:sldChg chg="addSp delSp modSp del mod">
        <pc:chgData name="Maria Rasimas" userId="66e27636-4adb-43b8-b0ad-581453be3b75" providerId="ADAL" clId="{16076643-43CE-4A5B-A082-5BCF561DB32F}" dt="2022-10-11T00:30:19.184" v="1251" actId="2696"/>
        <pc:sldMkLst>
          <pc:docMk/>
          <pc:sldMk cId="2355427854" sldId="300"/>
        </pc:sldMkLst>
        <pc:spChg chg="mod">
          <ac:chgData name="Maria Rasimas" userId="66e27636-4adb-43b8-b0ad-581453be3b75" providerId="ADAL" clId="{16076643-43CE-4A5B-A082-5BCF561DB32F}" dt="2022-10-10T23:24:58.661" v="408" actId="20577"/>
          <ac:spMkLst>
            <pc:docMk/>
            <pc:sldMk cId="2355427854" sldId="300"/>
            <ac:spMk id="2" creationId="{00000000-0000-0000-0000-000000000000}"/>
          </ac:spMkLst>
        </pc:spChg>
        <pc:spChg chg="mod">
          <ac:chgData name="Maria Rasimas" userId="66e27636-4adb-43b8-b0ad-581453be3b75" providerId="ADAL" clId="{16076643-43CE-4A5B-A082-5BCF561DB32F}" dt="2022-10-10T23:51:02.008" v="1063" actId="21"/>
          <ac:spMkLst>
            <pc:docMk/>
            <pc:sldMk cId="2355427854" sldId="300"/>
            <ac:spMk id="4" creationId="{00000000-0000-0000-0000-000000000000}"/>
          </ac:spMkLst>
        </pc:spChg>
        <pc:spChg chg="mod">
          <ac:chgData name="Maria Rasimas" userId="66e27636-4adb-43b8-b0ad-581453be3b75" providerId="ADAL" clId="{16076643-43CE-4A5B-A082-5BCF561DB32F}" dt="2022-10-10T23:47:57.856" v="1018" actId="20577"/>
          <ac:spMkLst>
            <pc:docMk/>
            <pc:sldMk cId="2355427854" sldId="300"/>
            <ac:spMk id="7" creationId="{00000000-0000-0000-0000-000000000000}"/>
          </ac:spMkLst>
        </pc:spChg>
        <pc:graphicFrameChg chg="add del mod modGraphic">
          <ac:chgData name="Maria Rasimas" userId="66e27636-4adb-43b8-b0ad-581453be3b75" providerId="ADAL" clId="{16076643-43CE-4A5B-A082-5BCF561DB32F}" dt="2022-10-10T23:48:21.151" v="1022"/>
          <ac:graphicFrameMkLst>
            <pc:docMk/>
            <pc:sldMk cId="2355427854" sldId="300"/>
            <ac:graphicFrameMk id="3" creationId="{03652FA4-FB6C-494C-8F36-DC7E4A66A213}"/>
          </ac:graphicFrameMkLst>
        </pc:graphicFrameChg>
      </pc:sldChg>
      <pc:sldChg chg="modSp mod">
        <pc:chgData name="Maria Rasimas" userId="66e27636-4adb-43b8-b0ad-581453be3b75" providerId="ADAL" clId="{16076643-43CE-4A5B-A082-5BCF561DB32F}" dt="2022-10-11T18:14:59.074" v="2554" actId="1076"/>
        <pc:sldMkLst>
          <pc:docMk/>
          <pc:sldMk cId="143290356" sldId="301"/>
        </pc:sldMkLst>
        <pc:spChg chg="mod">
          <ac:chgData name="Maria Rasimas" userId="66e27636-4adb-43b8-b0ad-581453be3b75" providerId="ADAL" clId="{16076643-43CE-4A5B-A082-5BCF561DB32F}" dt="2022-10-11T18:14:53.659" v="2553" actId="20577"/>
          <ac:spMkLst>
            <pc:docMk/>
            <pc:sldMk cId="143290356" sldId="301"/>
            <ac:spMk id="3" creationId="{00000000-0000-0000-0000-000000000000}"/>
          </ac:spMkLst>
        </pc:spChg>
        <pc:picChg chg="mod">
          <ac:chgData name="Maria Rasimas" userId="66e27636-4adb-43b8-b0ad-581453be3b75" providerId="ADAL" clId="{16076643-43CE-4A5B-A082-5BCF561DB32F}" dt="2022-10-11T18:14:59.074" v="2554" actId="1076"/>
          <ac:picMkLst>
            <pc:docMk/>
            <pc:sldMk cId="143290356" sldId="301"/>
            <ac:picMk id="2054" creationId="{00000000-0000-0000-0000-000000000000}"/>
          </ac:picMkLst>
        </pc:picChg>
      </pc:sldChg>
      <pc:sldChg chg="modSp mod">
        <pc:chgData name="Maria Rasimas" userId="66e27636-4adb-43b8-b0ad-581453be3b75" providerId="ADAL" clId="{16076643-43CE-4A5B-A082-5BCF561DB32F}" dt="2022-10-10T22:51:59.665" v="150" actId="13926"/>
        <pc:sldMkLst>
          <pc:docMk/>
          <pc:sldMk cId="1896156462" sldId="306"/>
        </pc:sldMkLst>
        <pc:spChg chg="mod">
          <ac:chgData name="Maria Rasimas" userId="66e27636-4adb-43b8-b0ad-581453be3b75" providerId="ADAL" clId="{16076643-43CE-4A5B-A082-5BCF561DB32F}" dt="2022-10-10T22:51:59.665" v="150" actId="13926"/>
          <ac:spMkLst>
            <pc:docMk/>
            <pc:sldMk cId="1896156462" sldId="306"/>
            <ac:spMk id="4" creationId="{00000000-0000-0000-0000-000000000000}"/>
          </ac:spMkLst>
        </pc:spChg>
      </pc:sldChg>
      <pc:sldChg chg="addSp delSp modSp mod">
        <pc:chgData name="Maria Rasimas" userId="66e27636-4adb-43b8-b0ad-581453be3b75" providerId="ADAL" clId="{16076643-43CE-4A5B-A082-5BCF561DB32F}" dt="2022-10-10T23:25:33.503" v="411" actId="21"/>
        <pc:sldMkLst>
          <pc:docMk/>
          <pc:sldMk cId="1338609258" sldId="307"/>
        </pc:sldMkLst>
        <pc:spChg chg="del mod">
          <ac:chgData name="Maria Rasimas" userId="66e27636-4adb-43b8-b0ad-581453be3b75" providerId="ADAL" clId="{16076643-43CE-4A5B-A082-5BCF561DB32F}" dt="2022-10-10T23:25:28.773" v="410" actId="21"/>
          <ac:spMkLst>
            <pc:docMk/>
            <pc:sldMk cId="1338609258" sldId="307"/>
            <ac:spMk id="3" creationId="{00000000-0000-0000-0000-000000000000}"/>
          </ac:spMkLst>
        </pc:spChg>
        <pc:spChg chg="add del mod">
          <ac:chgData name="Maria Rasimas" userId="66e27636-4adb-43b8-b0ad-581453be3b75" providerId="ADAL" clId="{16076643-43CE-4A5B-A082-5BCF561DB32F}" dt="2022-10-10T23:25:33.503" v="411" actId="21"/>
          <ac:spMkLst>
            <pc:docMk/>
            <pc:sldMk cId="1338609258" sldId="307"/>
            <ac:spMk id="5" creationId="{642C0DB8-6755-4AFE-BA1F-87F34DE02519}"/>
          </ac:spMkLst>
        </pc:spChg>
      </pc:sldChg>
      <pc:sldChg chg="modSp mod">
        <pc:chgData name="Maria Rasimas" userId="66e27636-4adb-43b8-b0ad-581453be3b75" providerId="ADAL" clId="{16076643-43CE-4A5B-A082-5BCF561DB32F}" dt="2022-10-11T19:59:39.495" v="2959" actId="14100"/>
        <pc:sldMkLst>
          <pc:docMk/>
          <pc:sldMk cId="2482026898" sldId="308"/>
        </pc:sldMkLst>
        <pc:spChg chg="mod">
          <ac:chgData name="Maria Rasimas" userId="66e27636-4adb-43b8-b0ad-581453be3b75" providerId="ADAL" clId="{16076643-43CE-4A5B-A082-5BCF561DB32F}" dt="2022-10-11T19:59:39.495" v="2959" actId="14100"/>
          <ac:spMkLst>
            <pc:docMk/>
            <pc:sldMk cId="2482026898" sldId="308"/>
            <ac:spMk id="6" creationId="{00000000-0000-0000-0000-000000000000}"/>
          </ac:spMkLst>
        </pc:spChg>
        <pc:spChg chg="mod">
          <ac:chgData name="Maria Rasimas" userId="66e27636-4adb-43b8-b0ad-581453be3b75" providerId="ADAL" clId="{16076643-43CE-4A5B-A082-5BCF561DB32F}" dt="2022-10-11T19:59:36.339" v="2958" actId="14100"/>
          <ac:spMkLst>
            <pc:docMk/>
            <pc:sldMk cId="2482026898" sldId="308"/>
            <ac:spMk id="7" creationId="{00000000-0000-0000-0000-000000000000}"/>
          </ac:spMkLst>
        </pc:spChg>
      </pc:sldChg>
      <pc:sldChg chg="modSp mod">
        <pc:chgData name="Maria Rasimas" userId="66e27636-4adb-43b8-b0ad-581453be3b75" providerId="ADAL" clId="{16076643-43CE-4A5B-A082-5BCF561DB32F}" dt="2022-10-11T20:00:31.318" v="2975" actId="5793"/>
        <pc:sldMkLst>
          <pc:docMk/>
          <pc:sldMk cId="381635007" sldId="309"/>
        </pc:sldMkLst>
        <pc:spChg chg="mod">
          <ac:chgData name="Maria Rasimas" userId="66e27636-4adb-43b8-b0ad-581453be3b75" providerId="ADAL" clId="{16076643-43CE-4A5B-A082-5BCF561DB32F}" dt="2022-10-11T20:00:31.318" v="2975" actId="5793"/>
          <ac:spMkLst>
            <pc:docMk/>
            <pc:sldMk cId="381635007" sldId="309"/>
            <ac:spMk id="4" creationId="{00000000-0000-0000-0000-000000000000}"/>
          </ac:spMkLst>
        </pc:spChg>
      </pc:sldChg>
      <pc:sldChg chg="modSp mod">
        <pc:chgData name="Maria Rasimas" userId="66e27636-4adb-43b8-b0ad-581453be3b75" providerId="ADAL" clId="{16076643-43CE-4A5B-A082-5BCF561DB32F}" dt="2022-10-11T17:15:54.783" v="2496" actId="27636"/>
        <pc:sldMkLst>
          <pc:docMk/>
          <pc:sldMk cId="3236045240" sldId="310"/>
        </pc:sldMkLst>
        <pc:spChg chg="mod">
          <ac:chgData name="Maria Rasimas" userId="66e27636-4adb-43b8-b0ad-581453be3b75" providerId="ADAL" clId="{16076643-43CE-4A5B-A082-5BCF561DB32F}" dt="2022-10-11T17:15:54.783" v="2496" actId="27636"/>
          <ac:spMkLst>
            <pc:docMk/>
            <pc:sldMk cId="3236045240" sldId="310"/>
            <ac:spMk id="3" creationId="{8022F4E8-BE9F-F148-9CAD-C70626800749}"/>
          </ac:spMkLst>
        </pc:spChg>
      </pc:sldChg>
      <pc:sldChg chg="modSp mod">
        <pc:chgData name="Maria Rasimas" userId="66e27636-4adb-43b8-b0ad-581453be3b75" providerId="ADAL" clId="{16076643-43CE-4A5B-A082-5BCF561DB32F}" dt="2022-10-11T17:20:22.719" v="2535" actId="114"/>
        <pc:sldMkLst>
          <pc:docMk/>
          <pc:sldMk cId="3778870329" sldId="311"/>
        </pc:sldMkLst>
        <pc:spChg chg="mod">
          <ac:chgData name="Maria Rasimas" userId="66e27636-4adb-43b8-b0ad-581453be3b75" providerId="ADAL" clId="{16076643-43CE-4A5B-A082-5BCF561DB32F}" dt="2022-10-11T17:20:22.719" v="2535" actId="114"/>
          <ac:spMkLst>
            <pc:docMk/>
            <pc:sldMk cId="3778870329" sldId="311"/>
            <ac:spMk id="3" creationId="{8022F4E8-BE9F-F148-9CAD-C70626800749}"/>
          </ac:spMkLst>
        </pc:spChg>
      </pc:sldChg>
      <pc:sldChg chg="modSp mod">
        <pc:chgData name="Maria Rasimas" userId="66e27636-4adb-43b8-b0ad-581453be3b75" providerId="ADAL" clId="{16076643-43CE-4A5B-A082-5BCF561DB32F}" dt="2022-10-11T20:02:20.109" v="2978" actId="20577"/>
        <pc:sldMkLst>
          <pc:docMk/>
          <pc:sldMk cId="3377311155" sldId="312"/>
        </pc:sldMkLst>
        <pc:spChg chg="mod">
          <ac:chgData name="Maria Rasimas" userId="66e27636-4adb-43b8-b0ad-581453be3b75" providerId="ADAL" clId="{16076643-43CE-4A5B-A082-5BCF561DB32F}" dt="2022-10-11T20:02:20.109" v="2978" actId="20577"/>
          <ac:spMkLst>
            <pc:docMk/>
            <pc:sldMk cId="3377311155" sldId="312"/>
            <ac:spMk id="4" creationId="{00000000-0000-0000-0000-000000000000}"/>
          </ac:spMkLst>
        </pc:spChg>
      </pc:sldChg>
      <pc:sldChg chg="addSp modSp new">
        <pc:chgData name="Maria Rasimas" userId="66e27636-4adb-43b8-b0ad-581453be3b75" providerId="ADAL" clId="{16076643-43CE-4A5B-A082-5BCF561DB32F}" dt="2022-10-10T23:50:48.451" v="1062"/>
        <pc:sldMkLst>
          <pc:docMk/>
          <pc:sldMk cId="4134926737" sldId="313"/>
        </pc:sldMkLst>
        <pc:graphicFrameChg chg="add mod">
          <ac:chgData name="Maria Rasimas" userId="66e27636-4adb-43b8-b0ad-581453be3b75" providerId="ADAL" clId="{16076643-43CE-4A5B-A082-5BCF561DB32F}" dt="2022-10-10T23:50:48.451" v="1062"/>
          <ac:graphicFrameMkLst>
            <pc:docMk/>
            <pc:sldMk cId="4134926737" sldId="313"/>
            <ac:graphicFrameMk id="2" creationId="{A8285A5C-D471-4DF8-B356-0D9D00E2C67B}"/>
          </ac:graphicFrameMkLst>
        </pc:graphicFrameChg>
      </pc:sldChg>
      <pc:sldChg chg="modSp add mod">
        <pc:chgData name="Maria Rasimas" userId="66e27636-4adb-43b8-b0ad-581453be3b75" providerId="ADAL" clId="{16076643-43CE-4A5B-A082-5BCF561DB32F}" dt="2022-10-11T00:52:55.409" v="2243" actId="27636"/>
        <pc:sldMkLst>
          <pc:docMk/>
          <pc:sldMk cId="3623001714" sldId="320"/>
        </pc:sldMkLst>
        <pc:spChg chg="mod">
          <ac:chgData name="Maria Rasimas" userId="66e27636-4adb-43b8-b0ad-581453be3b75" providerId="ADAL" clId="{16076643-43CE-4A5B-A082-5BCF561DB32F}" dt="2022-10-11T00:52:55.409" v="2243" actId="27636"/>
          <ac:spMkLst>
            <pc:docMk/>
            <pc:sldMk cId="3623001714" sldId="320"/>
            <ac:spMk id="3" creationId="{09D0A1CE-C0AE-764E-99B3-DB2AB6AE9831}"/>
          </ac:spMkLst>
        </pc:spChg>
      </pc:sldChg>
      <pc:sldChg chg="add">
        <pc:chgData name="Maria Rasimas" userId="66e27636-4adb-43b8-b0ad-581453be3b75" providerId="ADAL" clId="{16076643-43CE-4A5B-A082-5BCF561DB32F}" dt="2022-10-11T00:36:51.353" v="1385"/>
        <pc:sldMkLst>
          <pc:docMk/>
          <pc:sldMk cId="1169051087" sldId="321"/>
        </pc:sldMkLst>
      </pc:sldChg>
      <pc:sldChg chg="modSp add mod">
        <pc:chgData name="Maria Rasimas" userId="66e27636-4adb-43b8-b0ad-581453be3b75" providerId="ADAL" clId="{16076643-43CE-4A5B-A082-5BCF561DB32F}" dt="2022-10-11T18:55:59.906" v="2810" actId="20577"/>
        <pc:sldMkLst>
          <pc:docMk/>
          <pc:sldMk cId="1956923541" sldId="322"/>
        </pc:sldMkLst>
        <pc:spChg chg="mod">
          <ac:chgData name="Maria Rasimas" userId="66e27636-4adb-43b8-b0ad-581453be3b75" providerId="ADAL" clId="{16076643-43CE-4A5B-A082-5BCF561DB32F}" dt="2022-10-11T18:55:59.906" v="2810" actId="20577"/>
          <ac:spMkLst>
            <pc:docMk/>
            <pc:sldMk cId="1956923541" sldId="322"/>
            <ac:spMk id="3" creationId="{00000000-0000-0000-0000-000000000000}"/>
          </ac:spMkLst>
        </pc:spChg>
      </pc:sldChg>
      <pc:sldChg chg="modSp add mod">
        <pc:chgData name="Maria Rasimas" userId="66e27636-4adb-43b8-b0ad-581453be3b75" providerId="ADAL" clId="{16076643-43CE-4A5B-A082-5BCF561DB32F}" dt="2022-10-11T19:46:57.156" v="2811" actId="1076"/>
        <pc:sldMkLst>
          <pc:docMk/>
          <pc:sldMk cId="2722890225" sldId="323"/>
        </pc:sldMkLst>
        <pc:picChg chg="mod">
          <ac:chgData name="Maria Rasimas" userId="66e27636-4adb-43b8-b0ad-581453be3b75" providerId="ADAL" clId="{16076643-43CE-4A5B-A082-5BCF561DB32F}" dt="2022-10-11T19:46:57.156" v="2811" actId="1076"/>
          <ac:picMkLst>
            <pc:docMk/>
            <pc:sldMk cId="2722890225" sldId="323"/>
            <ac:picMk id="3" creationId="{3E8B4E16-F64C-4198-A2CF-6DD12A63DAE5}"/>
          </ac:picMkLst>
        </pc:picChg>
      </pc:sldChg>
      <pc:sldChg chg="add">
        <pc:chgData name="Maria Rasimas" userId="66e27636-4adb-43b8-b0ad-581453be3b75" providerId="ADAL" clId="{16076643-43CE-4A5B-A082-5BCF561DB32F}" dt="2022-10-11T00:48:56.260" v="2168"/>
        <pc:sldMkLst>
          <pc:docMk/>
          <pc:sldMk cId="1989790682" sldId="324"/>
        </pc:sldMkLst>
      </pc:sldChg>
      <pc:sldChg chg="new del">
        <pc:chgData name="Maria Rasimas" userId="66e27636-4adb-43b8-b0ad-581453be3b75" providerId="ADAL" clId="{16076643-43CE-4A5B-A082-5BCF561DB32F}" dt="2022-10-11T00:59:37.773" v="2334" actId="680"/>
        <pc:sldMkLst>
          <pc:docMk/>
          <pc:sldMk cId="1985157644" sldId="325"/>
        </pc:sldMkLst>
      </pc:sldChg>
      <pc:sldChg chg="new del">
        <pc:chgData name="Maria Rasimas" userId="66e27636-4adb-43b8-b0ad-581453be3b75" providerId="ADAL" clId="{16076643-43CE-4A5B-A082-5BCF561DB32F}" dt="2022-10-11T00:59:53.332" v="2337" actId="2696"/>
        <pc:sldMkLst>
          <pc:docMk/>
          <pc:sldMk cId="2874501893" sldId="325"/>
        </pc:sldMkLst>
      </pc:sldChg>
      <pc:sldChg chg="addSp delSp modSp new mod">
        <pc:chgData name="Maria Rasimas" userId="66e27636-4adb-43b8-b0ad-581453be3b75" providerId="ADAL" clId="{16076643-43CE-4A5B-A082-5BCF561DB32F}" dt="2022-10-11T17:21:14.950" v="2541" actId="20577"/>
        <pc:sldMkLst>
          <pc:docMk/>
          <pc:sldMk cId="3274327731" sldId="326"/>
        </pc:sldMkLst>
        <pc:spChg chg="add del">
          <ac:chgData name="Maria Rasimas" userId="66e27636-4adb-43b8-b0ad-581453be3b75" providerId="ADAL" clId="{16076643-43CE-4A5B-A082-5BCF561DB32F}" dt="2022-10-11T01:01:09.789" v="2340" actId="22"/>
          <ac:spMkLst>
            <pc:docMk/>
            <pc:sldMk cId="3274327731" sldId="326"/>
            <ac:spMk id="3" creationId="{D7A5371F-4FD7-47D0-BA19-0936AB47637B}"/>
          </ac:spMkLst>
        </pc:spChg>
        <pc:spChg chg="add mod">
          <ac:chgData name="Maria Rasimas" userId="66e27636-4adb-43b8-b0ad-581453be3b75" providerId="ADAL" clId="{16076643-43CE-4A5B-A082-5BCF561DB32F}" dt="2022-10-11T17:21:14.950" v="2541" actId="20577"/>
          <ac:spMkLst>
            <pc:docMk/>
            <pc:sldMk cId="3274327731" sldId="326"/>
            <ac:spMk id="5" creationId="{44FB6A00-CF26-482C-9FB4-ED2B93A639F3}"/>
          </ac:spMkLst>
        </pc:spChg>
      </pc:sldChg>
      <pc:sldChg chg="new del">
        <pc:chgData name="Maria Rasimas" userId="66e27636-4adb-43b8-b0ad-581453be3b75" providerId="ADAL" clId="{16076643-43CE-4A5B-A082-5BCF561DB32F}" dt="2022-10-11T18:18:18.737" v="2565" actId="2696"/>
        <pc:sldMkLst>
          <pc:docMk/>
          <pc:sldMk cId="1581626906" sldId="327"/>
        </pc:sldMkLst>
      </pc:sldChg>
      <pc:sldChg chg="addSp modSp new mod">
        <pc:chgData name="Maria Rasimas" userId="66e27636-4adb-43b8-b0ad-581453be3b75" providerId="ADAL" clId="{16076643-43CE-4A5B-A082-5BCF561DB32F}" dt="2022-10-11T18:53:25.772" v="2789" actId="113"/>
        <pc:sldMkLst>
          <pc:docMk/>
          <pc:sldMk cId="1650215779" sldId="328"/>
        </pc:sldMkLst>
        <pc:spChg chg="mod">
          <ac:chgData name="Maria Rasimas" userId="66e27636-4adb-43b8-b0ad-581453be3b75" providerId="ADAL" clId="{16076643-43CE-4A5B-A082-5BCF561DB32F}" dt="2022-10-11T18:18:26.815" v="2567" actId="27636"/>
          <ac:spMkLst>
            <pc:docMk/>
            <pc:sldMk cId="1650215779" sldId="328"/>
            <ac:spMk id="2" creationId="{BD3361AC-3947-485C-BA06-41F5E13D4F6D}"/>
          </ac:spMkLst>
        </pc:spChg>
        <pc:spChg chg="mod">
          <ac:chgData name="Maria Rasimas" userId="66e27636-4adb-43b8-b0ad-581453be3b75" providerId="ADAL" clId="{16076643-43CE-4A5B-A082-5BCF561DB32F}" dt="2022-10-11T18:52:04.744" v="2769" actId="113"/>
          <ac:spMkLst>
            <pc:docMk/>
            <pc:sldMk cId="1650215779" sldId="328"/>
            <ac:spMk id="3" creationId="{CB4177B6-55FA-4FCB-A76C-20448D14175D}"/>
          </ac:spMkLst>
        </pc:spChg>
        <pc:spChg chg="mod">
          <ac:chgData name="Maria Rasimas" userId="66e27636-4adb-43b8-b0ad-581453be3b75" providerId="ADAL" clId="{16076643-43CE-4A5B-A082-5BCF561DB32F}" dt="2022-10-11T18:20:09.840" v="2746" actId="27636"/>
          <ac:spMkLst>
            <pc:docMk/>
            <pc:sldMk cId="1650215779" sldId="328"/>
            <ac:spMk id="4" creationId="{02E6F35B-9129-4144-BCA9-72365DF5C09C}"/>
          </ac:spMkLst>
        </pc:spChg>
        <pc:spChg chg="mod">
          <ac:chgData name="Maria Rasimas" userId="66e27636-4adb-43b8-b0ad-581453be3b75" providerId="ADAL" clId="{16076643-43CE-4A5B-A082-5BCF561DB32F}" dt="2022-10-11T18:52:01.166" v="2768" actId="113"/>
          <ac:spMkLst>
            <pc:docMk/>
            <pc:sldMk cId="1650215779" sldId="328"/>
            <ac:spMk id="5" creationId="{46F777C5-5CCB-4E69-8F7F-6B03230FBE64}"/>
          </ac:spMkLst>
        </pc:spChg>
        <pc:spChg chg="mod">
          <ac:chgData name="Maria Rasimas" userId="66e27636-4adb-43b8-b0ad-581453be3b75" providerId="ADAL" clId="{16076643-43CE-4A5B-A082-5BCF561DB32F}" dt="2022-10-11T18:20:13.045" v="2747" actId="14100"/>
          <ac:spMkLst>
            <pc:docMk/>
            <pc:sldMk cId="1650215779" sldId="328"/>
            <ac:spMk id="6" creationId="{87140218-8175-4E58-851C-BC11BDEB7241}"/>
          </ac:spMkLst>
        </pc:spChg>
        <pc:spChg chg="add mod">
          <ac:chgData name="Maria Rasimas" userId="66e27636-4adb-43b8-b0ad-581453be3b75" providerId="ADAL" clId="{16076643-43CE-4A5B-A082-5BCF561DB32F}" dt="2022-10-11T18:53:25.772" v="2789" actId="113"/>
          <ac:spMkLst>
            <pc:docMk/>
            <pc:sldMk cId="1650215779" sldId="328"/>
            <ac:spMk id="7" creationId="{26A136EB-2B5E-4240-A657-D2D531EF8C2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E9FFB-74ED-45BB-962C-C46FE356E80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5F0E6589-AD96-435D-B2EF-6A6490F79690}">
      <dgm:prSet phldrT="[Text]" custT="1"/>
      <dgm:spPr/>
      <dgm:t>
        <a:bodyPr/>
        <a:lstStyle/>
        <a:p>
          <a:r>
            <a:rPr lang="en-US" sz="2000" b="1" dirty="0"/>
            <a:t>State of California </a:t>
          </a:r>
        </a:p>
        <a:p>
          <a:r>
            <a:rPr lang="en-US" sz="1800" dirty="0"/>
            <a:t>Governor’s January Budget </a:t>
          </a:r>
          <a:r>
            <a:rPr lang="en-US" sz="1800" dirty="0">
              <a:sym typeface="Wingdings" panose="05000000000000000000" pitchFamily="2" charset="2"/>
            </a:rPr>
            <a:t> May Revise   Final June Budget</a:t>
          </a:r>
          <a:endParaRPr lang="en-US" sz="1800" dirty="0"/>
        </a:p>
      </dgm:t>
    </dgm:pt>
    <dgm:pt modelId="{3DC18DCB-F4A0-43D6-80DB-E0CE8FD218F4}" type="parTrans" cxnId="{8124E380-26DD-4377-820A-9BAC09D8A3AE}">
      <dgm:prSet/>
      <dgm:spPr/>
      <dgm:t>
        <a:bodyPr/>
        <a:lstStyle/>
        <a:p>
          <a:endParaRPr lang="en-US"/>
        </a:p>
      </dgm:t>
    </dgm:pt>
    <dgm:pt modelId="{E620736A-914D-4997-AE45-9DC97A1B1312}" type="sibTrans" cxnId="{8124E380-26DD-4377-820A-9BAC09D8A3AE}">
      <dgm:prSet/>
      <dgm:spPr/>
      <dgm:t>
        <a:bodyPr/>
        <a:lstStyle/>
        <a:p>
          <a:endParaRPr lang="en-US"/>
        </a:p>
      </dgm:t>
    </dgm:pt>
    <dgm:pt modelId="{455FD526-29CF-489E-A25C-F317E07C03CB}">
      <dgm:prSet phldrT="[Text]" custT="1"/>
      <dgm:spPr/>
      <dgm:t>
        <a:bodyPr/>
        <a:lstStyle/>
        <a:p>
          <a:r>
            <a:rPr lang="en-US" sz="2400" b="1" dirty="0"/>
            <a:t>Higher Education </a:t>
          </a:r>
          <a:br>
            <a:rPr lang="en-US" sz="1800" dirty="0"/>
          </a:br>
          <a:endParaRPr lang="en-US" sz="1800" dirty="0"/>
        </a:p>
      </dgm:t>
    </dgm:pt>
    <dgm:pt modelId="{88969589-AB6D-4556-8499-FEBB3BB4FC73}" type="parTrans" cxnId="{BF4082F6-9F57-497A-87A8-8E93652F888A}">
      <dgm:prSet/>
      <dgm:spPr/>
      <dgm:t>
        <a:bodyPr/>
        <a:lstStyle/>
        <a:p>
          <a:endParaRPr lang="en-US"/>
        </a:p>
      </dgm:t>
    </dgm:pt>
    <dgm:pt modelId="{6F42651F-FADC-49DD-B9CA-879541BB87B0}" type="sibTrans" cxnId="{BF4082F6-9F57-497A-87A8-8E93652F888A}">
      <dgm:prSet/>
      <dgm:spPr/>
      <dgm:t>
        <a:bodyPr/>
        <a:lstStyle/>
        <a:p>
          <a:endParaRPr lang="en-US"/>
        </a:p>
      </dgm:t>
    </dgm:pt>
    <dgm:pt modelId="{40C48A62-1D7A-4D19-AFDE-23F8A4E6716D}">
      <dgm:prSet phldrT="[Text]" custT="1"/>
      <dgm:spPr/>
      <dgm:t>
        <a:bodyPr/>
        <a:lstStyle/>
        <a:p>
          <a:r>
            <a:rPr lang="en-US" sz="2700" dirty="0"/>
            <a:t>California State University </a:t>
          </a:r>
          <a:br>
            <a:rPr lang="en-US" sz="2700" dirty="0"/>
          </a:br>
          <a:endParaRPr lang="en-US" sz="1600" dirty="0"/>
        </a:p>
      </dgm:t>
    </dgm:pt>
    <dgm:pt modelId="{1002F66C-AAF7-4197-B7C1-96C60FC0F5E6}" type="parTrans" cxnId="{05083AD6-60C0-4F47-BDCA-85B02AD70F4E}">
      <dgm:prSet/>
      <dgm:spPr/>
      <dgm:t>
        <a:bodyPr/>
        <a:lstStyle/>
        <a:p>
          <a:endParaRPr lang="en-US"/>
        </a:p>
      </dgm:t>
    </dgm:pt>
    <dgm:pt modelId="{2735BF8E-E1B6-4037-A5B4-9349E71DC486}" type="sibTrans" cxnId="{05083AD6-60C0-4F47-BDCA-85B02AD70F4E}">
      <dgm:prSet/>
      <dgm:spPr/>
      <dgm:t>
        <a:bodyPr/>
        <a:lstStyle/>
        <a:p>
          <a:endParaRPr lang="en-US"/>
        </a:p>
      </dgm:t>
    </dgm:pt>
    <dgm:pt modelId="{37EFDD3E-5534-45DA-8C84-2A008D8648DD}">
      <dgm:prSet phldrT="[Text]" custT="1"/>
      <dgm:spPr/>
      <dgm:t>
        <a:bodyPr/>
        <a:lstStyle/>
        <a:p>
          <a:r>
            <a:rPr lang="en-US" sz="2700" dirty="0"/>
            <a:t>CSU San Marcos</a:t>
          </a:r>
          <a:endParaRPr lang="en-US" sz="1600" dirty="0"/>
        </a:p>
      </dgm:t>
    </dgm:pt>
    <dgm:pt modelId="{B49566DE-8502-4C08-82F1-F3E817895E5E}" type="parTrans" cxnId="{8A94A68A-B825-41C9-AF7D-220D9EEC5A78}">
      <dgm:prSet/>
      <dgm:spPr/>
      <dgm:t>
        <a:bodyPr/>
        <a:lstStyle/>
        <a:p>
          <a:endParaRPr lang="en-US"/>
        </a:p>
      </dgm:t>
    </dgm:pt>
    <dgm:pt modelId="{F34ED45E-0F15-44FB-BF75-5E3F9FDDD99D}" type="sibTrans" cxnId="{8A94A68A-B825-41C9-AF7D-220D9EEC5A78}">
      <dgm:prSet/>
      <dgm:spPr/>
      <dgm:t>
        <a:bodyPr/>
        <a:lstStyle/>
        <a:p>
          <a:endParaRPr lang="en-US"/>
        </a:p>
      </dgm:t>
    </dgm:pt>
    <dgm:pt modelId="{14865046-E94B-4DB6-BBBE-40C905DDC7D2}" type="pres">
      <dgm:prSet presAssocID="{8CDE9FFB-74ED-45BB-962C-C46FE356E80D}" presName="Name0" presStyleCnt="0">
        <dgm:presLayoutVars>
          <dgm:dir/>
          <dgm:animLvl val="lvl"/>
          <dgm:resizeHandles val="exact"/>
        </dgm:presLayoutVars>
      </dgm:prSet>
      <dgm:spPr/>
    </dgm:pt>
    <dgm:pt modelId="{408CDAC5-2061-4E73-925C-681559510372}" type="pres">
      <dgm:prSet presAssocID="{37EFDD3E-5534-45DA-8C84-2A008D8648DD}" presName="boxAndChildren" presStyleCnt="0"/>
      <dgm:spPr/>
    </dgm:pt>
    <dgm:pt modelId="{AF31C3FE-C342-418F-8F4E-CD2C88B7CFBF}" type="pres">
      <dgm:prSet presAssocID="{37EFDD3E-5534-45DA-8C84-2A008D8648DD}" presName="parentTextBox" presStyleLbl="node1" presStyleIdx="0" presStyleCnt="4" custLinFactNeighborX="1250"/>
      <dgm:spPr/>
    </dgm:pt>
    <dgm:pt modelId="{A92AD24A-8EBB-4516-94F3-D4700319B8DD}" type="pres">
      <dgm:prSet presAssocID="{2735BF8E-E1B6-4037-A5B4-9349E71DC486}" presName="sp" presStyleCnt="0"/>
      <dgm:spPr/>
    </dgm:pt>
    <dgm:pt modelId="{BC70268B-427C-4EC8-9F5F-30B758427C6D}" type="pres">
      <dgm:prSet presAssocID="{40C48A62-1D7A-4D19-AFDE-23F8A4E6716D}" presName="arrowAndChildren" presStyleCnt="0"/>
      <dgm:spPr/>
    </dgm:pt>
    <dgm:pt modelId="{0BE87FEE-E10C-48CE-AC89-FD62C0F6A937}" type="pres">
      <dgm:prSet presAssocID="{40C48A62-1D7A-4D19-AFDE-23F8A4E6716D}" presName="parentTextArrow" presStyleLbl="node1" presStyleIdx="1" presStyleCnt="4"/>
      <dgm:spPr/>
    </dgm:pt>
    <dgm:pt modelId="{B045C47F-6023-4544-B35F-FE21770643F7}" type="pres">
      <dgm:prSet presAssocID="{6F42651F-FADC-49DD-B9CA-879541BB87B0}" presName="sp" presStyleCnt="0"/>
      <dgm:spPr/>
    </dgm:pt>
    <dgm:pt modelId="{6708BFE5-8A72-46B0-A302-A9193F50688B}" type="pres">
      <dgm:prSet presAssocID="{455FD526-29CF-489E-A25C-F317E07C03CB}" presName="arrowAndChildren" presStyleCnt="0"/>
      <dgm:spPr/>
    </dgm:pt>
    <dgm:pt modelId="{B14325D5-ADC7-4ABC-84A4-FDE48B8F1AC7}" type="pres">
      <dgm:prSet presAssocID="{455FD526-29CF-489E-A25C-F317E07C03CB}" presName="parentTextArrow" presStyleLbl="node1" presStyleIdx="2" presStyleCnt="4"/>
      <dgm:spPr/>
    </dgm:pt>
    <dgm:pt modelId="{E8172197-A637-475D-8ED7-B973294BD0D9}" type="pres">
      <dgm:prSet presAssocID="{E620736A-914D-4997-AE45-9DC97A1B1312}" presName="sp" presStyleCnt="0"/>
      <dgm:spPr/>
    </dgm:pt>
    <dgm:pt modelId="{BED4CAEA-28E0-495C-9FAF-36086F4A5A92}" type="pres">
      <dgm:prSet presAssocID="{5F0E6589-AD96-435D-B2EF-6A6490F79690}" presName="arrowAndChildren" presStyleCnt="0"/>
      <dgm:spPr/>
    </dgm:pt>
    <dgm:pt modelId="{BCE2747B-4B1E-4CA6-8739-6A8A778880FB}" type="pres">
      <dgm:prSet presAssocID="{5F0E6589-AD96-435D-B2EF-6A6490F79690}" presName="parentTextArrow" presStyleLbl="node1" presStyleIdx="3" presStyleCnt="4"/>
      <dgm:spPr/>
    </dgm:pt>
  </dgm:ptLst>
  <dgm:cxnLst>
    <dgm:cxn modelId="{8124E380-26DD-4377-820A-9BAC09D8A3AE}" srcId="{8CDE9FFB-74ED-45BB-962C-C46FE356E80D}" destId="{5F0E6589-AD96-435D-B2EF-6A6490F79690}" srcOrd="0" destOrd="0" parTransId="{3DC18DCB-F4A0-43D6-80DB-E0CE8FD218F4}" sibTransId="{E620736A-914D-4997-AE45-9DC97A1B1312}"/>
    <dgm:cxn modelId="{39A48284-51EA-4735-A08B-C62886F7718C}" type="presOf" srcId="{8CDE9FFB-74ED-45BB-962C-C46FE356E80D}" destId="{14865046-E94B-4DB6-BBBE-40C905DDC7D2}" srcOrd="0" destOrd="0" presId="urn:microsoft.com/office/officeart/2005/8/layout/process4"/>
    <dgm:cxn modelId="{8A94A68A-B825-41C9-AF7D-220D9EEC5A78}" srcId="{8CDE9FFB-74ED-45BB-962C-C46FE356E80D}" destId="{37EFDD3E-5534-45DA-8C84-2A008D8648DD}" srcOrd="3" destOrd="0" parTransId="{B49566DE-8502-4C08-82F1-F3E817895E5E}" sibTransId="{F34ED45E-0F15-44FB-BF75-5E3F9FDDD99D}"/>
    <dgm:cxn modelId="{6E5A0A93-1479-444F-81D0-75CE4E2EE2A0}" type="presOf" srcId="{455FD526-29CF-489E-A25C-F317E07C03CB}" destId="{B14325D5-ADC7-4ABC-84A4-FDE48B8F1AC7}" srcOrd="0" destOrd="0" presId="urn:microsoft.com/office/officeart/2005/8/layout/process4"/>
    <dgm:cxn modelId="{299751CE-96B3-4AF3-A8C6-836D348200F7}" type="presOf" srcId="{5F0E6589-AD96-435D-B2EF-6A6490F79690}" destId="{BCE2747B-4B1E-4CA6-8739-6A8A778880FB}" srcOrd="0" destOrd="0" presId="urn:microsoft.com/office/officeart/2005/8/layout/process4"/>
    <dgm:cxn modelId="{77CA07D3-F4E4-4DF7-8861-9D69CB2D892A}" type="presOf" srcId="{37EFDD3E-5534-45DA-8C84-2A008D8648DD}" destId="{AF31C3FE-C342-418F-8F4E-CD2C88B7CFBF}" srcOrd="0" destOrd="0" presId="urn:microsoft.com/office/officeart/2005/8/layout/process4"/>
    <dgm:cxn modelId="{05083AD6-60C0-4F47-BDCA-85B02AD70F4E}" srcId="{8CDE9FFB-74ED-45BB-962C-C46FE356E80D}" destId="{40C48A62-1D7A-4D19-AFDE-23F8A4E6716D}" srcOrd="2" destOrd="0" parTransId="{1002F66C-AAF7-4197-B7C1-96C60FC0F5E6}" sibTransId="{2735BF8E-E1B6-4037-A5B4-9349E71DC486}"/>
    <dgm:cxn modelId="{BF4082F6-9F57-497A-87A8-8E93652F888A}" srcId="{8CDE9FFB-74ED-45BB-962C-C46FE356E80D}" destId="{455FD526-29CF-489E-A25C-F317E07C03CB}" srcOrd="1" destOrd="0" parTransId="{88969589-AB6D-4556-8499-FEBB3BB4FC73}" sibTransId="{6F42651F-FADC-49DD-B9CA-879541BB87B0}"/>
    <dgm:cxn modelId="{DB80F2FB-B3BE-4060-992A-1C950BF9B129}" type="presOf" srcId="{40C48A62-1D7A-4D19-AFDE-23F8A4E6716D}" destId="{0BE87FEE-E10C-48CE-AC89-FD62C0F6A937}" srcOrd="0" destOrd="0" presId="urn:microsoft.com/office/officeart/2005/8/layout/process4"/>
    <dgm:cxn modelId="{3B8B9A70-8B28-45DB-9747-ED4557FC8ECB}" type="presParOf" srcId="{14865046-E94B-4DB6-BBBE-40C905DDC7D2}" destId="{408CDAC5-2061-4E73-925C-681559510372}" srcOrd="0" destOrd="0" presId="urn:microsoft.com/office/officeart/2005/8/layout/process4"/>
    <dgm:cxn modelId="{A6B0F916-84E4-41B5-BD83-273D399CFB1E}" type="presParOf" srcId="{408CDAC5-2061-4E73-925C-681559510372}" destId="{AF31C3FE-C342-418F-8F4E-CD2C88B7CFBF}" srcOrd="0" destOrd="0" presId="urn:microsoft.com/office/officeart/2005/8/layout/process4"/>
    <dgm:cxn modelId="{94CCADCB-30BE-4007-9F1D-B1E4CF03C76A}" type="presParOf" srcId="{14865046-E94B-4DB6-BBBE-40C905DDC7D2}" destId="{A92AD24A-8EBB-4516-94F3-D4700319B8DD}" srcOrd="1" destOrd="0" presId="urn:microsoft.com/office/officeart/2005/8/layout/process4"/>
    <dgm:cxn modelId="{8C6DEE23-567B-46DD-AD9D-91BB0C5C3470}" type="presParOf" srcId="{14865046-E94B-4DB6-BBBE-40C905DDC7D2}" destId="{BC70268B-427C-4EC8-9F5F-30B758427C6D}" srcOrd="2" destOrd="0" presId="urn:microsoft.com/office/officeart/2005/8/layout/process4"/>
    <dgm:cxn modelId="{00647D30-803D-4EC5-BD49-C2ACF254DDDE}" type="presParOf" srcId="{BC70268B-427C-4EC8-9F5F-30B758427C6D}" destId="{0BE87FEE-E10C-48CE-AC89-FD62C0F6A937}" srcOrd="0" destOrd="0" presId="urn:microsoft.com/office/officeart/2005/8/layout/process4"/>
    <dgm:cxn modelId="{0BB08021-F031-4B1A-98E2-ED3126819770}" type="presParOf" srcId="{14865046-E94B-4DB6-BBBE-40C905DDC7D2}" destId="{B045C47F-6023-4544-B35F-FE21770643F7}" srcOrd="3" destOrd="0" presId="urn:microsoft.com/office/officeart/2005/8/layout/process4"/>
    <dgm:cxn modelId="{630EFE37-D3D8-4AF6-BDF7-1F24F1169C23}" type="presParOf" srcId="{14865046-E94B-4DB6-BBBE-40C905DDC7D2}" destId="{6708BFE5-8A72-46B0-A302-A9193F50688B}" srcOrd="4" destOrd="0" presId="urn:microsoft.com/office/officeart/2005/8/layout/process4"/>
    <dgm:cxn modelId="{1ACFAFCE-B3F1-4C79-886E-37DECFB967B9}" type="presParOf" srcId="{6708BFE5-8A72-46B0-A302-A9193F50688B}" destId="{B14325D5-ADC7-4ABC-84A4-FDE48B8F1AC7}" srcOrd="0" destOrd="0" presId="urn:microsoft.com/office/officeart/2005/8/layout/process4"/>
    <dgm:cxn modelId="{26A338AF-33C2-43F5-B2FA-86274B5A1ED3}" type="presParOf" srcId="{14865046-E94B-4DB6-BBBE-40C905DDC7D2}" destId="{E8172197-A637-475D-8ED7-B973294BD0D9}" srcOrd="5" destOrd="0" presId="urn:microsoft.com/office/officeart/2005/8/layout/process4"/>
    <dgm:cxn modelId="{1711751D-3D61-4692-80A7-B8DA5001E835}" type="presParOf" srcId="{14865046-E94B-4DB6-BBBE-40C905DDC7D2}" destId="{BED4CAEA-28E0-495C-9FAF-36086F4A5A92}" srcOrd="6" destOrd="0" presId="urn:microsoft.com/office/officeart/2005/8/layout/process4"/>
    <dgm:cxn modelId="{2CBD93CF-7B7B-4088-B8BE-7E621319829B}" type="presParOf" srcId="{BED4CAEA-28E0-495C-9FAF-36086F4A5A92}" destId="{BCE2747B-4B1E-4CA6-8739-6A8A778880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C3FE-C342-418F-8F4E-CD2C88B7CFBF}">
      <dsp:nvSpPr>
        <dsp:cNvPr id="0" name=""/>
        <dsp:cNvSpPr/>
      </dsp:nvSpPr>
      <dsp:spPr>
        <a:xfrm>
          <a:off x="0" y="2721376"/>
          <a:ext cx="9601200" cy="59537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CSU San Marcos</a:t>
          </a:r>
          <a:endParaRPr lang="en-US" sz="1600" kern="1200" dirty="0"/>
        </a:p>
      </dsp:txBody>
      <dsp:txXfrm>
        <a:off x="0" y="2721376"/>
        <a:ext cx="9601200" cy="595370"/>
      </dsp:txXfrm>
    </dsp:sp>
    <dsp:sp modelId="{0BE87FEE-E10C-48CE-AC89-FD62C0F6A937}">
      <dsp:nvSpPr>
        <dsp:cNvPr id="0" name=""/>
        <dsp:cNvSpPr/>
      </dsp:nvSpPr>
      <dsp:spPr>
        <a:xfrm rot="10800000">
          <a:off x="0" y="1814626"/>
          <a:ext cx="9601200" cy="915680"/>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California State University </a:t>
          </a:r>
          <a:br>
            <a:rPr lang="en-US" sz="2700" kern="1200" dirty="0"/>
          </a:br>
          <a:endParaRPr lang="en-US" sz="1600" kern="1200" dirty="0"/>
        </a:p>
      </dsp:txBody>
      <dsp:txXfrm rot="10800000">
        <a:off x="0" y="1814626"/>
        <a:ext cx="9601200" cy="594981"/>
      </dsp:txXfrm>
    </dsp:sp>
    <dsp:sp modelId="{B14325D5-ADC7-4ABC-84A4-FDE48B8F1AC7}">
      <dsp:nvSpPr>
        <dsp:cNvPr id="0" name=""/>
        <dsp:cNvSpPr/>
      </dsp:nvSpPr>
      <dsp:spPr>
        <a:xfrm rot="10800000">
          <a:off x="0" y="907877"/>
          <a:ext cx="9601200" cy="915680"/>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Higher Education </a:t>
          </a:r>
          <a:br>
            <a:rPr lang="en-US" sz="1800" kern="1200" dirty="0"/>
          </a:br>
          <a:endParaRPr lang="en-US" sz="1800" kern="1200" dirty="0"/>
        </a:p>
      </dsp:txBody>
      <dsp:txXfrm rot="10800000">
        <a:off x="0" y="907877"/>
        <a:ext cx="9601200" cy="594981"/>
      </dsp:txXfrm>
    </dsp:sp>
    <dsp:sp modelId="{BCE2747B-4B1E-4CA6-8739-6A8A778880FB}">
      <dsp:nvSpPr>
        <dsp:cNvPr id="0" name=""/>
        <dsp:cNvSpPr/>
      </dsp:nvSpPr>
      <dsp:spPr>
        <a:xfrm rot="10800000">
          <a:off x="0" y="1127"/>
          <a:ext cx="9601200" cy="915680"/>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State of California </a:t>
          </a:r>
        </a:p>
        <a:p>
          <a:pPr marL="0" lvl="0" indent="0" algn="ctr" defTabSz="889000">
            <a:lnSpc>
              <a:spcPct val="90000"/>
            </a:lnSpc>
            <a:spcBef>
              <a:spcPct val="0"/>
            </a:spcBef>
            <a:spcAft>
              <a:spcPct val="35000"/>
            </a:spcAft>
            <a:buNone/>
          </a:pPr>
          <a:r>
            <a:rPr lang="en-US" sz="1800" kern="1200" dirty="0"/>
            <a:t>Governor’s January Budget </a:t>
          </a:r>
          <a:r>
            <a:rPr lang="en-US" sz="1800" kern="1200" dirty="0">
              <a:sym typeface="Wingdings" panose="05000000000000000000" pitchFamily="2" charset="2"/>
            </a:rPr>
            <a:t> May Revise   Final June Budget</a:t>
          </a:r>
          <a:endParaRPr lang="en-US" sz="1800" kern="1200" dirty="0"/>
        </a:p>
      </dsp:txBody>
      <dsp:txXfrm rot="10800000">
        <a:off x="0" y="1127"/>
        <a:ext cx="9601200" cy="5949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3E709DE-9B78-4F13-8B7C-D9FA1485A6B5}" type="datetimeFigureOut">
              <a:rPr lang="en-US" smtClean="0"/>
              <a:t>10/11/2022</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42A4806-5BCE-4115-A43F-FBEE28F86496}" type="slidenum">
              <a:rPr lang="en-US" smtClean="0"/>
              <a:t>‹#›</a:t>
            </a:fld>
            <a:endParaRPr lang="en-US" dirty="0"/>
          </a:p>
        </p:txBody>
      </p:sp>
    </p:spTree>
    <p:extLst>
      <p:ext uri="{BB962C8B-B14F-4D97-AF65-F5344CB8AC3E}">
        <p14:creationId xmlns:p14="http://schemas.microsoft.com/office/powerpoint/2010/main" val="114239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7B84F84-8B54-489C-8B13-CD16A82A64F6}" type="datetimeFigureOut">
              <a:rPr lang="en-US" smtClean="0"/>
              <a:t>10/11/2022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D7CB70D-45C5-40DC-85E3-5409EDF13F5F}" type="slidenum">
              <a:rPr lang="en-US" smtClean="0"/>
              <a:t>‹#›</a:t>
            </a:fld>
            <a:endParaRPr lang="en-US" dirty="0"/>
          </a:p>
        </p:txBody>
      </p:sp>
    </p:spTree>
    <p:extLst>
      <p:ext uri="{BB962C8B-B14F-4D97-AF65-F5344CB8AC3E}">
        <p14:creationId xmlns:p14="http://schemas.microsoft.com/office/powerpoint/2010/main" val="3068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pPr defTabSz="953126">
              <a:defRPr/>
            </a:pPr>
            <a:fld id="{8C804C6D-9FAA-4EB4-807D-483EC2FA7B84}" type="slidenum">
              <a:rPr lang="en-US">
                <a:solidFill>
                  <a:prstClr val="black"/>
                </a:solidFill>
                <a:latin typeface="Calibri"/>
              </a:rPr>
              <a:pPr defTabSz="953126">
                <a:defRPr/>
              </a:pPr>
              <a:t>7</a:t>
            </a:fld>
            <a:endParaRPr lang="en-US" dirty="0">
              <a:solidFill>
                <a:prstClr val="black"/>
              </a:solidFill>
              <a:latin typeface="Calibri"/>
            </a:endParaRPr>
          </a:p>
        </p:txBody>
      </p:sp>
      <p:sp>
        <p:nvSpPr>
          <p:cNvPr id="4" name="Header Placeholder 3"/>
          <p:cNvSpPr>
            <a:spLocks noGrp="1"/>
          </p:cNvSpPr>
          <p:nvPr>
            <p:ph type="hdr" sz="quarter" idx="11"/>
          </p:nvPr>
        </p:nvSpPr>
        <p:spPr/>
        <p:txBody>
          <a:bodyPr/>
          <a:lstStyle/>
          <a:p>
            <a:pPr defTabSz="953126">
              <a:defRPr/>
            </a:pPr>
            <a:endParaRPr lang="en-US" dirty="0">
              <a:solidFill>
                <a:prstClr val="black"/>
              </a:solidFill>
              <a:latin typeface="Calibri"/>
            </a:endParaRPr>
          </a:p>
        </p:txBody>
      </p:sp>
    </p:spTree>
    <p:extLst>
      <p:ext uri="{BB962C8B-B14F-4D97-AF65-F5344CB8AC3E}">
        <p14:creationId xmlns:p14="http://schemas.microsoft.com/office/powerpoint/2010/main" val="23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pPr defTabSz="953126">
              <a:defRPr/>
            </a:pPr>
            <a:fld id="{8C804C6D-9FAA-4EB4-807D-483EC2FA7B84}" type="slidenum">
              <a:rPr lang="en-US">
                <a:solidFill>
                  <a:prstClr val="black"/>
                </a:solidFill>
                <a:latin typeface="Calibri"/>
              </a:rPr>
              <a:pPr defTabSz="953126">
                <a:defRPr/>
              </a:pPr>
              <a:t>19</a:t>
            </a:fld>
            <a:endParaRPr lang="en-US" dirty="0">
              <a:solidFill>
                <a:prstClr val="black"/>
              </a:solidFill>
              <a:latin typeface="Calibri"/>
            </a:endParaRPr>
          </a:p>
        </p:txBody>
      </p:sp>
      <p:sp>
        <p:nvSpPr>
          <p:cNvPr id="4" name="Header Placeholder 3"/>
          <p:cNvSpPr>
            <a:spLocks noGrp="1"/>
          </p:cNvSpPr>
          <p:nvPr>
            <p:ph type="hdr" sz="quarter" idx="11"/>
          </p:nvPr>
        </p:nvSpPr>
        <p:spPr/>
        <p:txBody>
          <a:bodyPr/>
          <a:lstStyle/>
          <a:p>
            <a:pPr defTabSz="953126">
              <a:defRPr/>
            </a:pPr>
            <a:endParaRPr lang="en-US" dirty="0">
              <a:solidFill>
                <a:prstClr val="black"/>
              </a:solidFill>
              <a:latin typeface="Calibri"/>
            </a:endParaRPr>
          </a:p>
        </p:txBody>
      </p:sp>
    </p:spTree>
    <p:extLst>
      <p:ext uri="{BB962C8B-B14F-4D97-AF65-F5344CB8AC3E}">
        <p14:creationId xmlns:p14="http://schemas.microsoft.com/office/powerpoint/2010/main" val="110198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pPr defTabSz="953126">
              <a:defRPr/>
            </a:pPr>
            <a:fld id="{8C804C6D-9FAA-4EB4-807D-483EC2FA7B84}" type="slidenum">
              <a:rPr lang="en-US">
                <a:solidFill>
                  <a:prstClr val="black"/>
                </a:solidFill>
                <a:latin typeface="Calibri"/>
              </a:rPr>
              <a:pPr defTabSz="953126">
                <a:defRPr/>
              </a:pPr>
              <a:t>24</a:t>
            </a:fld>
            <a:endParaRPr lang="en-US" dirty="0">
              <a:solidFill>
                <a:prstClr val="black"/>
              </a:solidFill>
              <a:latin typeface="Calibri"/>
            </a:endParaRPr>
          </a:p>
        </p:txBody>
      </p:sp>
      <p:sp>
        <p:nvSpPr>
          <p:cNvPr id="4" name="Header Placeholder 3"/>
          <p:cNvSpPr>
            <a:spLocks noGrp="1"/>
          </p:cNvSpPr>
          <p:nvPr>
            <p:ph type="hdr" sz="quarter" idx="11"/>
          </p:nvPr>
        </p:nvSpPr>
        <p:spPr/>
        <p:txBody>
          <a:bodyPr/>
          <a:lstStyle/>
          <a:p>
            <a:pPr defTabSz="953126">
              <a:defRPr/>
            </a:pPr>
            <a:endParaRPr lang="en-US" dirty="0">
              <a:solidFill>
                <a:prstClr val="black"/>
              </a:solidFill>
              <a:latin typeface="Calibri"/>
            </a:endParaRPr>
          </a:p>
        </p:txBody>
      </p:sp>
    </p:spTree>
    <p:extLst>
      <p:ext uri="{BB962C8B-B14F-4D97-AF65-F5344CB8AC3E}">
        <p14:creationId xmlns:p14="http://schemas.microsoft.com/office/powerpoint/2010/main" val="300393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3126">
              <a:defRPr/>
            </a:pPr>
            <a:fld id="{430808CC-7705-442A-867A-A70B7C1BB34A}" type="slidenum">
              <a:rPr lang="en-US">
                <a:solidFill>
                  <a:prstClr val="black"/>
                </a:solidFill>
                <a:latin typeface="Calibri"/>
              </a:rPr>
              <a:pPr defTabSz="953126">
                <a:defRPr/>
              </a:pPr>
              <a:t>25</a:t>
            </a:fld>
            <a:endParaRPr lang="en-US" dirty="0">
              <a:solidFill>
                <a:prstClr val="black"/>
              </a:solidFill>
              <a:latin typeface="Calibri"/>
            </a:endParaRPr>
          </a:p>
        </p:txBody>
      </p:sp>
    </p:spTree>
    <p:extLst>
      <p:ext uri="{BB962C8B-B14F-4D97-AF65-F5344CB8AC3E}">
        <p14:creationId xmlns:p14="http://schemas.microsoft.com/office/powerpoint/2010/main" val="90833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19C8-5018-460A-9504-2A65E921080E}" type="slidenum">
              <a:rPr lang="en-US" smtClean="0"/>
              <a:t>27</a:t>
            </a:fld>
            <a:endParaRPr lang="en-US" dirty="0"/>
          </a:p>
        </p:txBody>
      </p:sp>
    </p:spTree>
    <p:extLst>
      <p:ext uri="{BB962C8B-B14F-4D97-AF65-F5344CB8AC3E}">
        <p14:creationId xmlns:p14="http://schemas.microsoft.com/office/powerpoint/2010/main" val="146283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usm.edu/par/resource_operations/professionaldevelopmen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susm.edu/par/resource_operations/Any%20items%20purchased%20with%20University%20funds%20are%20intended%20for%20University%20business,%20and%20all%20spending%20requests%20must%20be%20focused%20on%20that%20expectation.%20%E2%80%A2%20Any%20items%20purchased%20with%20professional%20development%20funds%20are%20the%20property%20of%20CSUSM%20and%20must%20be%20returned%20to%20CSUSM%20for%20proper%20decommissioning,%20disposal%20or%20reuse%20per%20applicable%20policies.%20%E2%80%A2%20Professional%20development%20funds%20must%20cover%20the%20entire%20cost%20of%20the%20item(s).%20Co-mingling%20of%20funds%20is%20not%20allowed;%20e.g.,%20items%20cannot%20be%20purchased%20with%2050%25%20professional%20development%20funds%20and%2050%25%20personal%20funds.%20%E2%80%A2%20University%20Procurement%20processes%20must%20be%20followed,%20and%20any%20personal%20reimbursements%20must%20comply%20with%20the%20Direct%20Pay%20guidelines%20(https:/www.csusm.edu/procurement/ap/directpay.html).%20%E2%80%A2%20Technology%20purchases%20and%20COVID-related%20purchases%20require%20approval%20from%20the%20Dean/Supervisor%20BEFORE%20purchasing%20and/or%20requesting%20from%20IITS.%20%E2%80%A2%20Professional%20memberships%20or%20subscriptions%20are%20allowable%20if%20directly%20related%20to%20professional%20development;%20Supervisor%20or%20Department%20Chair%20approval%20is%20required."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susm.edu/par/budgettrackingandreconciliatio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susm.edu/par/resource_operations/index.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405"/>
            <a:ext cx="9601196" cy="1691014"/>
          </a:xfrm>
        </p:spPr>
        <p:txBody>
          <a:bodyPr>
            <a:normAutofit/>
          </a:bodyPr>
          <a:lstStyle/>
          <a:p>
            <a:r>
              <a:rPr lang="en-US" b="1" dirty="0"/>
              <a:t>Welcome to</a:t>
            </a:r>
            <a:br>
              <a:rPr lang="en-US" dirty="0"/>
            </a:br>
            <a:r>
              <a:rPr lang="en-US" sz="6000" b="1" dirty="0"/>
              <a:t>Budget Orientation</a:t>
            </a:r>
          </a:p>
        </p:txBody>
      </p:sp>
      <p:sp>
        <p:nvSpPr>
          <p:cNvPr id="5" name="Content Placeholder 2"/>
          <p:cNvSpPr txBox="1">
            <a:spLocks/>
          </p:cNvSpPr>
          <p:nvPr/>
        </p:nvSpPr>
        <p:spPr>
          <a:xfrm>
            <a:off x="1133476" y="4714874"/>
            <a:ext cx="9886950" cy="1381125"/>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2800" b="1" dirty="0"/>
              <a:t>Maria Rasimas   </a:t>
            </a:r>
            <a:endParaRPr lang="en-US" b="1" dirty="0">
              <a:solidFill>
                <a:srgbClr val="FF0000"/>
              </a:solidFill>
            </a:endParaRPr>
          </a:p>
          <a:p>
            <a:pPr marL="0" indent="0" algn="ctr">
              <a:buNone/>
            </a:pPr>
            <a:r>
              <a:rPr lang="en-US" dirty="0"/>
              <a:t>Academic Affairs Director, Resources &amp; Operations</a:t>
            </a:r>
          </a:p>
          <a:p>
            <a:pPr marL="0" indent="0" algn="ctr">
              <a:buNone/>
            </a:pPr>
            <a:r>
              <a:rPr lang="en-US" dirty="0"/>
              <a:t>October 12, 2022</a:t>
            </a:r>
          </a:p>
        </p:txBody>
      </p:sp>
    </p:spTree>
    <p:extLst>
      <p:ext uri="{BB962C8B-B14F-4D97-AF65-F5344CB8AC3E}">
        <p14:creationId xmlns:p14="http://schemas.microsoft.com/office/powerpoint/2010/main" val="171718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Terminology:  </a:t>
            </a:r>
            <a:br>
              <a:rPr lang="en-US" b="1" dirty="0"/>
            </a:br>
            <a:r>
              <a:rPr lang="en-US" dirty="0"/>
              <a:t>Transaction Types</a:t>
            </a:r>
          </a:p>
        </p:txBody>
      </p:sp>
      <p:sp>
        <p:nvSpPr>
          <p:cNvPr id="8" name="Content Placeholder 5"/>
          <p:cNvSpPr txBox="1">
            <a:spLocks/>
          </p:cNvSpPr>
          <p:nvPr/>
        </p:nvSpPr>
        <p:spPr>
          <a:xfrm>
            <a:off x="5727032" y="3243260"/>
            <a:ext cx="2189748" cy="22860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1" indent="0" defTabSz="800100">
              <a:lnSpc>
                <a:spcPct val="90000"/>
              </a:lnSpc>
              <a:spcBef>
                <a:spcPct val="0"/>
              </a:spcBef>
              <a:spcAft>
                <a:spcPct val="15000"/>
              </a:spcAft>
              <a:buNone/>
            </a:pPr>
            <a:endParaRPr lang="en-US" sz="1800" dirty="0"/>
          </a:p>
        </p:txBody>
      </p:sp>
      <p:sp>
        <p:nvSpPr>
          <p:cNvPr id="13" name="Content Placeholder 12"/>
          <p:cNvSpPr>
            <a:spLocks noGrp="1"/>
          </p:cNvSpPr>
          <p:nvPr>
            <p:ph sz="half" idx="2"/>
          </p:nvPr>
        </p:nvSpPr>
        <p:spPr>
          <a:xfrm>
            <a:off x="2582779" y="2478505"/>
            <a:ext cx="7419254" cy="3737811"/>
          </a:xfrm>
        </p:spPr>
        <p:txBody>
          <a:bodyPr>
            <a:normAutofit fontScale="85000" lnSpcReduction="20000"/>
          </a:bodyPr>
          <a:lstStyle/>
          <a:p>
            <a:pPr marL="0" marR="147730" indent="0">
              <a:buNone/>
            </a:pPr>
            <a:r>
              <a:rPr lang="en-US" sz="2800" b="1" i="1" u="sng" dirty="0">
                <a:solidFill>
                  <a:srgbClr val="000000"/>
                </a:solidFill>
                <a:latin typeface="Garamond" panose="02020404030301010803" pitchFamily="18" charset="0"/>
              </a:rPr>
              <a:t>Budget </a:t>
            </a:r>
          </a:p>
          <a:p>
            <a:pPr lvl="1"/>
            <a:r>
              <a:rPr lang="en-US" sz="2400" dirty="0">
                <a:solidFill>
                  <a:srgbClr val="000000"/>
                </a:solidFill>
                <a:latin typeface="Garamond" panose="02020404030301010803" pitchFamily="18" charset="0"/>
              </a:rPr>
              <a:t>Spending Authority </a:t>
            </a:r>
          </a:p>
          <a:p>
            <a:pPr lvl="1"/>
            <a:r>
              <a:rPr lang="en-US" sz="2400" dirty="0">
                <a:solidFill>
                  <a:srgbClr val="000000"/>
                </a:solidFill>
                <a:latin typeface="Garamond" panose="02020404030301010803" pitchFamily="18" charset="0"/>
              </a:rPr>
              <a:t>Allowance/ Income </a:t>
            </a:r>
          </a:p>
          <a:p>
            <a:pPr marL="0" indent="0">
              <a:buNone/>
            </a:pPr>
            <a:r>
              <a:rPr lang="en-US" sz="2800" b="1" i="1" u="sng" dirty="0">
                <a:solidFill>
                  <a:srgbClr val="000000"/>
                </a:solidFill>
                <a:latin typeface="Garamond" panose="02020404030301010803" pitchFamily="18" charset="0"/>
              </a:rPr>
              <a:t>Actual  (aka Expenditure)</a:t>
            </a:r>
          </a:p>
          <a:p>
            <a:pPr lvl="1"/>
            <a:r>
              <a:rPr lang="en-US" sz="2400" dirty="0">
                <a:solidFill>
                  <a:srgbClr val="000000"/>
                </a:solidFill>
                <a:latin typeface="Garamond" panose="02020404030301010803" pitchFamily="18" charset="0"/>
              </a:rPr>
              <a:t>Actual expense (Check has been cut and vendor has been paid)</a:t>
            </a:r>
            <a:endParaRPr lang="en-US" sz="2500" dirty="0">
              <a:solidFill>
                <a:srgbClr val="000000"/>
              </a:solidFill>
              <a:latin typeface="Garamond" panose="02020404030301010803" pitchFamily="18" charset="0"/>
            </a:endParaRPr>
          </a:p>
          <a:p>
            <a:pPr marL="0" indent="0">
              <a:buNone/>
            </a:pPr>
            <a:r>
              <a:rPr lang="en-US" sz="2800" b="1" i="1" u="sng" dirty="0">
                <a:solidFill>
                  <a:srgbClr val="000000"/>
                </a:solidFill>
                <a:latin typeface="Garamond" panose="02020404030301010803" pitchFamily="18" charset="0"/>
              </a:rPr>
              <a:t>Encumbrance</a:t>
            </a:r>
            <a:r>
              <a:rPr lang="en-US" sz="2800" dirty="0">
                <a:solidFill>
                  <a:srgbClr val="000000"/>
                </a:solidFill>
                <a:latin typeface="Garamond" panose="02020404030301010803" pitchFamily="18" charset="0"/>
              </a:rPr>
              <a:t> </a:t>
            </a:r>
          </a:p>
          <a:p>
            <a:pPr lvl="1"/>
            <a:r>
              <a:rPr lang="en-US" sz="2400" dirty="0">
                <a:solidFill>
                  <a:srgbClr val="000000"/>
                </a:solidFill>
                <a:latin typeface="Garamond" panose="02020404030301010803" pitchFamily="18" charset="0"/>
              </a:rPr>
              <a:t>Open purchase orders</a:t>
            </a:r>
          </a:p>
          <a:p>
            <a:pPr marL="0" indent="0">
              <a:buNone/>
            </a:pPr>
            <a:r>
              <a:rPr lang="en-US" sz="2800" b="1" i="1" u="sng" dirty="0">
                <a:solidFill>
                  <a:srgbClr val="000000"/>
                </a:solidFill>
                <a:latin typeface="Garamond" panose="02020404030301010803" pitchFamily="18" charset="0"/>
              </a:rPr>
              <a:t>Balance (BBA = Budget Balance Available)</a:t>
            </a:r>
          </a:p>
          <a:p>
            <a:pPr lvl="1"/>
            <a:r>
              <a:rPr lang="en-US" sz="2400" dirty="0">
                <a:solidFill>
                  <a:srgbClr val="000000"/>
                </a:solidFill>
                <a:latin typeface="Garamond" panose="02020404030301010803" pitchFamily="18" charset="0"/>
              </a:rPr>
              <a:t>Budget less actuals and encumbrances.</a:t>
            </a:r>
          </a:p>
          <a:p>
            <a:endParaRPr lang="en-US" dirty="0"/>
          </a:p>
        </p:txBody>
      </p:sp>
    </p:spTree>
    <p:extLst>
      <p:ext uri="{BB962C8B-B14F-4D97-AF65-F5344CB8AC3E}">
        <p14:creationId xmlns:p14="http://schemas.microsoft.com/office/powerpoint/2010/main" val="131659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2" y="726510"/>
            <a:ext cx="9601196" cy="1597068"/>
          </a:xfrm>
        </p:spPr>
        <p:txBody>
          <a:bodyPr>
            <a:normAutofit fontScale="90000"/>
          </a:bodyPr>
          <a:lstStyle/>
          <a:p>
            <a:br>
              <a:rPr lang="en-US" dirty="0"/>
            </a:br>
            <a:r>
              <a:rPr lang="en-US" dirty="0"/>
              <a:t>Terminology:  STATE Fund Sources </a:t>
            </a:r>
            <a:br>
              <a:rPr lang="en-US" dirty="0"/>
            </a:br>
            <a:r>
              <a:rPr lang="en-US" sz="2200" b="1" i="1" dirty="0">
                <a:solidFill>
                  <a:srgbClr val="FF0000"/>
                </a:solidFill>
              </a:rPr>
              <a:t>EACH FUND HAS ITS OWN GUIDELINES AND REGULATIONS</a:t>
            </a:r>
            <a:br>
              <a:rPr lang="en-US" sz="3600" b="1" i="1" u="sng" dirty="0"/>
            </a:br>
            <a:endParaRPr lang="en-US" sz="3600" i="1" dirty="0"/>
          </a:p>
        </p:txBody>
      </p:sp>
      <p:sp>
        <p:nvSpPr>
          <p:cNvPr id="4" name="Content Placeholder 3"/>
          <p:cNvSpPr>
            <a:spLocks noGrp="1"/>
          </p:cNvSpPr>
          <p:nvPr>
            <p:ph idx="1"/>
          </p:nvPr>
        </p:nvSpPr>
        <p:spPr>
          <a:xfrm>
            <a:off x="870559" y="2517422"/>
            <a:ext cx="10503074" cy="3639119"/>
          </a:xfrm>
        </p:spPr>
        <p:txBody>
          <a:bodyPr>
            <a:normAutofit fontScale="77500" lnSpcReduction="20000"/>
          </a:bodyPr>
          <a:lstStyle/>
          <a:p>
            <a:r>
              <a:rPr lang="en-US" sz="1700" b="1" dirty="0"/>
              <a:t>General or Operating Funds </a:t>
            </a:r>
            <a:r>
              <a:rPr lang="en-US" sz="1700" b="1" dirty="0">
                <a:highlight>
                  <a:srgbClr val="FFFF00"/>
                </a:highlight>
              </a:rPr>
              <a:t>4</a:t>
            </a:r>
            <a:r>
              <a:rPr lang="en-US" sz="1700" b="1" dirty="0"/>
              <a:t>85xxx</a:t>
            </a:r>
            <a:r>
              <a:rPr lang="en-US" sz="1700" dirty="0"/>
              <a:t>: </a:t>
            </a:r>
            <a:r>
              <a:rPr lang="en-US" sz="1800" dirty="0"/>
              <a:t>the predominant fund for financing state operations.</a:t>
            </a:r>
            <a:endParaRPr lang="en-US" sz="1700" dirty="0"/>
          </a:p>
          <a:p>
            <a:pPr lvl="1"/>
            <a:r>
              <a:rPr lang="en-US" sz="1700" dirty="0"/>
              <a:t>Must spend to zero or funds will be swept by the division June 30 (48500 only). Must request carry forward approval from Academic Affairs for 48500 funds, this should be rare with the exception of mandatory carry forwards.</a:t>
            </a:r>
          </a:p>
          <a:p>
            <a:pPr lvl="1"/>
            <a:r>
              <a:rPr lang="en-US" sz="1700" b="1" dirty="0"/>
              <a:t>STUDENT FEES: </a:t>
            </a:r>
            <a:r>
              <a:rPr lang="en-US" sz="1800" dirty="0"/>
              <a:t>Academic Excellence &amp; Student Success Fee (AE&amp;SS), Non-Discretionary or Course Fees, student fees reserved for specific purposes (generated on campus from fees paid by students)</a:t>
            </a:r>
          </a:p>
          <a:p>
            <a:pPr lvl="2"/>
            <a:r>
              <a:rPr lang="en-US" sz="1500" dirty="0"/>
              <a:t>Must be spent in compliance with Executive Orders (EO), may only be used as they were approved or request formal revision.  Must be reviewed for compliance periodically.  Submit annual forms with budget request. </a:t>
            </a:r>
            <a:r>
              <a:rPr lang="en-US" sz="1500" b="1" dirty="0"/>
              <a:t>Annual training available.</a:t>
            </a:r>
          </a:p>
          <a:p>
            <a:pPr marL="342900" lvl="1" indent="-342900"/>
            <a:r>
              <a:rPr lang="en-US" sz="1700" b="1" dirty="0"/>
              <a:t>Trust/Special Projects </a:t>
            </a:r>
            <a:r>
              <a:rPr lang="en-US" sz="1700" b="1" dirty="0">
                <a:highlight>
                  <a:srgbClr val="FFFF00"/>
                </a:highlight>
              </a:rPr>
              <a:t>4</a:t>
            </a:r>
            <a:r>
              <a:rPr lang="en-US" sz="1700" b="1" dirty="0"/>
              <a:t>4xxx, </a:t>
            </a:r>
            <a:r>
              <a:rPr lang="en-US" sz="1700" b="1" dirty="0">
                <a:highlight>
                  <a:srgbClr val="FFFF00"/>
                </a:highlight>
              </a:rPr>
              <a:t>4</a:t>
            </a:r>
            <a:r>
              <a:rPr lang="en-US" sz="1700" b="1" dirty="0"/>
              <a:t>6xxx, </a:t>
            </a:r>
            <a:r>
              <a:rPr lang="en-US" sz="1700" b="1" dirty="0">
                <a:highlight>
                  <a:srgbClr val="FFFF00"/>
                </a:highlight>
              </a:rPr>
              <a:t>4</a:t>
            </a:r>
            <a:r>
              <a:rPr lang="en-US" sz="1700" b="1" dirty="0"/>
              <a:t>9xxx (Extended Learning</a:t>
            </a:r>
            <a:r>
              <a:rPr lang="en-US" sz="1700" b="1" i="1" dirty="0"/>
              <a:t>)</a:t>
            </a:r>
            <a:r>
              <a:rPr lang="en-US" sz="1700" dirty="0"/>
              <a:t>: </a:t>
            </a:r>
            <a:r>
              <a:rPr lang="en-US" sz="1800" dirty="0"/>
              <a:t>state self support funds, revenue generating activities such as campus newspaper, athletics, cultural programs, Extended Learning, etc. </a:t>
            </a:r>
            <a:endParaRPr lang="en-US" sz="1700" dirty="0"/>
          </a:p>
          <a:p>
            <a:pPr marL="800100" lvl="2" indent="-342900"/>
            <a:r>
              <a:rPr lang="en-US" sz="1700" dirty="0"/>
              <a:t>Carried forward to the next fiscal year automatically if not spent, request is not necessary.  Submit annual forms with budget request.</a:t>
            </a:r>
            <a:r>
              <a:rPr lang="en-US" sz="1700" b="1" dirty="0"/>
              <a:t> Annual training available.</a:t>
            </a:r>
          </a:p>
          <a:p>
            <a:pPr marL="342900" lvl="1" indent="-342900"/>
            <a:r>
              <a:rPr lang="en-US" sz="1700" b="1" dirty="0"/>
              <a:t>Lottery Funds </a:t>
            </a:r>
            <a:r>
              <a:rPr lang="en-US" sz="1700" b="1" dirty="0">
                <a:highlight>
                  <a:srgbClr val="FFFF00"/>
                </a:highlight>
              </a:rPr>
              <a:t>4</a:t>
            </a:r>
            <a:r>
              <a:rPr lang="en-US" sz="1700" b="1" dirty="0"/>
              <a:t>81xx:</a:t>
            </a:r>
            <a:r>
              <a:rPr lang="en-US" sz="1800" dirty="0"/>
              <a:t> restricted by law to projects and programs directly related to the educational process.</a:t>
            </a:r>
            <a:endParaRPr lang="en-US" sz="1700" b="1" dirty="0"/>
          </a:p>
          <a:p>
            <a:pPr marL="800100" lvl="2" indent="-342900"/>
            <a:r>
              <a:rPr lang="en-US" sz="1700" dirty="0"/>
              <a:t>Lottery funds should be spent out in year allocated or risk loss of funding. </a:t>
            </a:r>
          </a:p>
          <a:p>
            <a:pPr marL="800100" lvl="2" indent="-342900"/>
            <a:r>
              <a:rPr lang="en-US" sz="1700" dirty="0"/>
              <a:t>Must formally request ‘restoration’ if not spent (no more than 80% of allocation) from the Budget Office (form on their website) and notify your Resource Analyst. </a:t>
            </a:r>
          </a:p>
          <a:p>
            <a:pPr marL="1143000" lvl="3" indent="-342900"/>
            <a:endParaRPr lang="en-US" sz="2100" dirty="0"/>
          </a:p>
          <a:p>
            <a:pPr lvl="1"/>
            <a:endParaRPr lang="en-US" sz="1400" dirty="0"/>
          </a:p>
        </p:txBody>
      </p:sp>
      <p:sp>
        <p:nvSpPr>
          <p:cNvPr id="5" name="Content Placeholder 3"/>
          <p:cNvSpPr txBox="1">
            <a:spLocks/>
          </p:cNvSpPr>
          <p:nvPr/>
        </p:nvSpPr>
        <p:spPr>
          <a:xfrm>
            <a:off x="1133605" y="4759890"/>
            <a:ext cx="9544833" cy="13966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sz="1800" b="1" i="1" u="sng" dirty="0"/>
          </a:p>
        </p:txBody>
      </p:sp>
    </p:spTree>
    <p:extLst>
      <p:ext uri="{BB962C8B-B14F-4D97-AF65-F5344CB8AC3E}">
        <p14:creationId xmlns:p14="http://schemas.microsoft.com/office/powerpoint/2010/main" val="38163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2" y="726510"/>
            <a:ext cx="9601196" cy="1597068"/>
          </a:xfrm>
        </p:spPr>
        <p:txBody>
          <a:bodyPr>
            <a:normAutofit fontScale="90000"/>
          </a:bodyPr>
          <a:lstStyle/>
          <a:p>
            <a:br>
              <a:rPr lang="en-US" dirty="0"/>
            </a:br>
            <a:r>
              <a:rPr lang="en-US" dirty="0"/>
              <a:t>Terminology:  AUXILIARY Fund Sources </a:t>
            </a:r>
            <a:br>
              <a:rPr lang="en-US" dirty="0"/>
            </a:br>
            <a:r>
              <a:rPr lang="en-US" sz="2200" b="1" i="1" dirty="0">
                <a:solidFill>
                  <a:srgbClr val="FF0000"/>
                </a:solidFill>
              </a:rPr>
              <a:t>EACH FUND HAS ITS OWN GUIDELINES AND REGULATIONS</a:t>
            </a:r>
            <a:br>
              <a:rPr lang="en-US" sz="3600" b="1" i="1" u="sng" dirty="0"/>
            </a:br>
            <a:endParaRPr lang="en-US" sz="3600" i="1" dirty="0"/>
          </a:p>
        </p:txBody>
      </p:sp>
      <p:sp>
        <p:nvSpPr>
          <p:cNvPr id="4" name="Content Placeholder 3"/>
          <p:cNvSpPr>
            <a:spLocks noGrp="1"/>
          </p:cNvSpPr>
          <p:nvPr>
            <p:ph idx="1"/>
          </p:nvPr>
        </p:nvSpPr>
        <p:spPr>
          <a:xfrm>
            <a:off x="1480929" y="2773017"/>
            <a:ext cx="9892703" cy="3427366"/>
          </a:xfrm>
        </p:spPr>
        <p:txBody>
          <a:bodyPr>
            <a:normAutofit/>
          </a:bodyPr>
          <a:lstStyle/>
          <a:p>
            <a:r>
              <a:rPr lang="en-US" sz="2500" b="1" dirty="0"/>
              <a:t>CSUSM Corporation (Fund </a:t>
            </a:r>
            <a:r>
              <a:rPr lang="en-US" sz="2500" b="1" dirty="0">
                <a:highlight>
                  <a:srgbClr val="FFFF00"/>
                </a:highlight>
              </a:rPr>
              <a:t>9</a:t>
            </a:r>
            <a:r>
              <a:rPr lang="en-US" sz="2500" b="1" dirty="0"/>
              <a:t>2xxx)</a:t>
            </a:r>
          </a:p>
          <a:p>
            <a:pPr lvl="1"/>
            <a:r>
              <a:rPr lang="en-US" sz="2100" dirty="0"/>
              <a:t>Campus Programs - Internal Grants: Indirect Costs (IDC), Campus &amp; Community Relations Funds (CCR), Grant Proposal Seed Money (GPSM)</a:t>
            </a:r>
          </a:p>
          <a:p>
            <a:pPr lvl="1"/>
            <a:r>
              <a:rPr lang="en-US" sz="2100" dirty="0"/>
              <a:t>Sponsored Projects - External Grants: NIH, NSF </a:t>
            </a:r>
          </a:p>
          <a:p>
            <a:pPr marL="285750" lvl="1"/>
            <a:r>
              <a:rPr lang="en-US" sz="2500" b="1" dirty="0"/>
              <a:t>Foundation (Fund </a:t>
            </a:r>
            <a:r>
              <a:rPr lang="en-US" sz="2500" b="1" dirty="0">
                <a:highlight>
                  <a:srgbClr val="FFFF00"/>
                </a:highlight>
              </a:rPr>
              <a:t>9</a:t>
            </a:r>
            <a:r>
              <a:rPr lang="en-US" sz="2500" b="1" dirty="0"/>
              <a:t>6xxx)</a:t>
            </a:r>
          </a:p>
          <a:p>
            <a:pPr marL="742950" lvl="2"/>
            <a:r>
              <a:rPr lang="en-US" sz="2300" dirty="0"/>
              <a:t>Donations, Endowments</a:t>
            </a:r>
          </a:p>
        </p:txBody>
      </p:sp>
      <p:sp>
        <p:nvSpPr>
          <p:cNvPr id="5" name="Content Placeholder 3"/>
          <p:cNvSpPr txBox="1">
            <a:spLocks/>
          </p:cNvSpPr>
          <p:nvPr/>
        </p:nvSpPr>
        <p:spPr>
          <a:xfrm>
            <a:off x="1133605" y="4759890"/>
            <a:ext cx="9544833" cy="13966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sz="1800" b="1" i="1" u="sng" dirty="0"/>
          </a:p>
        </p:txBody>
      </p:sp>
    </p:spTree>
    <p:extLst>
      <p:ext uri="{BB962C8B-B14F-4D97-AF65-F5344CB8AC3E}">
        <p14:creationId xmlns:p14="http://schemas.microsoft.com/office/powerpoint/2010/main" val="189615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a:t>Budget Cycle</a:t>
            </a:r>
          </a:p>
        </p:txBody>
      </p:sp>
      <p:sp>
        <p:nvSpPr>
          <p:cNvPr id="12" name="TextBox 11"/>
          <p:cNvSpPr txBox="1"/>
          <p:nvPr/>
        </p:nvSpPr>
        <p:spPr>
          <a:xfrm>
            <a:off x="3314504" y="2527995"/>
            <a:ext cx="6347956" cy="523220"/>
          </a:xfrm>
          <a:prstGeom prst="rect">
            <a:avLst/>
          </a:prstGeom>
          <a:noFill/>
        </p:spPr>
        <p:txBody>
          <a:bodyPr wrap="square" rtlCol="0">
            <a:spAutoFit/>
          </a:bodyPr>
          <a:lstStyle/>
          <a:p>
            <a:pPr marL="800100" lvl="1" indent="-342900">
              <a:buAutoNum type="arabicPeriod"/>
            </a:pPr>
            <a:r>
              <a:rPr lang="en-US" sz="1400" b="1" i="1" dirty="0">
                <a:solidFill>
                  <a:srgbClr val="FF0000"/>
                </a:solidFill>
              </a:rPr>
              <a:t>DEFINE GOALS</a:t>
            </a:r>
            <a:r>
              <a:rPr lang="en-US" sz="1400" b="1" dirty="0"/>
              <a:t> </a:t>
            </a:r>
            <a:r>
              <a:rPr lang="en-US" sz="1000" b="1" dirty="0"/>
              <a:t> Administrators</a:t>
            </a:r>
          </a:p>
          <a:p>
            <a:pPr marL="742950" lvl="1" indent="-285750">
              <a:buFont typeface="Arial" panose="020B0604020202020204" pitchFamily="34" charset="0"/>
              <a:buChar char="•"/>
            </a:pPr>
            <a:r>
              <a:rPr lang="en-US" sz="1400" b="1" i="1" dirty="0">
                <a:solidFill>
                  <a:srgbClr val="00B0F0"/>
                </a:solidFill>
              </a:rPr>
              <a:t>Unit PreBBR Analysis of budget needs and review with Vice Provost</a:t>
            </a:r>
            <a:endParaRPr lang="en-US" sz="1200" i="1" dirty="0"/>
          </a:p>
        </p:txBody>
      </p:sp>
      <p:sp>
        <p:nvSpPr>
          <p:cNvPr id="13" name="TextBox 12"/>
          <p:cNvSpPr txBox="1"/>
          <p:nvPr/>
        </p:nvSpPr>
        <p:spPr>
          <a:xfrm>
            <a:off x="7440460" y="3547748"/>
            <a:ext cx="3951962" cy="692497"/>
          </a:xfrm>
          <a:prstGeom prst="rect">
            <a:avLst/>
          </a:prstGeom>
          <a:noFill/>
        </p:spPr>
        <p:txBody>
          <a:bodyPr wrap="square" rtlCol="0">
            <a:spAutoFit/>
          </a:bodyPr>
          <a:lstStyle/>
          <a:p>
            <a:r>
              <a:rPr lang="en-US" sz="1400" b="1" dirty="0">
                <a:solidFill>
                  <a:srgbClr val="FF0000"/>
                </a:solidFill>
              </a:rPr>
              <a:t>2. </a:t>
            </a:r>
            <a:r>
              <a:rPr lang="en-US" sz="1400" b="1" i="1" dirty="0">
                <a:solidFill>
                  <a:srgbClr val="FF0000"/>
                </a:solidFill>
              </a:rPr>
              <a:t>FORM EXPECTATIONS </a:t>
            </a:r>
            <a:r>
              <a:rPr lang="en-US" sz="1000" b="1" dirty="0"/>
              <a:t>Administrator with support from Unit Analyst as needed</a:t>
            </a:r>
            <a:r>
              <a:rPr lang="en-US" sz="1100" b="1" dirty="0"/>
              <a:t> </a:t>
            </a:r>
          </a:p>
          <a:p>
            <a:pPr marL="285750" indent="-285750">
              <a:buFont typeface="Arial" panose="020B0604020202020204" pitchFamily="34" charset="0"/>
              <a:buChar char="•"/>
            </a:pPr>
            <a:r>
              <a:rPr lang="en-US" sz="1400" b="1" i="1" dirty="0">
                <a:solidFill>
                  <a:srgbClr val="00B0F0"/>
                </a:solidFill>
              </a:rPr>
              <a:t>Fiscal Year budget request</a:t>
            </a:r>
          </a:p>
        </p:txBody>
      </p:sp>
      <p:sp>
        <p:nvSpPr>
          <p:cNvPr id="14" name="TextBox 13"/>
          <p:cNvSpPr txBox="1"/>
          <p:nvPr/>
        </p:nvSpPr>
        <p:spPr>
          <a:xfrm>
            <a:off x="7440460" y="4710092"/>
            <a:ext cx="4158640" cy="1600438"/>
          </a:xfrm>
          <a:prstGeom prst="rect">
            <a:avLst/>
          </a:prstGeom>
          <a:noFill/>
        </p:spPr>
        <p:txBody>
          <a:bodyPr wrap="square" rtlCol="0">
            <a:spAutoFit/>
          </a:bodyPr>
          <a:lstStyle/>
          <a:p>
            <a:r>
              <a:rPr lang="en-US" sz="1400" b="1" i="1" dirty="0">
                <a:solidFill>
                  <a:srgbClr val="FF0000"/>
                </a:solidFill>
              </a:rPr>
              <a:t>3. CREATE BUDGET</a:t>
            </a:r>
            <a:r>
              <a:rPr lang="en-US" sz="1400" b="1" dirty="0"/>
              <a:t> </a:t>
            </a:r>
            <a:r>
              <a:rPr lang="en-US" sz="1100" b="1" dirty="0"/>
              <a:t> </a:t>
            </a:r>
            <a:r>
              <a:rPr lang="en-US" sz="1000" b="1" dirty="0"/>
              <a:t>Administrator &amp; Unit Analyst</a:t>
            </a:r>
          </a:p>
          <a:p>
            <a:pPr marL="285750" indent="-285750">
              <a:buFont typeface="Arial" panose="020B0604020202020204" pitchFamily="34" charset="0"/>
              <a:buChar char="•"/>
            </a:pPr>
            <a:r>
              <a:rPr lang="en-US" sz="1400" b="1" i="1" dirty="0">
                <a:solidFill>
                  <a:srgbClr val="00B0F0"/>
                </a:solidFill>
              </a:rPr>
              <a:t>Base Budget Review (BBR) submitted for upload with allocation</a:t>
            </a:r>
          </a:p>
          <a:p>
            <a:pPr marL="285750" indent="-285750">
              <a:buFont typeface="Arial" panose="020B0604020202020204" pitchFamily="34" charset="0"/>
              <a:buChar char="•"/>
            </a:pPr>
            <a:r>
              <a:rPr lang="en-US" sz="1400" b="1" i="1" dirty="0">
                <a:solidFill>
                  <a:srgbClr val="00B0F0"/>
                </a:solidFill>
              </a:rPr>
              <a:t>Cash Trust submission</a:t>
            </a:r>
          </a:p>
          <a:p>
            <a:pPr marL="285750" indent="-285750">
              <a:buFont typeface="Arial" panose="020B0604020202020204" pitchFamily="34" charset="0"/>
              <a:buChar char="•"/>
            </a:pPr>
            <a:r>
              <a:rPr lang="en-US" sz="1400" b="1" i="1" dirty="0">
                <a:solidFill>
                  <a:srgbClr val="00B0F0"/>
                </a:solidFill>
              </a:rPr>
              <a:t>Non-Discretionary Student/Course Fees submission</a:t>
            </a:r>
          </a:p>
          <a:p>
            <a:pPr marL="285750" indent="-285750">
              <a:buFont typeface="Arial" panose="020B0604020202020204" pitchFamily="34" charset="0"/>
              <a:buChar char="•"/>
            </a:pPr>
            <a:endParaRPr lang="en-US" sz="1400" b="1" i="1" dirty="0">
              <a:solidFill>
                <a:srgbClr val="FF0000"/>
              </a:solidFill>
            </a:endParaRPr>
          </a:p>
        </p:txBody>
      </p:sp>
      <p:sp>
        <p:nvSpPr>
          <p:cNvPr id="15" name="TextBox 14"/>
          <p:cNvSpPr txBox="1"/>
          <p:nvPr/>
        </p:nvSpPr>
        <p:spPr>
          <a:xfrm>
            <a:off x="909636" y="4833203"/>
            <a:ext cx="3646938" cy="677108"/>
          </a:xfrm>
          <a:prstGeom prst="rect">
            <a:avLst/>
          </a:prstGeom>
          <a:noFill/>
        </p:spPr>
        <p:txBody>
          <a:bodyPr wrap="square" rtlCol="0">
            <a:spAutoFit/>
          </a:bodyPr>
          <a:lstStyle/>
          <a:p>
            <a:r>
              <a:rPr lang="en-US" sz="1400" b="1" dirty="0">
                <a:solidFill>
                  <a:srgbClr val="FF0000"/>
                </a:solidFill>
              </a:rPr>
              <a:t>4. </a:t>
            </a:r>
            <a:r>
              <a:rPr lang="en-US" sz="1400" b="1" i="1" dirty="0">
                <a:solidFill>
                  <a:srgbClr val="FF0000"/>
                </a:solidFill>
              </a:rPr>
              <a:t>MONITOR &amp; ANALYZE BUDGET </a:t>
            </a:r>
          </a:p>
          <a:p>
            <a:r>
              <a:rPr lang="en-US" sz="1000" b="1" dirty="0"/>
              <a:t>Budget Staff &amp; Supervisor (Unit or Dept Level) </a:t>
            </a:r>
          </a:p>
          <a:p>
            <a:pPr marL="285750" indent="-285750">
              <a:buFont typeface="Arial" panose="020B0604020202020204" pitchFamily="34" charset="0"/>
              <a:buChar char="•"/>
            </a:pPr>
            <a:r>
              <a:rPr lang="en-US" sz="1400" b="1" dirty="0">
                <a:solidFill>
                  <a:srgbClr val="00B0F0"/>
                </a:solidFill>
              </a:rPr>
              <a:t>Create new FY Shadow Budget</a:t>
            </a:r>
          </a:p>
        </p:txBody>
      </p:sp>
      <p:sp>
        <p:nvSpPr>
          <p:cNvPr id="16" name="TextBox 15"/>
          <p:cNvSpPr txBox="1"/>
          <p:nvPr/>
        </p:nvSpPr>
        <p:spPr>
          <a:xfrm>
            <a:off x="909636" y="3448208"/>
            <a:ext cx="3713613" cy="1261884"/>
          </a:xfrm>
          <a:prstGeom prst="rect">
            <a:avLst/>
          </a:prstGeom>
          <a:noFill/>
        </p:spPr>
        <p:txBody>
          <a:bodyPr wrap="square" rtlCol="0">
            <a:spAutoFit/>
          </a:bodyPr>
          <a:lstStyle/>
          <a:p>
            <a:r>
              <a:rPr lang="en-US" sz="1400" b="1" i="1" dirty="0">
                <a:solidFill>
                  <a:srgbClr val="FF0000"/>
                </a:solidFill>
              </a:rPr>
              <a:t>5. ADJUST</a:t>
            </a:r>
            <a:r>
              <a:rPr lang="en-US" b="1" i="1" dirty="0">
                <a:solidFill>
                  <a:srgbClr val="FF0000"/>
                </a:solidFill>
              </a:rPr>
              <a:t> </a:t>
            </a:r>
            <a:r>
              <a:rPr lang="en-US" sz="1000" b="1" dirty="0"/>
              <a:t>Staff &amp; Supervisor (Unit or Dept Level)</a:t>
            </a:r>
          </a:p>
          <a:p>
            <a:pPr marL="285750" indent="-285750">
              <a:buFont typeface="Arial" panose="020B0604020202020204" pitchFamily="34" charset="0"/>
              <a:buChar char="•"/>
            </a:pPr>
            <a:r>
              <a:rPr lang="en-US" sz="1400" b="1" i="1" dirty="0">
                <a:solidFill>
                  <a:srgbClr val="00B0F0"/>
                </a:solidFill>
              </a:rPr>
              <a:t>Mid-Year Report</a:t>
            </a:r>
          </a:p>
          <a:p>
            <a:pPr marL="285750" indent="-285750">
              <a:buFont typeface="Arial" panose="020B0604020202020204" pitchFamily="34" charset="0"/>
              <a:buChar char="•"/>
            </a:pPr>
            <a:r>
              <a:rPr lang="en-US" sz="1400" b="1" i="1" dirty="0">
                <a:solidFill>
                  <a:srgbClr val="00B0F0"/>
                </a:solidFill>
              </a:rPr>
              <a:t>Carry Forward Request</a:t>
            </a:r>
          </a:p>
          <a:p>
            <a:pPr marL="285750" indent="-285750">
              <a:buFont typeface="Arial" panose="020B0604020202020204" pitchFamily="34" charset="0"/>
              <a:buChar char="•"/>
            </a:pPr>
            <a:r>
              <a:rPr lang="en-US" sz="1400" b="1" i="1" dirty="0">
                <a:solidFill>
                  <a:srgbClr val="00B0F0"/>
                </a:solidFill>
              </a:rPr>
              <a:t>Fiscal Year Close</a:t>
            </a:r>
          </a:p>
          <a:p>
            <a:endParaRPr lang="en-US" sz="1600" b="1" i="1" dirty="0">
              <a:solidFill>
                <a:srgbClr val="00B0F0"/>
              </a:solidFill>
            </a:endParaRPr>
          </a:p>
        </p:txBody>
      </p:sp>
      <p:pic>
        <p:nvPicPr>
          <p:cNvPr id="4098" name="Picture 2" descr="https://saylordotorg.github.io/text_personal-finance/section_09/89dcaa8102b9b3f6cdf23e7773c780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444" y="3107333"/>
            <a:ext cx="3349016" cy="28314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42367" y="2029072"/>
            <a:ext cx="8292230" cy="369332"/>
          </a:xfrm>
          <a:prstGeom prst="rect">
            <a:avLst/>
          </a:prstGeom>
        </p:spPr>
        <p:txBody>
          <a:bodyPr wrap="square">
            <a:spAutoFit/>
          </a:bodyPr>
          <a:lstStyle/>
          <a:p>
            <a:r>
              <a:rPr lang="en-US" dirty="0"/>
              <a:t>Training, support, and resources are available through your unit Budget Analyst</a:t>
            </a:r>
          </a:p>
        </p:txBody>
      </p:sp>
    </p:spTree>
    <p:extLst>
      <p:ext uri="{BB962C8B-B14F-4D97-AF65-F5344CB8AC3E}">
        <p14:creationId xmlns:p14="http://schemas.microsoft.com/office/powerpoint/2010/main" val="115830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8285A5C-D471-4DF8-B356-0D9D00E2C67B}"/>
              </a:ext>
            </a:extLst>
          </p:cNvPr>
          <p:cNvGraphicFramePr>
            <a:graphicFrameLocks noChangeAspect="1"/>
          </p:cNvGraphicFramePr>
          <p:nvPr>
            <p:extLst>
              <p:ext uri="{D42A27DB-BD31-4B8C-83A1-F6EECF244321}">
                <p14:modId xmlns:p14="http://schemas.microsoft.com/office/powerpoint/2010/main" val="1849483981"/>
              </p:ext>
            </p:extLst>
          </p:nvPr>
        </p:nvGraphicFramePr>
        <p:xfrm>
          <a:off x="2032000" y="784225"/>
          <a:ext cx="8128000" cy="5287963"/>
        </p:xfrm>
        <a:graphic>
          <a:graphicData uri="http://schemas.openxmlformats.org/presentationml/2006/ole">
            <mc:AlternateContent xmlns:mc="http://schemas.openxmlformats.org/markup-compatibility/2006">
              <mc:Choice xmlns:v="urn:schemas-microsoft-com:vml" Requires="v">
                <p:oleObj name="Worksheet" r:id="rId2" imgW="11137727" imgH="7245438" progId="Excel.Sheet.12">
                  <p:embed/>
                </p:oleObj>
              </mc:Choice>
              <mc:Fallback>
                <p:oleObj name="Worksheet" r:id="rId2" imgW="11137727" imgH="7245438" progId="Excel.Sheet.12">
                  <p:embed/>
                  <p:pic>
                    <p:nvPicPr>
                      <p:cNvPr id="2" name="Object 1">
                        <a:extLst>
                          <a:ext uri="{FF2B5EF4-FFF2-40B4-BE49-F238E27FC236}">
                            <a16:creationId xmlns:a16="http://schemas.microsoft.com/office/drawing/2014/main" id="{A8285A5C-D471-4DF8-B356-0D9D00E2C67B}"/>
                          </a:ext>
                        </a:extLst>
                      </p:cNvPr>
                      <p:cNvPicPr/>
                      <p:nvPr/>
                    </p:nvPicPr>
                    <p:blipFill>
                      <a:blip r:embed="rId3"/>
                      <a:stretch>
                        <a:fillRect/>
                      </a:stretch>
                    </p:blipFill>
                    <p:spPr>
                      <a:xfrm>
                        <a:off x="2032000" y="784225"/>
                        <a:ext cx="8128000" cy="5287963"/>
                      </a:xfrm>
                      <a:prstGeom prst="rect">
                        <a:avLst/>
                      </a:prstGeom>
                    </p:spPr>
                  </p:pic>
                </p:oleObj>
              </mc:Fallback>
            </mc:AlternateContent>
          </a:graphicData>
        </a:graphic>
      </p:graphicFrame>
    </p:spTree>
    <p:extLst>
      <p:ext uri="{BB962C8B-B14F-4D97-AF65-F5344CB8AC3E}">
        <p14:creationId xmlns:p14="http://schemas.microsoft.com/office/powerpoint/2010/main" val="413492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3F40-B8D6-2949-9C90-A5A0CDF5B907}"/>
              </a:ext>
            </a:extLst>
          </p:cNvPr>
          <p:cNvSpPr>
            <a:spLocks noGrp="1"/>
          </p:cNvSpPr>
          <p:nvPr>
            <p:ph type="title"/>
          </p:nvPr>
        </p:nvSpPr>
        <p:spPr>
          <a:xfrm>
            <a:off x="1295402" y="1078089"/>
            <a:ext cx="9601196" cy="1207910"/>
          </a:xfrm>
        </p:spPr>
        <p:txBody>
          <a:bodyPr>
            <a:normAutofit fontScale="90000"/>
          </a:bodyPr>
          <a:lstStyle/>
          <a:p>
            <a:r>
              <a:rPr lang="en-US" b="1" dirty="0">
                <a:latin typeface="Corbel" panose="020B0503020204020204" pitchFamily="34" charset="0"/>
                <a:ea typeface="Times New Roman" panose="02020603050405020304" pitchFamily="18" charset="0"/>
                <a:cs typeface="Times New Roman" panose="02020603050405020304" pitchFamily="18" charset="0"/>
              </a:rPr>
              <a:t>Uses of Funds: PROCARD and Purchasing</a:t>
            </a:r>
            <a:br>
              <a:rPr lang="en-US" b="1" dirty="0">
                <a:latin typeface="Corbel" panose="020B0503020204020204" pitchFamily="34" charset="0"/>
                <a:ea typeface="Times New Roman" panose="02020603050405020304" pitchFamily="18" charset="0"/>
                <a:cs typeface="Times New Roman" panose="02020603050405020304" pitchFamily="18" charset="0"/>
              </a:rPr>
            </a:b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id="{8022F4E8-BE9F-F148-9CAD-C70626800749}"/>
              </a:ext>
            </a:extLst>
          </p:cNvPr>
          <p:cNvSpPr>
            <a:spLocks noGrp="1"/>
          </p:cNvSpPr>
          <p:nvPr>
            <p:ph idx="1"/>
          </p:nvPr>
        </p:nvSpPr>
        <p:spPr>
          <a:xfrm>
            <a:off x="1295401" y="2466363"/>
            <a:ext cx="9601196" cy="3733101"/>
          </a:xfrm>
        </p:spPr>
        <p:txBody>
          <a:bodyPr>
            <a:normAutofit fontScale="70000" lnSpcReduction="20000"/>
          </a:bodyPr>
          <a:lstStyle/>
          <a:p>
            <a:pPr algn="l">
              <a:buFont typeface="Arial" panose="020B0604020202020204" pitchFamily="34" charset="0"/>
              <a:buChar char="•"/>
            </a:pPr>
            <a:r>
              <a:rPr lang="en-US" sz="2600" b="1" i="0" dirty="0">
                <a:solidFill>
                  <a:schemeClr val="tx1"/>
                </a:solidFill>
                <a:effectLst/>
                <a:latin typeface="Corbel" panose="020B0503020204020204" pitchFamily="34" charset="0"/>
              </a:rPr>
              <a:t>Using university purchasing processes (e.g. </a:t>
            </a:r>
            <a:r>
              <a:rPr lang="en-US" sz="2600" b="1" i="0" dirty="0" err="1">
                <a:solidFill>
                  <a:schemeClr val="tx1"/>
                </a:solidFill>
                <a:effectLst/>
                <a:latin typeface="Corbel" panose="020B0503020204020204" pitchFamily="34" charset="0"/>
              </a:rPr>
              <a:t>ProCard</a:t>
            </a:r>
            <a:r>
              <a:rPr lang="en-US" sz="2600" b="1" i="0" dirty="0">
                <a:solidFill>
                  <a:schemeClr val="tx1"/>
                </a:solidFill>
                <a:effectLst/>
                <a:latin typeface="Corbel" panose="020B0503020204020204" pitchFamily="34" charset="0"/>
              </a:rPr>
              <a:t>; Purchase Order) is strongly encouraged and preferred over personal reimbursement (Direct Pay).</a:t>
            </a:r>
            <a:endParaRPr lang="en-US" sz="2600" b="0" i="0" dirty="0">
              <a:solidFill>
                <a:schemeClr val="tx1"/>
              </a:solidFill>
              <a:effectLst/>
              <a:latin typeface="Corbel" panose="020B0503020204020204" pitchFamily="34" charset="0"/>
            </a:endParaRPr>
          </a:p>
          <a:p>
            <a:r>
              <a:rPr lang="en-US" sz="2200" dirty="0">
                <a:latin typeface="Corbel" panose="020B0503020204020204" pitchFamily="34" charset="0"/>
              </a:rPr>
              <a:t>Both </a:t>
            </a:r>
            <a:r>
              <a:rPr lang="en-US" sz="2200" dirty="0" err="1">
                <a:latin typeface="Corbel" panose="020B0503020204020204" pitchFamily="34" charset="0"/>
              </a:rPr>
              <a:t>ProCards</a:t>
            </a:r>
            <a:r>
              <a:rPr lang="en-US" sz="2200" dirty="0">
                <a:latin typeface="Corbel" panose="020B0503020204020204" pitchFamily="34" charset="0"/>
              </a:rPr>
              <a:t> and the entire department/unit budgets are reconciled and audited monthly, signed by owner and supervisor</a:t>
            </a:r>
          </a:p>
          <a:p>
            <a:r>
              <a:rPr lang="en-US" sz="2200" dirty="0">
                <a:latin typeface="Corbel" panose="020B0503020204020204" pitchFamily="34" charset="0"/>
                <a:ea typeface="Times New Roman" panose="02020603050405020304" pitchFamily="18" charset="0"/>
              </a:rPr>
              <a:t>Best practices:</a:t>
            </a:r>
            <a:endParaRPr lang="en-US" sz="2200" dirty="0">
              <a:latin typeface="Corbel" panose="020B0503020204020204" pitchFamily="34" charset="0"/>
            </a:endParaRPr>
          </a:p>
          <a:p>
            <a:pPr lvl="1">
              <a:buFont typeface="Courier New" panose="02070309020205020404" pitchFamily="49" charset="0"/>
              <a:buChar char="o"/>
            </a:pPr>
            <a:r>
              <a:rPr lang="en-US" sz="2100" dirty="0">
                <a:latin typeface="Corbel" panose="020B0503020204020204" pitchFamily="34" charset="0"/>
                <a:ea typeface="Times New Roman" panose="02020603050405020304" pitchFamily="18" charset="0"/>
              </a:rPr>
              <a:t>Code expenses to the correct account code  </a:t>
            </a:r>
            <a:endParaRPr lang="en-US" sz="2100" dirty="0">
              <a:latin typeface="Corbel" panose="020B0503020204020204" pitchFamily="34" charset="0"/>
            </a:endParaRPr>
          </a:p>
          <a:p>
            <a:pPr lvl="1">
              <a:buFont typeface="Courier New" panose="02070309020205020404" pitchFamily="49" charset="0"/>
              <a:buChar char="o"/>
            </a:pPr>
            <a:r>
              <a:rPr lang="en-US" sz="2100" dirty="0">
                <a:latin typeface="Corbel" panose="020B0503020204020204" pitchFamily="34" charset="0"/>
                <a:ea typeface="Times New Roman" panose="02020603050405020304" pitchFamily="18" charset="0"/>
              </a:rPr>
              <a:t>Confirm invoice is attached</a:t>
            </a:r>
          </a:p>
          <a:p>
            <a:pPr lvl="1">
              <a:buFont typeface="Courier New" panose="02070309020205020404" pitchFamily="49" charset="0"/>
              <a:buChar char="o"/>
            </a:pPr>
            <a:r>
              <a:rPr lang="en-US" sz="2100" dirty="0">
                <a:latin typeface="Corbel" panose="020B0503020204020204" pitchFamily="34" charset="0"/>
                <a:ea typeface="Times New Roman" panose="02020603050405020304" pitchFamily="18" charset="0"/>
              </a:rPr>
              <a:t>Accurate description of purpose (e.g. recipient name for Professional Development)</a:t>
            </a:r>
          </a:p>
          <a:p>
            <a:pPr lvl="1">
              <a:buFont typeface="Courier New" panose="02070309020205020404" pitchFamily="49" charset="0"/>
              <a:buChar char="o"/>
            </a:pPr>
            <a:r>
              <a:rPr lang="en-US" sz="2100" dirty="0">
                <a:latin typeface="Corbel" panose="020B0503020204020204" pitchFamily="34" charset="0"/>
              </a:rPr>
              <a:t>Professional Development funds must be spent in the year received, they are not eligible to carry forward into the next fiscal year unless specifically authorized.  The Provost will review and authorize exceptions on a case by case basis for funds received too late in the year to be used.</a:t>
            </a:r>
            <a:endParaRPr lang="en-US" sz="2100" dirty="0">
              <a:latin typeface="Corbel" panose="020B0503020204020204" pitchFamily="34" charset="0"/>
              <a:ea typeface="Times New Roman" panose="02020603050405020304" pitchFamily="18" charset="0"/>
            </a:endParaRPr>
          </a:p>
          <a:p>
            <a:pPr lvl="1">
              <a:buFont typeface="Courier New" panose="02070309020205020404" pitchFamily="49" charset="0"/>
              <a:buChar char="o"/>
            </a:pPr>
            <a:r>
              <a:rPr lang="en-US" sz="2100" dirty="0">
                <a:latin typeface="Corbel" panose="020B0503020204020204" pitchFamily="34" charset="0"/>
                <a:ea typeface="Times New Roman" panose="02020603050405020304" pitchFamily="18" charset="0"/>
              </a:rPr>
              <a:t>Hospitality expense </a:t>
            </a:r>
            <a:r>
              <a:rPr lang="en-US" sz="2200" dirty="0">
                <a:latin typeface="Corbel" panose="020B0503020204020204" pitchFamily="34" charset="0"/>
                <a:ea typeface="Times New Roman" panose="02020603050405020304" pitchFamily="18" charset="0"/>
              </a:rPr>
              <a:t>must have ​signed hospitality ​form attached</a:t>
            </a:r>
          </a:p>
          <a:p>
            <a:pPr lvl="1">
              <a:buFont typeface="Courier New" panose="02070309020205020404" pitchFamily="49" charset="0"/>
              <a:buChar char="o"/>
            </a:pPr>
            <a:r>
              <a:rPr lang="en-US" sz="2100" dirty="0">
                <a:latin typeface="Corbel" panose="020B0503020204020204" pitchFamily="34" charset="0"/>
              </a:rPr>
              <a:t>Please expense funds by March 31 as much as possible to meet all University fiscal year-end calendar deadlines.  Work with your Lead Analyst for exceptions.</a:t>
            </a:r>
          </a:p>
        </p:txBody>
      </p:sp>
    </p:spTree>
    <p:extLst>
      <p:ext uri="{BB962C8B-B14F-4D97-AF65-F5344CB8AC3E}">
        <p14:creationId xmlns:p14="http://schemas.microsoft.com/office/powerpoint/2010/main" val="323604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3F40-B8D6-2949-9C90-A5A0CDF5B907}"/>
              </a:ext>
            </a:extLst>
          </p:cNvPr>
          <p:cNvSpPr>
            <a:spLocks noGrp="1"/>
          </p:cNvSpPr>
          <p:nvPr>
            <p:ph type="title"/>
          </p:nvPr>
        </p:nvSpPr>
        <p:spPr>
          <a:xfrm>
            <a:off x="1295402" y="1078089"/>
            <a:ext cx="9601196" cy="1207910"/>
          </a:xfrm>
        </p:spPr>
        <p:txBody>
          <a:bodyPr>
            <a:normAutofit fontScale="90000"/>
          </a:bodyPr>
          <a:lstStyle/>
          <a:p>
            <a:r>
              <a:rPr lang="en-US" b="1" dirty="0">
                <a:latin typeface="Corbel" panose="020B0503020204020204" pitchFamily="34" charset="0"/>
                <a:ea typeface="Times New Roman" panose="02020603050405020304" pitchFamily="18" charset="0"/>
                <a:cs typeface="Times New Roman" panose="02020603050405020304" pitchFamily="18" charset="0"/>
              </a:rPr>
              <a:t>Uses of Funds: Professional Development</a:t>
            </a:r>
            <a:br>
              <a:rPr lang="en-US" b="1" dirty="0">
                <a:latin typeface="Corbel" panose="020B0503020204020204" pitchFamily="34" charset="0"/>
                <a:ea typeface="Times New Roman" panose="02020603050405020304" pitchFamily="18" charset="0"/>
                <a:cs typeface="Times New Roman" panose="02020603050405020304" pitchFamily="18" charset="0"/>
              </a:rPr>
            </a:b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id="{8022F4E8-BE9F-F148-9CAD-C70626800749}"/>
              </a:ext>
            </a:extLst>
          </p:cNvPr>
          <p:cNvSpPr>
            <a:spLocks noGrp="1"/>
          </p:cNvSpPr>
          <p:nvPr>
            <p:ph idx="1"/>
          </p:nvPr>
        </p:nvSpPr>
        <p:spPr>
          <a:xfrm>
            <a:off x="914400" y="2472267"/>
            <a:ext cx="10515600" cy="3702755"/>
          </a:xfrm>
        </p:spPr>
        <p:txBody>
          <a:bodyPr>
            <a:noAutofit/>
          </a:bodyPr>
          <a:lstStyle/>
          <a:p>
            <a:pPr marL="0" indent="0">
              <a:lnSpc>
                <a:spcPct val="107000"/>
              </a:lnSpc>
              <a:spcAft>
                <a:spcPts val="800"/>
              </a:spcAft>
              <a:buNone/>
            </a:pPr>
            <a:r>
              <a:rPr lang="en-US" sz="1600" b="1" dirty="0">
                <a:solidFill>
                  <a:schemeClr val="tx1"/>
                </a:solidFill>
                <a:cs typeface="Times New Roman" panose="02020603050405020304" pitchFamily="18" charset="0"/>
              </a:rPr>
              <a:t>Regardless of College or Department, Faculty spending requests should be reviewed with consistent standards. Faculty should fairly be expected to explain the following (however briefly) for spending requests:</a:t>
            </a:r>
            <a:endParaRPr lang="en-US" sz="1400" b="1" dirty="0">
              <a:solidFill>
                <a:schemeClr val="tx1"/>
              </a:solidFill>
              <a:cs typeface="Times New Roman" panose="02020603050405020304" pitchFamily="18" charset="0"/>
            </a:endParaRPr>
          </a:p>
          <a:p>
            <a:pPr>
              <a:lnSpc>
                <a:spcPct val="107000"/>
              </a:lnSpc>
              <a:spcAft>
                <a:spcPts val="800"/>
              </a:spcAft>
              <a:buFont typeface="Arial" panose="020B0604020202020204" pitchFamily="34" charset="0"/>
              <a:buChar char="•"/>
            </a:pPr>
            <a:r>
              <a:rPr lang="en-US" sz="1600" dirty="0">
                <a:solidFill>
                  <a:schemeClr val="tx1"/>
                </a:solidFill>
                <a:cs typeface="Times New Roman" panose="02020603050405020304" pitchFamily="18" charset="0"/>
              </a:rPr>
              <a:t>How will this purchase further your professional development?</a:t>
            </a:r>
          </a:p>
          <a:p>
            <a:pPr>
              <a:lnSpc>
                <a:spcPct val="107000"/>
              </a:lnSpc>
              <a:spcAft>
                <a:spcPts val="800"/>
              </a:spcAft>
              <a:buFont typeface="Arial" panose="020B0604020202020204" pitchFamily="34" charset="0"/>
              <a:buChar char="•"/>
            </a:pPr>
            <a:r>
              <a:rPr lang="en-US" sz="1600" dirty="0">
                <a:solidFill>
                  <a:schemeClr val="tx1"/>
                </a:solidFill>
                <a:ea typeface="Times New Roman" panose="02020603050405020304" pitchFamily="18" charset="0"/>
                <a:cs typeface="Times New Roman" panose="02020603050405020304" pitchFamily="18" charset="0"/>
              </a:rPr>
              <a:t>How does this purchase align with the College’s mission and/or strategic goals?</a:t>
            </a:r>
          </a:p>
          <a:p>
            <a:pPr marL="0" indent="0">
              <a:lnSpc>
                <a:spcPct val="107000"/>
              </a:lnSpc>
              <a:spcAft>
                <a:spcPts val="800"/>
              </a:spcAft>
              <a:buNone/>
            </a:pPr>
            <a:r>
              <a:rPr lang="en-US" sz="1600" b="1" i="1" dirty="0">
                <a:solidFill>
                  <a:srgbClr val="222222"/>
                </a:solidFill>
                <a:effectLst/>
                <a:latin typeface="Roboto" panose="02000000000000000000" pitchFamily="2" charset="0"/>
              </a:rPr>
              <a:t>PROFESSIONAL DEVELOPMENT: Professional Development is defined as pursuit of knowledge or skill through study, research and/or creative activities, professional travel, conferences, workshops or courses that directly support and develop a person’s professional growth in their discipline or career. Appropriate expenditure may include supplies, equipment, books, professional memberships or subscriptions, and other costs related to professional development. Hiring students to assist with research, scholarly and/or creative activities is permissible. All purchases must follow CSUSM procurement policies.</a:t>
            </a:r>
            <a:endParaRPr lang="en-US" sz="1600" i="1" dirty="0">
              <a:ea typeface="Times New Roman" panose="02020603050405020304" pitchFamily="18" charset="0"/>
              <a:cs typeface="Times New Roman" panose="02020603050405020304" pitchFamily="18" charset="0"/>
            </a:endParaRPr>
          </a:p>
          <a:p>
            <a:pPr>
              <a:lnSpc>
                <a:spcPct val="107000"/>
              </a:lnSpc>
              <a:spcBef>
                <a:spcPts val="0"/>
              </a:spcBef>
              <a:spcAft>
                <a:spcPts val="0"/>
              </a:spcAft>
              <a:buSzPts val="1000"/>
              <a:tabLst>
                <a:tab pos="457200" algn="l"/>
              </a:tabLst>
            </a:pPr>
            <a:r>
              <a:rPr lang="en-US" sz="1800" b="1" dirty="0">
                <a:solidFill>
                  <a:schemeClr val="tx1"/>
                </a:solidFill>
                <a:ea typeface="Calibri" panose="020F0502020204030204" pitchFamily="34" charset="0"/>
                <a:cs typeface="Times New Roman" panose="02020603050405020304" pitchFamily="18" charset="0"/>
                <a:hlinkClick r:id="rId2"/>
              </a:rPr>
              <a:t>https://www.csusm.edu/par/resource_operations/professionaldevelopment.html</a:t>
            </a:r>
            <a:endParaRPr lang="en-US" sz="1800" b="1" dirty="0">
              <a:solidFill>
                <a:schemeClr val="tx1"/>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1600" b="1" dirty="0">
              <a:solidFill>
                <a:schemeClr val="tx1"/>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1600" b="1" dirty="0">
              <a:solidFill>
                <a:schemeClr val="tx1"/>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1600" b="1"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87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FB6A00-CF26-482C-9FB4-ED2B93A639F3}"/>
              </a:ext>
            </a:extLst>
          </p:cNvPr>
          <p:cNvSpPr txBox="1"/>
          <p:nvPr/>
        </p:nvSpPr>
        <p:spPr>
          <a:xfrm>
            <a:off x="752475" y="581026"/>
            <a:ext cx="10715625" cy="5878532"/>
          </a:xfrm>
          <a:prstGeom prst="rect">
            <a:avLst/>
          </a:prstGeom>
          <a:noFill/>
        </p:spPr>
        <p:txBody>
          <a:bodyPr wrap="square">
            <a:spAutoFit/>
          </a:bodyPr>
          <a:lstStyle/>
          <a:p>
            <a:pPr algn="l"/>
            <a:r>
              <a:rPr lang="en-US" b="1" i="0" dirty="0">
                <a:solidFill>
                  <a:srgbClr val="47484D"/>
                </a:solidFill>
                <a:effectLst/>
                <a:latin typeface="Montserrat" panose="00000500000000000000" pitchFamily="2" charset="0"/>
              </a:rPr>
              <a:t>Definitions &amp; Requirements from Academic Affairs:</a:t>
            </a:r>
          </a:p>
          <a:p>
            <a:pPr algn="l"/>
            <a:endParaRPr lang="en-US" b="1" i="0" dirty="0">
              <a:solidFill>
                <a:srgbClr val="47484D"/>
              </a:solidFill>
              <a:effectLst/>
              <a:latin typeface="Montserrat" panose="00000500000000000000" pitchFamily="2" charset="0"/>
            </a:endParaRPr>
          </a:p>
          <a:p>
            <a:pPr algn="l">
              <a:buFont typeface="Arial" panose="020B0604020202020204" pitchFamily="34" charset="0"/>
              <a:buChar char="•"/>
            </a:pPr>
            <a:r>
              <a:rPr lang="en-US" sz="1600" b="0" i="0" dirty="0">
                <a:solidFill>
                  <a:srgbClr val="222222"/>
                </a:solidFill>
                <a:effectLst/>
                <a:latin typeface="Roboto" panose="02000000000000000000" pitchFamily="2" charset="0"/>
              </a:rPr>
              <a:t>Any items purchased with University funds are intended for University business, and all spending requests must be focused on that expectation.</a:t>
            </a:r>
          </a:p>
          <a:p>
            <a:pPr algn="l">
              <a:buFont typeface="Arial" panose="020B0604020202020204" pitchFamily="34" charset="0"/>
              <a:buChar char="•"/>
            </a:pPr>
            <a:endParaRPr lang="en-US" sz="1600" b="0" i="0" dirty="0">
              <a:solidFill>
                <a:srgbClr val="222222"/>
              </a:solidFill>
              <a:effectLst/>
              <a:latin typeface="Roboto" panose="02000000000000000000" pitchFamily="2" charset="0"/>
            </a:endParaRPr>
          </a:p>
          <a:p>
            <a:pPr algn="l">
              <a:buFont typeface="Arial" panose="020B0604020202020204" pitchFamily="34" charset="0"/>
              <a:buChar char="•"/>
            </a:pPr>
            <a:r>
              <a:rPr lang="en-US" sz="1600" b="0" i="0" dirty="0">
                <a:solidFill>
                  <a:srgbClr val="222222"/>
                </a:solidFill>
                <a:effectLst/>
                <a:latin typeface="Roboto" panose="02000000000000000000" pitchFamily="2" charset="0"/>
              </a:rPr>
              <a:t>Any items purchased with professional development funds are the property of CSUSM and must be returned to CSUSM for proper decommissioning, disposal or reuse per applicable policies.</a:t>
            </a:r>
          </a:p>
          <a:p>
            <a:pPr algn="l">
              <a:buFont typeface="Arial" panose="020B0604020202020204" pitchFamily="34" charset="0"/>
              <a:buChar char="•"/>
            </a:pPr>
            <a:endParaRPr lang="en-US" sz="1600" b="0" i="0" dirty="0">
              <a:solidFill>
                <a:srgbClr val="222222"/>
              </a:solidFill>
              <a:effectLst/>
              <a:latin typeface="Roboto" panose="02000000000000000000" pitchFamily="2" charset="0"/>
            </a:endParaRPr>
          </a:p>
          <a:p>
            <a:pPr algn="l">
              <a:buFont typeface="Arial" panose="020B0604020202020204" pitchFamily="34" charset="0"/>
              <a:buChar char="•"/>
            </a:pPr>
            <a:r>
              <a:rPr lang="en-US" sz="1600" b="0" i="0" dirty="0">
                <a:solidFill>
                  <a:srgbClr val="222222"/>
                </a:solidFill>
                <a:effectLst/>
                <a:latin typeface="Roboto" panose="02000000000000000000" pitchFamily="2" charset="0"/>
              </a:rPr>
              <a:t>Professional development funds must cover the entire cost of the item(s). Co-mingling of funds is not allowed; e.g., items cannot be purchased with 50% professional development funds and 50% personal funds.</a:t>
            </a:r>
          </a:p>
          <a:p>
            <a:pPr algn="l">
              <a:buFont typeface="Arial" panose="020B0604020202020204" pitchFamily="34" charset="0"/>
              <a:buChar char="•"/>
            </a:pPr>
            <a:endParaRPr lang="en-US" sz="1600" b="0" i="0" dirty="0">
              <a:solidFill>
                <a:srgbClr val="222222"/>
              </a:solidFill>
              <a:effectLst/>
              <a:latin typeface="Roboto" panose="02000000000000000000" pitchFamily="2" charset="0"/>
            </a:endParaRPr>
          </a:p>
          <a:p>
            <a:pPr algn="l">
              <a:buFont typeface="Arial" panose="020B0604020202020204" pitchFamily="34" charset="0"/>
              <a:buChar char="•"/>
            </a:pPr>
            <a:r>
              <a:rPr lang="en-US" sz="1600" b="0" i="0" dirty="0">
                <a:solidFill>
                  <a:srgbClr val="222222"/>
                </a:solidFill>
                <a:effectLst/>
                <a:latin typeface="Roboto" panose="02000000000000000000" pitchFamily="2" charset="0"/>
              </a:rPr>
              <a:t>University Procurement processes must be followed, and any personal reimbursements must comply with the </a:t>
            </a:r>
            <a:r>
              <a:rPr lang="en-US" sz="1600" b="0" i="0" u="none" strike="noStrike" dirty="0">
                <a:solidFill>
                  <a:srgbClr val="BC441B"/>
                </a:solidFill>
                <a:effectLst/>
                <a:latin typeface="Roboto" panose="02000000000000000000" pitchFamily="2" charset="0"/>
                <a:hlinkClick r:id="rId2"/>
              </a:rPr>
              <a:t>Direct Pay Guidelines</a:t>
            </a:r>
            <a:r>
              <a:rPr lang="en-US" sz="1600" b="0" i="0" dirty="0">
                <a:solidFill>
                  <a:srgbClr val="222222"/>
                </a:solidFill>
                <a:effectLst/>
                <a:latin typeface="Roboto" panose="02000000000000000000" pitchFamily="2" charset="0"/>
              </a:rPr>
              <a:t>.</a:t>
            </a:r>
          </a:p>
          <a:p>
            <a:pPr algn="l">
              <a:buFont typeface="Arial" panose="020B0604020202020204" pitchFamily="34" charset="0"/>
              <a:buChar char="•"/>
            </a:pPr>
            <a:endParaRPr lang="en-US" sz="1600" b="0" i="0" dirty="0">
              <a:solidFill>
                <a:srgbClr val="222222"/>
              </a:solidFill>
              <a:effectLst/>
              <a:latin typeface="Roboto" panose="02000000000000000000" pitchFamily="2" charset="0"/>
            </a:endParaRPr>
          </a:p>
          <a:p>
            <a:pPr algn="l">
              <a:buFont typeface="Arial" panose="020B0604020202020204" pitchFamily="34" charset="0"/>
              <a:buChar char="•"/>
            </a:pPr>
            <a:r>
              <a:rPr lang="en-US" sz="1600" b="0" i="0" dirty="0">
                <a:solidFill>
                  <a:srgbClr val="222222"/>
                </a:solidFill>
                <a:effectLst/>
                <a:latin typeface="Roboto" panose="02000000000000000000" pitchFamily="2" charset="0"/>
              </a:rPr>
              <a:t>Technology purchases and COVID-related purchases require approval from the Dean/Supervisor BEFORE purchasing and/or requesting from IITS.</a:t>
            </a:r>
          </a:p>
          <a:p>
            <a:pPr algn="l">
              <a:buFont typeface="Arial" panose="020B0604020202020204" pitchFamily="34" charset="0"/>
              <a:buChar char="•"/>
            </a:pPr>
            <a:endParaRPr lang="en-US" sz="1600" b="0" i="0" dirty="0">
              <a:solidFill>
                <a:srgbClr val="222222"/>
              </a:solidFill>
              <a:effectLst/>
              <a:latin typeface="Roboto" panose="02000000000000000000" pitchFamily="2" charset="0"/>
            </a:endParaRPr>
          </a:p>
          <a:p>
            <a:pPr algn="l">
              <a:buFont typeface="Arial" panose="020B0604020202020204" pitchFamily="34" charset="0"/>
              <a:buChar char="•"/>
            </a:pPr>
            <a:r>
              <a:rPr lang="en-US" sz="1600" b="0" i="0" dirty="0">
                <a:solidFill>
                  <a:srgbClr val="222222"/>
                </a:solidFill>
                <a:effectLst/>
                <a:latin typeface="Roboto" panose="02000000000000000000" pitchFamily="2" charset="0"/>
              </a:rPr>
              <a:t>Professional memberships or subscriptions are allowable if directly related to professional development; Supervisor or Department Chair approval is required.</a:t>
            </a:r>
          </a:p>
          <a:p>
            <a:pPr algn="l"/>
            <a:endParaRPr lang="en-US" sz="1200" b="1" i="1" dirty="0">
              <a:solidFill>
                <a:srgbClr val="222222"/>
              </a:solidFill>
              <a:effectLst/>
              <a:latin typeface="Roboto" panose="02000000000000000000" pitchFamily="2" charset="0"/>
            </a:endParaRPr>
          </a:p>
          <a:p>
            <a:pPr algn="l"/>
            <a:r>
              <a:rPr lang="en-US" sz="1400" b="1" i="0" dirty="0">
                <a:solidFill>
                  <a:srgbClr val="222222"/>
                </a:solidFill>
                <a:effectLst/>
                <a:latin typeface="Roboto" panose="02000000000000000000" pitchFamily="2" charset="0"/>
              </a:rPr>
              <a:t>This document addresses purchases; Faculty wishing to use professional development funds for payments (e.g., gift cards, cash payment for research) will need additional approvals. Note that Institutional Review Board (IRB) approvals are separate from and do not guarantee spending approvals.</a:t>
            </a:r>
          </a:p>
        </p:txBody>
      </p:sp>
    </p:spTree>
    <p:extLst>
      <p:ext uri="{BB962C8B-B14F-4D97-AF65-F5344CB8AC3E}">
        <p14:creationId xmlns:p14="http://schemas.microsoft.com/office/powerpoint/2010/main" val="327432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Monthly Budget Reconciliation</a:t>
            </a:r>
          </a:p>
        </p:txBody>
      </p:sp>
      <p:sp>
        <p:nvSpPr>
          <p:cNvPr id="4" name="Content Placeholder 3"/>
          <p:cNvSpPr>
            <a:spLocks noGrp="1"/>
          </p:cNvSpPr>
          <p:nvPr>
            <p:ph sz="half" idx="2"/>
          </p:nvPr>
        </p:nvSpPr>
        <p:spPr>
          <a:xfrm>
            <a:off x="676276" y="2445026"/>
            <a:ext cx="10810874" cy="3746224"/>
          </a:xfrm>
        </p:spPr>
        <p:txBody>
          <a:bodyPr>
            <a:normAutofit fontScale="92500" lnSpcReduction="20000"/>
          </a:bodyPr>
          <a:lstStyle/>
          <a:p>
            <a:r>
              <a:rPr lang="en-US" sz="2000" dirty="0"/>
              <a:t>Budget reconciliation is the process of reviewing transactions, supporting documentation, and resolving any discrepancies that are discovered after the Data Warehouse general ledger closes each month.</a:t>
            </a:r>
            <a:r>
              <a:rPr lang="en-US" sz="2000" b="1" dirty="0">
                <a:solidFill>
                  <a:srgbClr val="FF0000"/>
                </a:solidFill>
              </a:rPr>
              <a:t> </a:t>
            </a:r>
          </a:p>
          <a:p>
            <a:r>
              <a:rPr lang="en-US" sz="2000" b="1" dirty="0">
                <a:solidFill>
                  <a:srgbClr val="000000"/>
                </a:solidFill>
              </a:rPr>
              <a:t>Reconcile and Forecast </a:t>
            </a:r>
            <a:r>
              <a:rPr lang="en-US" sz="2000" dirty="0">
                <a:solidFill>
                  <a:srgbClr val="000000"/>
                </a:solidFill>
              </a:rPr>
              <a:t>every month – this is the foundation for internal control and ensures protection of the University’s resources and helps determine if your funds will end the fiscal year “on target”.  </a:t>
            </a:r>
          </a:p>
          <a:p>
            <a:r>
              <a:rPr lang="en-US" sz="2000" b="1" dirty="0">
                <a:solidFill>
                  <a:schemeClr val="tx1"/>
                </a:solidFill>
              </a:rPr>
              <a:t>Professional Development/Faculty Funds </a:t>
            </a:r>
            <a:r>
              <a:rPr lang="en-US" sz="2000" dirty="0">
                <a:solidFill>
                  <a:schemeClr val="tx1"/>
                </a:solidFill>
              </a:rPr>
              <a:t>should also be reconciled monthly by name and reviewed for accuracy and balances provided to faculty regularly.</a:t>
            </a:r>
            <a:endParaRPr lang="en-US" sz="2000" b="1" dirty="0">
              <a:solidFill>
                <a:srgbClr val="FF0000"/>
              </a:solidFill>
            </a:endParaRPr>
          </a:p>
          <a:p>
            <a:r>
              <a:rPr lang="en-US" sz="2000" b="1" dirty="0">
                <a:solidFill>
                  <a:schemeClr val="tx1"/>
                </a:solidFill>
              </a:rPr>
              <a:t>Division of ACADEMIC AFFAIRS</a:t>
            </a:r>
            <a:r>
              <a:rPr lang="en-US" sz="2000" dirty="0">
                <a:solidFill>
                  <a:schemeClr val="tx1"/>
                </a:solidFill>
              </a:rPr>
              <a:t>:  Monthly reconciliation </a:t>
            </a:r>
            <a:r>
              <a:rPr lang="en-US" sz="2000" b="1" dirty="0">
                <a:solidFill>
                  <a:srgbClr val="FF0000"/>
                </a:solidFill>
              </a:rPr>
              <a:t>required</a:t>
            </a:r>
            <a:r>
              <a:rPr lang="en-US" sz="2000" dirty="0">
                <a:solidFill>
                  <a:schemeClr val="tx1"/>
                </a:solidFill>
              </a:rPr>
              <a:t> by all budget staff and reviewed and signed by budget manager, see Vice Provost memo for full requirements.  Biggest change in 22/23 is we will now store them in the AA Portal unit folders.</a:t>
            </a:r>
          </a:p>
          <a:p>
            <a:r>
              <a:rPr lang="en-US" sz="2000" b="1" dirty="0"/>
              <a:t>Adjust budget &amp; projections as needed to meet goals. </a:t>
            </a:r>
            <a:r>
              <a:rPr lang="en-US" sz="2000" dirty="0"/>
              <a:t>Expense funds as much as possible by </a:t>
            </a:r>
            <a:r>
              <a:rPr lang="en-US" sz="2000" b="1" dirty="0">
                <a:solidFill>
                  <a:srgbClr val="FF0000"/>
                </a:solidFill>
              </a:rPr>
              <a:t>March 31 </a:t>
            </a:r>
            <a:r>
              <a:rPr lang="en-US" sz="2000" dirty="0"/>
              <a:t>to avoid last minute issues (there are exceptions, but they should be rare). </a:t>
            </a:r>
            <a:r>
              <a:rPr lang="en-US" sz="2000" dirty="0">
                <a:solidFill>
                  <a:schemeClr val="tx1"/>
                </a:solidFill>
              </a:rPr>
              <a:t>ENSURE STRATEGIC SPENDING RATHER THAN LAST MINUTE SPENDING! </a:t>
            </a:r>
          </a:p>
          <a:p>
            <a:endParaRPr lang="en-US" sz="2000" dirty="0">
              <a:solidFill>
                <a:schemeClr val="tx1"/>
              </a:solidFill>
            </a:endParaRPr>
          </a:p>
          <a:p>
            <a:endParaRPr lang="en-US" sz="2000" dirty="0">
              <a:solidFill>
                <a:schemeClr val="tx1"/>
              </a:solidFill>
            </a:endParaRPr>
          </a:p>
          <a:p>
            <a:pPr marL="0" indent="0">
              <a:buNone/>
            </a:pPr>
            <a:endParaRPr lang="en-US" sz="3200" dirty="0"/>
          </a:p>
          <a:p>
            <a:endParaRPr lang="en-US" dirty="0"/>
          </a:p>
        </p:txBody>
      </p:sp>
    </p:spTree>
    <p:extLst>
      <p:ext uri="{BB962C8B-B14F-4D97-AF65-F5344CB8AC3E}">
        <p14:creationId xmlns:p14="http://schemas.microsoft.com/office/powerpoint/2010/main" val="337731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16" y="688932"/>
            <a:ext cx="10841277" cy="671135"/>
          </a:xfrm>
        </p:spPr>
        <p:txBody>
          <a:bodyPr vert="horz" lIns="91440" tIns="45720" rIns="91440" bIns="45720" rtlCol="0" anchor="ctr">
            <a:noAutofit/>
          </a:bodyPr>
          <a:lstStyle/>
          <a:p>
            <a:pPr algn="ctr"/>
            <a:r>
              <a:rPr lang="en-US" sz="3600" dirty="0">
                <a:solidFill>
                  <a:prstClr val="black"/>
                </a:solidFill>
                <a:latin typeface="+mn-lt"/>
              </a:rPr>
              <a:t>Managing Your Department Budget:   Reconciliation</a:t>
            </a:r>
          </a:p>
        </p:txBody>
      </p:sp>
      <p:sp>
        <p:nvSpPr>
          <p:cNvPr id="4" name="Slide Number Placeholder 3"/>
          <p:cNvSpPr>
            <a:spLocks noGrp="1"/>
          </p:cNvSpPr>
          <p:nvPr>
            <p:ph type="sldNum" sz="quarter" idx="12"/>
          </p:nvPr>
        </p:nvSpPr>
        <p:spPr>
          <a:xfrm>
            <a:off x="8305800" y="6388960"/>
            <a:ext cx="2057400" cy="365125"/>
          </a:xfrm>
        </p:spPr>
        <p:txBody>
          <a:bodyPr vert="horz" wrap="square" lIns="0" tIns="0" rIns="0" bIns="0" rtlCol="0" anchor="ctr">
            <a:noAutofit/>
          </a:bodyPr>
          <a:lstStyle/>
          <a:p>
            <a:fld id="{2E272EBC-0A96-48FE-A818-79C26954ECDF}" type="slidenum">
              <a:rPr lang="en-US" sz="1100" b="1">
                <a:solidFill>
                  <a:prstClr val="black"/>
                </a:solidFill>
                <a:latin typeface="Calibri" panose="020F0502020204030204"/>
              </a:rPr>
              <a:pPr/>
              <a:t>19</a:t>
            </a:fld>
            <a:endParaRPr lang="en-US" sz="1100" b="1" dirty="0">
              <a:solidFill>
                <a:prstClr val="black"/>
              </a:solidFill>
              <a:latin typeface="Calibri" panose="020F0502020204030204"/>
            </a:endParaRPr>
          </a:p>
        </p:txBody>
      </p:sp>
      <p:sp>
        <p:nvSpPr>
          <p:cNvPr id="3" name="TextBox 2"/>
          <p:cNvSpPr txBox="1"/>
          <p:nvPr/>
        </p:nvSpPr>
        <p:spPr>
          <a:xfrm>
            <a:off x="1196236" y="1360067"/>
            <a:ext cx="9281786" cy="166199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latin typeface="Calibri" panose="020F0502020204030204"/>
              </a:rPr>
              <a:t>Utilize Data Warehouse (DW) to gather your data for the specific time period.</a:t>
            </a:r>
          </a:p>
          <a:p>
            <a:pPr marL="285750" indent="-285750">
              <a:buFont typeface="Arial" panose="020B0604020202020204" pitchFamily="34" charset="0"/>
              <a:buChar char="•"/>
            </a:pPr>
            <a:r>
              <a:rPr lang="en-US" sz="1600" dirty="0">
                <a:solidFill>
                  <a:prstClr val="black"/>
                </a:solidFill>
                <a:latin typeface="Calibri" panose="020F0502020204030204"/>
              </a:rPr>
              <a:t>Download the data from DW to Excel to reconcile. </a:t>
            </a:r>
          </a:p>
          <a:p>
            <a:pPr marL="285750" indent="-285750">
              <a:buFont typeface="Arial" panose="020B0604020202020204" pitchFamily="34" charset="0"/>
              <a:buChar char="•"/>
            </a:pPr>
            <a:r>
              <a:rPr lang="en-US" sz="1600" dirty="0">
                <a:solidFill>
                  <a:prstClr val="black"/>
                </a:solidFill>
                <a:latin typeface="Calibri" panose="020F0502020204030204"/>
              </a:rPr>
              <a:t>Work with your Division/Unit Analyst to determine your divisions reconciliation process.</a:t>
            </a: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25" y="2589666"/>
            <a:ext cx="5303229" cy="325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932" y="3294430"/>
            <a:ext cx="5798571" cy="211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84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405"/>
            <a:ext cx="9601196" cy="1691014"/>
          </a:xfrm>
        </p:spPr>
        <p:txBody>
          <a:bodyPr>
            <a:normAutofit/>
          </a:bodyPr>
          <a:lstStyle/>
          <a:p>
            <a:r>
              <a:rPr lang="en-US" b="1" dirty="0"/>
              <a:t>Welcome to</a:t>
            </a:r>
            <a:br>
              <a:rPr lang="en-US" dirty="0"/>
            </a:br>
            <a:r>
              <a:rPr lang="en-US" sz="6000" b="1" dirty="0"/>
              <a:t>Budget Orientation</a:t>
            </a:r>
          </a:p>
        </p:txBody>
      </p:sp>
      <p:sp>
        <p:nvSpPr>
          <p:cNvPr id="3" name="Content Placeholder 2"/>
          <p:cNvSpPr>
            <a:spLocks noGrp="1"/>
          </p:cNvSpPr>
          <p:nvPr>
            <p:ph idx="1"/>
          </p:nvPr>
        </p:nvSpPr>
        <p:spPr/>
        <p:txBody>
          <a:bodyPr/>
          <a:lstStyle/>
          <a:p>
            <a:pPr marL="0" indent="0">
              <a:buNone/>
            </a:pPr>
            <a:r>
              <a:rPr lang="en-US" sz="2800" b="1" dirty="0"/>
              <a:t>Who is this for?   </a:t>
            </a:r>
            <a:r>
              <a:rPr lang="en-US" b="1" dirty="0">
                <a:solidFill>
                  <a:srgbClr val="FF0000"/>
                </a:solidFill>
              </a:rPr>
              <a:t>ALL EMPLOYEES THAT MANAGE A BUDGET </a:t>
            </a:r>
          </a:p>
          <a:p>
            <a:pPr lvl="0"/>
            <a:r>
              <a:rPr lang="en-US" dirty="0"/>
              <a:t>New hires  </a:t>
            </a:r>
          </a:p>
          <a:p>
            <a:pPr lvl="0"/>
            <a:r>
              <a:rPr lang="en-US" dirty="0"/>
              <a:t>Current employees  </a:t>
            </a:r>
          </a:p>
          <a:p>
            <a:pPr lvl="0"/>
            <a:r>
              <a:rPr lang="en-US" dirty="0"/>
              <a:t>New and current supervisors of budget</a:t>
            </a:r>
          </a:p>
          <a:p>
            <a:endParaRPr lang="en-US" dirty="0"/>
          </a:p>
        </p:txBody>
      </p:sp>
      <p:pic>
        <p:nvPicPr>
          <p:cNvPr id="2054" name="Picture 6" descr="Cartoon: Budget (medium) by Alexei Talimonov tagged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380" y="3022856"/>
            <a:ext cx="4315217" cy="315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0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664" y="980975"/>
            <a:ext cx="2542674" cy="923330"/>
          </a:xfrm>
          <a:prstGeom prst="rect">
            <a:avLst/>
          </a:prstGeom>
          <a:noFill/>
        </p:spPr>
        <p:txBody>
          <a:bodyPr wrap="square" rtlCol="0">
            <a:spAutoFit/>
          </a:bodyPr>
          <a:lstStyle/>
          <a:p>
            <a:r>
              <a:rPr lang="en-US" b="1" dirty="0"/>
              <a:t>Sample of monthly budget reconciliation reports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4673" y="762001"/>
            <a:ext cx="6737685" cy="5414210"/>
          </a:xfrm>
          <a:prstGeom prst="rect">
            <a:avLst/>
          </a:prstGeom>
          <a:noFill/>
          <a:ln>
            <a:noFill/>
          </a:ln>
        </p:spPr>
      </p:pic>
    </p:spTree>
    <p:extLst>
      <p:ext uri="{BB962C8B-B14F-4D97-AF65-F5344CB8AC3E}">
        <p14:creationId xmlns:p14="http://schemas.microsoft.com/office/powerpoint/2010/main" val="272174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Reconciling – Why is it Important?</a:t>
            </a:r>
          </a:p>
        </p:txBody>
      </p:sp>
      <p:sp>
        <p:nvSpPr>
          <p:cNvPr id="3" name="Content Placeholder 2"/>
          <p:cNvSpPr>
            <a:spLocks noGrp="1"/>
          </p:cNvSpPr>
          <p:nvPr>
            <p:ph idx="1"/>
          </p:nvPr>
        </p:nvSpPr>
        <p:spPr/>
        <p:txBody>
          <a:bodyPr>
            <a:normAutofit fontScale="92500" lnSpcReduction="10000"/>
          </a:bodyPr>
          <a:lstStyle/>
          <a:p>
            <a:r>
              <a:rPr lang="en-US" dirty="0"/>
              <a:t>Maintain Internal Control</a:t>
            </a:r>
          </a:p>
          <a:p>
            <a:r>
              <a:rPr lang="en-US" dirty="0"/>
              <a:t>Protects the resources of the University by being good stewards</a:t>
            </a:r>
          </a:p>
          <a:p>
            <a:r>
              <a:rPr lang="en-US" dirty="0"/>
              <a:t>Confirms financial statements are accurate and reliable</a:t>
            </a:r>
          </a:p>
          <a:p>
            <a:r>
              <a:rPr lang="en-US" dirty="0"/>
              <a:t>Helps determine whether or not your funds will end the fiscal year “on target” and in good financial health</a:t>
            </a:r>
          </a:p>
          <a:p>
            <a:r>
              <a:rPr lang="en-US" dirty="0"/>
              <a:t>Find and correct any financial discrepancies/variances</a:t>
            </a:r>
          </a:p>
          <a:p>
            <a:r>
              <a:rPr lang="en-US" b="1" dirty="0">
                <a:solidFill>
                  <a:srgbClr val="FF0000"/>
                </a:solidFill>
              </a:rPr>
              <a:t>Division of ACADEMIC AFFAIRS:  Monthly reconciliation required, see Vice Provost memo</a:t>
            </a:r>
          </a:p>
        </p:txBody>
      </p:sp>
    </p:spTree>
    <p:extLst>
      <p:ext uri="{BB962C8B-B14F-4D97-AF65-F5344CB8AC3E}">
        <p14:creationId xmlns:p14="http://schemas.microsoft.com/office/powerpoint/2010/main" val="399738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Reconciling – What Do I Look For?</a:t>
            </a:r>
          </a:p>
        </p:txBody>
      </p:sp>
      <p:sp>
        <p:nvSpPr>
          <p:cNvPr id="3" name="Content Placeholder 2"/>
          <p:cNvSpPr>
            <a:spLocks noGrp="1"/>
          </p:cNvSpPr>
          <p:nvPr>
            <p:ph idx="1"/>
          </p:nvPr>
        </p:nvSpPr>
        <p:spPr>
          <a:xfrm>
            <a:off x="820455" y="2556932"/>
            <a:ext cx="10478022" cy="3318936"/>
          </a:xfrm>
        </p:spPr>
        <p:txBody>
          <a:bodyPr>
            <a:normAutofit lnSpcReduction="10000"/>
          </a:bodyPr>
          <a:lstStyle/>
          <a:p>
            <a:r>
              <a:rPr lang="en-US" dirty="0"/>
              <a:t>Confirm transactions are posted for the correct amount and match your submitted transactions and that you have back up documentation in case of an audit.</a:t>
            </a:r>
          </a:p>
          <a:p>
            <a:r>
              <a:rPr lang="en-US" dirty="0"/>
              <a:t>Confirm transactions are recorded in the correct </a:t>
            </a:r>
            <a:r>
              <a:rPr lang="en-US" b="1" dirty="0"/>
              <a:t>department, fund, and account </a:t>
            </a:r>
            <a:r>
              <a:rPr lang="en-US" dirty="0"/>
              <a:t>(chart field).</a:t>
            </a:r>
          </a:p>
          <a:p>
            <a:r>
              <a:rPr lang="en-US" dirty="0"/>
              <a:t>All transactions that should be recorded are recorded.</a:t>
            </a:r>
          </a:p>
          <a:p>
            <a:r>
              <a:rPr lang="en-US" dirty="0"/>
              <a:t>The balance in the shadow budget matches the balance on the Data Warehouse budget report in three columns: Budget, Actuals and BBA (balance) as well as each account code.</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345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Do if I Find an Error?</a:t>
            </a:r>
          </a:p>
        </p:txBody>
      </p:sp>
      <p:sp>
        <p:nvSpPr>
          <p:cNvPr id="3" name="Content Placeholder 2"/>
          <p:cNvSpPr>
            <a:spLocks noGrp="1"/>
          </p:cNvSpPr>
          <p:nvPr>
            <p:ph idx="1"/>
          </p:nvPr>
        </p:nvSpPr>
        <p:spPr>
          <a:xfrm>
            <a:off x="914400" y="2441448"/>
            <a:ext cx="10360152" cy="3758184"/>
          </a:xfrm>
        </p:spPr>
        <p:txBody>
          <a:bodyPr>
            <a:normAutofit fontScale="85000" lnSpcReduction="20000"/>
          </a:bodyPr>
          <a:lstStyle/>
          <a:p>
            <a:pPr marL="0" indent="0">
              <a:buNone/>
            </a:pPr>
            <a:r>
              <a:rPr lang="en-US" b="1" i="1" dirty="0">
                <a:solidFill>
                  <a:srgbClr val="FF0000"/>
                </a:solidFill>
              </a:rPr>
              <a:t>RESEARCH and get it corrected preferably by the next reconciliation, do not wait. You risk losing funds if errors are not caught and corrected </a:t>
            </a:r>
            <a:r>
              <a:rPr lang="en-US" sz="2800" b="1" i="1" u="sng" dirty="0">
                <a:solidFill>
                  <a:srgbClr val="FF0000"/>
                </a:solidFill>
              </a:rPr>
              <a:t>WITHIN the quarter</a:t>
            </a:r>
            <a:r>
              <a:rPr lang="en-US" sz="2800" b="1" i="1" dirty="0">
                <a:solidFill>
                  <a:srgbClr val="FF0000"/>
                </a:solidFill>
              </a:rPr>
              <a:t>.</a:t>
            </a:r>
          </a:p>
          <a:p>
            <a:r>
              <a:rPr lang="en-US" dirty="0">
                <a:solidFill>
                  <a:schemeClr val="tx1"/>
                </a:solidFill>
              </a:rPr>
              <a:t>For questions regarding the payment of an invoice, contact Accounts Payable</a:t>
            </a:r>
          </a:p>
          <a:p>
            <a:r>
              <a:rPr lang="en-US" dirty="0">
                <a:solidFill>
                  <a:schemeClr val="tx1"/>
                </a:solidFill>
              </a:rPr>
              <a:t>For payroll questions, contact Payroll Services</a:t>
            </a:r>
          </a:p>
          <a:p>
            <a:r>
              <a:rPr lang="en-US" dirty="0">
                <a:solidFill>
                  <a:schemeClr val="tx1"/>
                </a:solidFill>
              </a:rPr>
              <a:t>For budget help, contact your unit lead Budget Analyst</a:t>
            </a:r>
          </a:p>
          <a:p>
            <a:pPr marL="0" indent="0">
              <a:buNone/>
            </a:pPr>
            <a:r>
              <a:rPr lang="en-US" b="1" i="1" dirty="0">
                <a:solidFill>
                  <a:schemeClr val="tx1"/>
                </a:solidFill>
              </a:rPr>
              <a:t>Corrections may include submitting the following:</a:t>
            </a:r>
          </a:p>
          <a:p>
            <a:pPr lvl="1"/>
            <a:r>
              <a:rPr lang="en-US" dirty="0">
                <a:solidFill>
                  <a:schemeClr val="tx1"/>
                </a:solidFill>
              </a:rPr>
              <a:t>Budget Transfer</a:t>
            </a:r>
          </a:p>
          <a:p>
            <a:pPr lvl="1"/>
            <a:r>
              <a:rPr lang="en-US" dirty="0">
                <a:solidFill>
                  <a:schemeClr val="tx1"/>
                </a:solidFill>
              </a:rPr>
              <a:t>Salary Adjustment</a:t>
            </a:r>
          </a:p>
          <a:p>
            <a:pPr lvl="1"/>
            <a:r>
              <a:rPr lang="en-US" dirty="0">
                <a:solidFill>
                  <a:schemeClr val="tx1"/>
                </a:solidFill>
              </a:rPr>
              <a:t>Financial Transfer</a:t>
            </a:r>
          </a:p>
          <a:p>
            <a:pPr lvl="1"/>
            <a:r>
              <a:rPr lang="en-US" dirty="0">
                <a:solidFill>
                  <a:schemeClr val="tx1"/>
                </a:solidFill>
              </a:rPr>
              <a:t>Billing Invoice</a:t>
            </a:r>
          </a:p>
          <a:p>
            <a:pPr marL="0" indent="0">
              <a:buNone/>
            </a:pPr>
            <a:endParaRPr lang="en-US" dirty="0">
              <a:solidFill>
                <a:schemeClr val="tx1"/>
              </a:solidFill>
            </a:endParaRPr>
          </a:p>
        </p:txBody>
      </p:sp>
      <p:pic>
        <p:nvPicPr>
          <p:cNvPr id="3076" name="Picture 4" descr="correct, correction, del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660" y="4037931"/>
            <a:ext cx="2210635" cy="165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32" y="657616"/>
            <a:ext cx="10747331" cy="1521913"/>
          </a:xfrm>
        </p:spPr>
        <p:txBody>
          <a:bodyPr vert="horz" lIns="91440" tIns="45720" rIns="91440" bIns="45720" rtlCol="0" anchor="ctr">
            <a:noAutofit/>
          </a:bodyPr>
          <a:lstStyle/>
          <a:p>
            <a:pPr algn="ctr"/>
            <a:r>
              <a:rPr lang="en-US" sz="4000" b="1" dirty="0">
                <a:latin typeface="+mn-lt"/>
              </a:rPr>
              <a:t>Budget and Transfers – BEST PRACTICES</a:t>
            </a:r>
          </a:p>
        </p:txBody>
      </p:sp>
      <p:sp>
        <p:nvSpPr>
          <p:cNvPr id="4" name="Slide Number Placeholder 3"/>
          <p:cNvSpPr>
            <a:spLocks noGrp="1"/>
          </p:cNvSpPr>
          <p:nvPr>
            <p:ph type="sldNum" sz="quarter" idx="12"/>
          </p:nvPr>
        </p:nvSpPr>
        <p:spPr>
          <a:xfrm>
            <a:off x="8305800" y="6388960"/>
            <a:ext cx="2057400" cy="365125"/>
          </a:xfrm>
        </p:spPr>
        <p:txBody>
          <a:bodyPr vert="horz" wrap="square" lIns="0" tIns="0" rIns="0" bIns="0" rtlCol="0" anchor="ctr">
            <a:noAutofit/>
          </a:bodyPr>
          <a:lstStyle/>
          <a:p>
            <a:fld id="{2E272EBC-0A96-48FE-A818-79C26954ECDF}" type="slidenum">
              <a:rPr lang="en-US" sz="1100" b="1">
                <a:solidFill>
                  <a:prstClr val="black"/>
                </a:solidFill>
                <a:latin typeface="Calibri" panose="020F0502020204030204"/>
              </a:rPr>
              <a:pPr/>
              <a:t>24</a:t>
            </a:fld>
            <a:endParaRPr lang="en-US" sz="1100" b="1" dirty="0">
              <a:solidFill>
                <a:prstClr val="black"/>
              </a:solidFill>
              <a:latin typeface="Calibri" panose="020F0502020204030204"/>
            </a:endParaRPr>
          </a:p>
        </p:txBody>
      </p:sp>
      <p:sp>
        <p:nvSpPr>
          <p:cNvPr id="10" name="TextBox 9"/>
          <p:cNvSpPr txBox="1"/>
          <p:nvPr/>
        </p:nvSpPr>
        <p:spPr>
          <a:xfrm>
            <a:off x="688933" y="2549128"/>
            <a:ext cx="10660856" cy="4093428"/>
          </a:xfrm>
          <a:prstGeom prst="rect">
            <a:avLst/>
          </a:prstGeom>
          <a:noFill/>
        </p:spPr>
        <p:txBody>
          <a:bodyPr wrap="square" rtlCol="0">
            <a:spAutoFit/>
          </a:bodyPr>
          <a:lstStyle/>
          <a:p>
            <a:r>
              <a:rPr lang="en-US" sz="1400" b="1" u="sng" dirty="0"/>
              <a:t>MULTIPLE BUDGET TRANSFERS:  </a:t>
            </a:r>
          </a:p>
          <a:p>
            <a:pPr marL="285750" indent="-285750">
              <a:buFont typeface="Arial" panose="020B0604020202020204" pitchFamily="34" charset="0"/>
              <a:buChar char="•"/>
            </a:pPr>
            <a:r>
              <a:rPr lang="en-US" sz="1400" dirty="0"/>
              <a:t>If you are transferring funds to more than one department, please post on one transaction, eliminate multiple transactions as much as possible.   </a:t>
            </a:r>
          </a:p>
          <a:p>
            <a:r>
              <a:rPr lang="en-US" sz="1400" b="1" u="sng" dirty="0"/>
              <a:t>BUDGET TRANSFERS WITHIN A DEPT ID: </a:t>
            </a:r>
            <a:r>
              <a:rPr lang="en-US" sz="1400" b="1" dirty="0"/>
              <a:t> </a:t>
            </a:r>
          </a:p>
          <a:p>
            <a:pPr marL="285750" indent="-285750">
              <a:buFont typeface="Arial" panose="020B0604020202020204" pitchFamily="34" charset="0"/>
              <a:buChar char="•"/>
            </a:pPr>
            <a:r>
              <a:rPr lang="en-US" sz="1400" b="1" dirty="0">
                <a:solidFill>
                  <a:srgbClr val="FF0000"/>
                </a:solidFill>
              </a:rPr>
              <a:t>Please avoid transferring funds between accounts in the same department.</a:t>
            </a:r>
            <a:r>
              <a:rPr lang="en-US" sz="1400" dirty="0"/>
              <a:t>  By submitting these transfers, it creates non-value added work for the Budget Office.  </a:t>
            </a:r>
          </a:p>
          <a:p>
            <a:pPr marL="285750" indent="-285750">
              <a:buFont typeface="Arial" panose="020B0604020202020204" pitchFamily="34" charset="0"/>
              <a:buChar char="•"/>
            </a:pPr>
            <a:r>
              <a:rPr lang="en-US" sz="1400" dirty="0"/>
              <a:t>Keeping budget as it was originally posted will help your unit forecast and budget for the next fiscal year.  </a:t>
            </a:r>
          </a:p>
          <a:p>
            <a:r>
              <a:rPr lang="en-US" sz="1400" b="1" u="sng" dirty="0"/>
              <a:t>EXPENSING FUNDS OUT OF A DIFFERENT ACCOUNT THAN BUDGETED TO</a:t>
            </a:r>
            <a:r>
              <a:rPr lang="en-US" sz="1400" b="1" dirty="0"/>
              <a:t>:   </a:t>
            </a:r>
          </a:p>
          <a:p>
            <a:pPr marL="285750" indent="-285750">
              <a:buFont typeface="Arial" panose="020B0604020202020204" pitchFamily="34" charset="0"/>
              <a:buChar char="•"/>
            </a:pPr>
            <a:r>
              <a:rPr lang="en-US" sz="1400" dirty="0"/>
              <a:t>Accounts are considered ‘green’, it’s ok to be negative in one account if budget was posted to another in the same DEPT ID.  </a:t>
            </a:r>
          </a:p>
          <a:p>
            <a:pPr marL="285750" indent="-285750">
              <a:buFont typeface="Arial" panose="020B0604020202020204" pitchFamily="34" charset="0"/>
              <a:buChar char="•"/>
            </a:pPr>
            <a:r>
              <a:rPr lang="en-US" sz="1400" dirty="0"/>
              <a:t>For instance, posting budget to Professional Development funds for faculty and expensing to travel, supplies, or events is correct.  Track it with tags/categories in your shadow budget.  Please request help from your lead analyst, if needed.</a:t>
            </a:r>
          </a:p>
          <a:p>
            <a:pPr marL="285750" indent="-285750">
              <a:buFont typeface="Arial" panose="020B0604020202020204" pitchFamily="34" charset="0"/>
              <a:buChar char="•"/>
            </a:pPr>
            <a:r>
              <a:rPr lang="en-US" sz="1400" dirty="0"/>
              <a:t>Regardless of the account of the budget, </a:t>
            </a:r>
            <a:r>
              <a:rPr lang="en-US" sz="1400" b="1" dirty="0"/>
              <a:t>you MUST use the correct account to expense</a:t>
            </a:r>
            <a:r>
              <a:rPr lang="en-US" sz="1400" dirty="0"/>
              <a:t>, please review the account list for the most appropriate account.</a:t>
            </a:r>
          </a:p>
          <a:p>
            <a:r>
              <a:rPr lang="en-US" sz="1400" b="1" u="sng" dirty="0"/>
              <a:t>FULLY FUNDED SALARY LINES:</a:t>
            </a:r>
          </a:p>
          <a:p>
            <a:pPr marL="285750" indent="-285750">
              <a:buFont typeface="Arial" panose="020B0604020202020204" pitchFamily="34" charset="0"/>
              <a:buChar char="•"/>
            </a:pPr>
            <a:r>
              <a:rPr lang="en-US" sz="1400" dirty="0"/>
              <a:t>The original budget (BBR) for salary lines should fully fund the new fiscal year.  If IRPs or Reclassification occur, submit a budget transfer to fully fund the salary line with BASE funds (using </a:t>
            </a:r>
            <a:r>
              <a:rPr lang="en-US" sz="1400"/>
              <a:t>BBT scenario).  </a:t>
            </a:r>
            <a:endParaRPr lang="en-US" sz="1400" dirty="0"/>
          </a:p>
          <a:p>
            <a:pPr marL="285750" indent="-285750">
              <a:buFont typeface="Arial" panose="020B0604020202020204" pitchFamily="34" charset="0"/>
              <a:buChar char="•"/>
            </a:pPr>
            <a:r>
              <a:rPr lang="en-US" sz="1400" b="1" dirty="0"/>
              <a:t>This will assure all salary lines are fully funded at year end.  </a:t>
            </a:r>
            <a:r>
              <a:rPr lang="en-US" sz="1400" dirty="0"/>
              <a:t>This is the only time you are allowed to budget transfer within a department.</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46678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748" y="2486026"/>
            <a:ext cx="10111801" cy="3626676"/>
          </a:xfrm>
        </p:spPr>
        <p:txBody>
          <a:bodyPr>
            <a:normAutofit fontScale="92500" lnSpcReduction="10000"/>
          </a:bodyPr>
          <a:lstStyle/>
          <a:p>
            <a:pPr lvl="1"/>
            <a:r>
              <a:rPr lang="en-US" sz="2400" dirty="0"/>
              <a:t>An IFT is the tool used to move cash between our campus and other CSU campuses or between our campus and the Chancellor’s Office (CO).</a:t>
            </a:r>
            <a:endParaRPr lang="en-US" sz="2800" dirty="0"/>
          </a:p>
          <a:p>
            <a:pPr lvl="1"/>
            <a:r>
              <a:rPr lang="en-US" sz="2400" dirty="0"/>
              <a:t>IFT payments are made electronically by the CO – they are not invoiced or paid with checks.</a:t>
            </a:r>
          </a:p>
          <a:p>
            <a:pPr lvl="1"/>
            <a:r>
              <a:rPr lang="en-US" sz="2400" dirty="0"/>
              <a:t>The Budget Office collaborates with Accounting to ensure entries required by the Budget Office are accurately processed on a monthly basis. </a:t>
            </a:r>
          </a:p>
          <a:p>
            <a:pPr lvl="1"/>
            <a:r>
              <a:rPr lang="en-US" sz="2400" dirty="0"/>
              <a:t>Often stateside grants come as IFT’s, examples include COAST, CSUPerb, etc. or we make payments such as CSU ARC registrations to another campus.</a:t>
            </a:r>
          </a:p>
          <a:p>
            <a:pPr lvl="1"/>
            <a:r>
              <a:rPr lang="en-US" sz="2400" dirty="0"/>
              <a:t>Access in the CSYOU &amp; CSU CFS Login portal, IFT guidelines are provided.</a:t>
            </a:r>
          </a:p>
          <a:p>
            <a:pPr marL="0" indent="0">
              <a:buNone/>
            </a:pPr>
            <a:endParaRPr lang="en-US" sz="2800" dirty="0"/>
          </a:p>
          <a:p>
            <a:pPr marL="0" indent="0">
              <a:buNone/>
            </a:pPr>
            <a:endParaRPr lang="en-US" dirty="0">
              <a:latin typeface="Corbel" panose="020B0503020204020204" pitchFamily="34" charset="0"/>
            </a:endParaRPr>
          </a:p>
        </p:txBody>
      </p:sp>
      <p:sp>
        <p:nvSpPr>
          <p:cNvPr id="4" name="Slide Number Placeholder 3"/>
          <p:cNvSpPr>
            <a:spLocks noGrp="1"/>
          </p:cNvSpPr>
          <p:nvPr>
            <p:ph type="sldNum" sz="quarter" idx="12"/>
          </p:nvPr>
        </p:nvSpPr>
        <p:spPr/>
        <p:txBody>
          <a:bodyPr/>
          <a:lstStyle/>
          <a:p>
            <a:fld id="{2E272EBC-0A96-48FE-A818-79C26954ECDF}" type="slidenum">
              <a:rPr lang="en-US">
                <a:solidFill>
                  <a:prstClr val="black">
                    <a:tint val="75000"/>
                  </a:prstClr>
                </a:solidFill>
                <a:latin typeface="Calibri" panose="020F0502020204030204"/>
              </a:rPr>
              <a:pPr/>
              <a:t>25</a:t>
            </a:fld>
            <a:endParaRPr lang="en-US" dirty="0">
              <a:solidFill>
                <a:prstClr val="black">
                  <a:tint val="75000"/>
                </a:prstClr>
              </a:solidFill>
              <a:latin typeface="Calibri" panose="020F0502020204030204"/>
            </a:endParaRPr>
          </a:p>
        </p:txBody>
      </p:sp>
      <p:sp>
        <p:nvSpPr>
          <p:cNvPr id="5" name="Title 1"/>
          <p:cNvSpPr>
            <a:spLocks noGrp="1"/>
          </p:cNvSpPr>
          <p:nvPr>
            <p:ph type="title"/>
          </p:nvPr>
        </p:nvSpPr>
        <p:spPr>
          <a:xfrm>
            <a:off x="1790700" y="745299"/>
            <a:ext cx="8572500" cy="1534438"/>
          </a:xfrm>
        </p:spPr>
        <p:txBody>
          <a:bodyPr vert="horz" lIns="91440" tIns="45720" rIns="91440" bIns="45720" rtlCol="0" anchor="ctr">
            <a:noAutofit/>
          </a:bodyPr>
          <a:lstStyle/>
          <a:p>
            <a:pPr algn="ctr"/>
            <a:r>
              <a:rPr lang="en-US" sz="4000" b="1" i="1" dirty="0">
                <a:latin typeface="+mn-lt"/>
              </a:rPr>
              <a:t>What is a IFT (previously CPO)? Interagency Financial Transaction</a:t>
            </a:r>
          </a:p>
        </p:txBody>
      </p:sp>
    </p:spTree>
    <p:extLst>
      <p:ext uri="{BB962C8B-B14F-4D97-AF65-F5344CB8AC3E}">
        <p14:creationId xmlns:p14="http://schemas.microsoft.com/office/powerpoint/2010/main" val="33318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857956"/>
            <a:ext cx="8308622" cy="1077218"/>
          </a:xfrm>
          <a:prstGeom prst="rect">
            <a:avLst/>
          </a:prstGeom>
          <a:noFill/>
        </p:spPr>
        <p:txBody>
          <a:bodyPr wrap="square" rtlCol="0">
            <a:spAutoFit/>
          </a:bodyPr>
          <a:lstStyle/>
          <a:p>
            <a:pPr algn="ctr"/>
            <a:r>
              <a:rPr lang="en-US" sz="3200" b="1" dirty="0"/>
              <a:t>Assigned Time and Reimbursed Time</a:t>
            </a:r>
          </a:p>
          <a:p>
            <a:pPr algn="ctr"/>
            <a:r>
              <a:rPr lang="en-US" sz="3200" b="1" dirty="0"/>
              <a:t>(</a:t>
            </a:r>
            <a:r>
              <a:rPr lang="en-US" sz="2400" b="1" i="1" dirty="0"/>
              <a:t>Course Release, Grant Buyout</a:t>
            </a:r>
            <a:r>
              <a:rPr lang="en-US" sz="3200" b="1" dirty="0"/>
              <a:t>)</a:t>
            </a:r>
          </a:p>
        </p:txBody>
      </p:sp>
      <p:sp>
        <p:nvSpPr>
          <p:cNvPr id="3" name="TextBox 2"/>
          <p:cNvSpPr txBox="1"/>
          <p:nvPr/>
        </p:nvSpPr>
        <p:spPr>
          <a:xfrm>
            <a:off x="1092200" y="2096788"/>
            <a:ext cx="10018889" cy="3416320"/>
          </a:xfrm>
          <a:prstGeom prst="rect">
            <a:avLst/>
          </a:prstGeom>
          <a:noFill/>
        </p:spPr>
        <p:txBody>
          <a:bodyPr wrap="square" rtlCol="0">
            <a:spAutoFit/>
          </a:bodyPr>
          <a:lstStyle/>
          <a:p>
            <a:r>
              <a:rPr lang="en-US" b="1" dirty="0">
                <a:latin typeface="Corbel" panose="020B0503020204020204" pitchFamily="34" charset="0"/>
              </a:rPr>
              <a:t>Provide an outline of every faculty member’s expected non-course related work and funding sources as soon as possible for the academic year (during schedule build, if possible).</a:t>
            </a:r>
          </a:p>
          <a:p>
            <a:endParaRPr lang="en-US" dirty="0">
              <a:latin typeface="Corbel" panose="020B0503020204020204" pitchFamily="34" charset="0"/>
            </a:endParaRPr>
          </a:p>
          <a:p>
            <a:pPr marL="742950" lvl="1" indent="-285750">
              <a:buFont typeface="Arial" panose="020B0604020202020204" pitchFamily="34" charset="0"/>
              <a:buChar char="•"/>
            </a:pPr>
            <a:r>
              <a:rPr lang="en-US" dirty="0">
                <a:latin typeface="Corbel" panose="020B0503020204020204" pitchFamily="34" charset="0"/>
              </a:rPr>
              <a:t>Track all tenure track faculty work assigned to non-instruction</a:t>
            </a:r>
          </a:p>
          <a:p>
            <a:pPr lvl="1"/>
            <a:endParaRPr lang="en-US" dirty="0">
              <a:latin typeface="Corbel" panose="020B0503020204020204" pitchFamily="34" charset="0"/>
            </a:endParaRPr>
          </a:p>
          <a:p>
            <a:pPr marL="742950" lvl="1" indent="-285750">
              <a:buFont typeface="Arial" panose="020B0604020202020204" pitchFamily="34" charset="0"/>
              <a:buChar char="•"/>
            </a:pPr>
            <a:r>
              <a:rPr lang="en-US" dirty="0">
                <a:latin typeface="Corbel" panose="020B0503020204020204" pitchFamily="34" charset="0"/>
              </a:rPr>
              <a:t>E.g., faculty serving on Academic Senate, grant funded research buyout, etc.</a:t>
            </a:r>
          </a:p>
          <a:p>
            <a:pPr marL="742950" lvl="1" indent="-285750">
              <a:buFont typeface="Arial" panose="020B0604020202020204" pitchFamily="34" charset="0"/>
              <a:buChar char="•"/>
            </a:pPr>
            <a:endParaRPr lang="en-US" dirty="0">
              <a:latin typeface="Corbel" panose="020B0503020204020204" pitchFamily="34" charset="0"/>
            </a:endParaRPr>
          </a:p>
          <a:p>
            <a:pPr marL="742950" lvl="1" indent="-285750">
              <a:buFont typeface="Arial" panose="020B0604020202020204" pitchFamily="34" charset="0"/>
              <a:buChar char="•"/>
            </a:pPr>
            <a:r>
              <a:rPr lang="en-US" dirty="0">
                <a:latin typeface="Corbel" panose="020B0503020204020204" pitchFamily="34" charset="0"/>
              </a:rPr>
              <a:t>Must track so that college is reimbursed for the time faculty spend working elsewhere</a:t>
            </a:r>
          </a:p>
          <a:p>
            <a:pPr lvl="1"/>
            <a:r>
              <a:rPr lang="en-US" dirty="0">
                <a:latin typeface="Corbel" panose="020B0503020204020204" pitchFamily="34" charset="0"/>
              </a:rPr>
              <a:t> </a:t>
            </a:r>
          </a:p>
          <a:p>
            <a:pPr marL="742950" lvl="1" indent="-285750">
              <a:buFont typeface="Arial" panose="020B0604020202020204" pitchFamily="34" charset="0"/>
              <a:buChar char="•"/>
            </a:pPr>
            <a:r>
              <a:rPr lang="en-US" dirty="0">
                <a:latin typeface="Corbel" panose="020B0503020204020204" pitchFamily="34" charset="0"/>
              </a:rPr>
              <a:t>Share with College Budget Analyst for support with processing for timely reimbursement</a:t>
            </a:r>
            <a:endParaRPr lang="en-US" b="1" dirty="0">
              <a:latin typeface="Corbel" panose="020B0503020204020204" pitchFamily="34" charset="0"/>
            </a:endParaRPr>
          </a:p>
          <a:p>
            <a:endParaRPr lang="en-US" dirty="0"/>
          </a:p>
          <a:p>
            <a:endParaRPr lang="en-US" dirty="0"/>
          </a:p>
        </p:txBody>
      </p:sp>
    </p:spTree>
    <p:extLst>
      <p:ext uri="{BB962C8B-B14F-4D97-AF65-F5344CB8AC3E}">
        <p14:creationId xmlns:p14="http://schemas.microsoft.com/office/powerpoint/2010/main" val="116905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375" y="2546307"/>
            <a:ext cx="10515600" cy="3478713"/>
          </a:xfrm>
        </p:spPr>
        <p:txBody>
          <a:bodyPr>
            <a:normAutofit/>
          </a:bodyPr>
          <a:lstStyle/>
          <a:p>
            <a:r>
              <a:rPr lang="en-US" dirty="0">
                <a:solidFill>
                  <a:srgbClr val="000000"/>
                </a:solidFill>
              </a:rPr>
              <a:t>A </a:t>
            </a:r>
            <a:r>
              <a:rPr lang="en-US" b="1" dirty="0">
                <a:solidFill>
                  <a:srgbClr val="000000"/>
                </a:solidFill>
              </a:rPr>
              <a:t>Budget </a:t>
            </a:r>
            <a:r>
              <a:rPr lang="en-US" dirty="0">
                <a:solidFill>
                  <a:srgbClr val="000000"/>
                </a:solidFill>
              </a:rPr>
              <a:t>is not cash.  It </a:t>
            </a:r>
            <a:r>
              <a:rPr lang="en-US" dirty="0"/>
              <a:t>is an estimated plan of income for a set period of time which provides a vehicle for managing financial resource plans.</a:t>
            </a:r>
          </a:p>
          <a:p>
            <a:pPr marL="0" indent="0">
              <a:buNone/>
            </a:pPr>
            <a:endParaRPr lang="en-US" sz="100" dirty="0"/>
          </a:p>
          <a:p>
            <a:pPr>
              <a:lnSpc>
                <a:spcPct val="120000"/>
              </a:lnSpc>
            </a:pPr>
            <a:r>
              <a:rPr lang="en-US" b="1" dirty="0">
                <a:solidFill>
                  <a:srgbClr val="000000"/>
                </a:solidFill>
              </a:rPr>
              <a:t>Reconcile and Forecast </a:t>
            </a:r>
            <a:r>
              <a:rPr lang="en-US" dirty="0">
                <a:solidFill>
                  <a:srgbClr val="000000"/>
                </a:solidFill>
              </a:rPr>
              <a:t>your records monthly – this is the foundation for internal control and ensures protection of the University’s resources, and helps determine whether or not your funds will end the fiscal year “on target”.  </a:t>
            </a:r>
          </a:p>
          <a:p>
            <a:pPr>
              <a:lnSpc>
                <a:spcPct val="120000"/>
              </a:lnSpc>
            </a:pPr>
            <a:endParaRPr lang="en-US" sz="100" dirty="0">
              <a:solidFill>
                <a:srgbClr val="000000"/>
              </a:solidFill>
            </a:endParaRPr>
          </a:p>
          <a:p>
            <a:r>
              <a:rPr lang="en-US" b="1" dirty="0">
                <a:solidFill>
                  <a:srgbClr val="000000"/>
                </a:solidFill>
              </a:rPr>
              <a:t>Review, Research and Resolve </a:t>
            </a:r>
            <a:r>
              <a:rPr lang="en-US" dirty="0">
                <a:solidFill>
                  <a:srgbClr val="000000"/>
                </a:solidFill>
              </a:rPr>
              <a:t>any discrepancies and variances and contact your Resource Analyst for help. </a:t>
            </a:r>
          </a:p>
          <a:p>
            <a:endParaRPr lang="en-US" dirty="0"/>
          </a:p>
        </p:txBody>
      </p:sp>
      <p:sp>
        <p:nvSpPr>
          <p:cNvPr id="2" name="Rectangle 1"/>
          <p:cNvSpPr/>
          <p:nvPr/>
        </p:nvSpPr>
        <p:spPr>
          <a:xfrm>
            <a:off x="776614" y="1294138"/>
            <a:ext cx="10647123" cy="707886"/>
          </a:xfrm>
          <a:prstGeom prst="rect">
            <a:avLst/>
          </a:prstGeom>
        </p:spPr>
        <p:txBody>
          <a:bodyPr wrap="square">
            <a:spAutoFit/>
          </a:bodyPr>
          <a:lstStyle/>
          <a:p>
            <a:pPr algn="ctr"/>
            <a:r>
              <a:rPr lang="en-US" sz="4000" b="1" dirty="0">
                <a:latin typeface="Corbel" panose="020B0503020204020204" pitchFamily="34" charset="0"/>
              </a:rPr>
              <a:t>Reviewing Budget Basics</a:t>
            </a:r>
            <a:endParaRPr lang="en-US" sz="4000" dirty="0"/>
          </a:p>
        </p:txBody>
      </p:sp>
    </p:spTree>
    <p:extLst>
      <p:ext uri="{BB962C8B-B14F-4D97-AF65-F5344CB8AC3E}">
        <p14:creationId xmlns:p14="http://schemas.microsoft.com/office/powerpoint/2010/main" val="28553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405"/>
            <a:ext cx="9601196" cy="1691014"/>
          </a:xfrm>
        </p:spPr>
        <p:txBody>
          <a:bodyPr>
            <a:normAutofit/>
          </a:bodyPr>
          <a:lstStyle/>
          <a:p>
            <a:r>
              <a:rPr lang="en-US" sz="3600" b="1" dirty="0"/>
              <a:t>Support, Guidance and Resources</a:t>
            </a:r>
            <a:endParaRPr lang="en-US" sz="3600" dirty="0"/>
          </a:p>
        </p:txBody>
      </p:sp>
      <p:sp>
        <p:nvSpPr>
          <p:cNvPr id="3" name="Content Placeholder 2"/>
          <p:cNvSpPr>
            <a:spLocks noGrp="1"/>
          </p:cNvSpPr>
          <p:nvPr>
            <p:ph idx="1"/>
          </p:nvPr>
        </p:nvSpPr>
        <p:spPr>
          <a:xfrm>
            <a:off x="844826" y="2367419"/>
            <a:ext cx="10684565" cy="3794842"/>
          </a:xfrm>
        </p:spPr>
        <p:txBody>
          <a:bodyPr>
            <a:noAutofit/>
          </a:bodyPr>
          <a:lstStyle/>
          <a:p>
            <a:r>
              <a:rPr lang="en-US" sz="2000" dirty="0"/>
              <a:t>Remember, the unit </a:t>
            </a:r>
            <a:r>
              <a:rPr lang="en-US" sz="2000" b="1" dirty="0"/>
              <a:t>Lead Analyst </a:t>
            </a:r>
            <a:r>
              <a:rPr lang="en-US" sz="2000" dirty="0"/>
              <a:t>will be the best support for managing and </a:t>
            </a:r>
            <a:r>
              <a:rPr lang="en-US" sz="2000"/>
              <a:t>training on the </a:t>
            </a:r>
            <a:r>
              <a:rPr lang="en-US" sz="2000" dirty="0"/>
              <a:t>unit budgets, always check with them first before calling the Budget Office or AA Director for support.  This helps us with consistency of training and information across the division.  The Lead Analyst will reach out to me if they need additional support.</a:t>
            </a:r>
          </a:p>
          <a:p>
            <a:r>
              <a:rPr lang="en-US" sz="2000" b="1" dirty="0"/>
              <a:t>Annual Budget Orientation/Refresher </a:t>
            </a:r>
            <a:r>
              <a:rPr lang="en-US" sz="2000" dirty="0"/>
              <a:t>is provided each fall for all new and current budget managers, analysts, and coordinators.</a:t>
            </a:r>
          </a:p>
          <a:p>
            <a:r>
              <a:rPr lang="en-US" sz="2000" dirty="0"/>
              <a:t>The FY Budget Orientation Power Point, Guidelines, and Reconciliation memo are also posted on the PAR website for review at any time, along with sample department and college shadow budgets (excel workbooks to manage your budget). </a:t>
            </a:r>
          </a:p>
          <a:p>
            <a:pPr lvl="1"/>
            <a:r>
              <a:rPr lang="en-US" sz="1800" dirty="0">
                <a:hlinkClick r:id="rId2"/>
              </a:rPr>
              <a:t>https://www.csusm.edu/par/budgettrackingandreconciliation.html</a:t>
            </a:r>
            <a:endParaRPr lang="en-US" sz="1800" dirty="0"/>
          </a:p>
          <a:p>
            <a:pPr marL="457200" lvl="1" indent="0">
              <a:buNone/>
            </a:pPr>
            <a:endParaRPr lang="en-US" sz="1600" dirty="0"/>
          </a:p>
        </p:txBody>
      </p:sp>
    </p:spTree>
    <p:extLst>
      <p:ext uri="{BB962C8B-B14F-4D97-AF65-F5344CB8AC3E}">
        <p14:creationId xmlns:p14="http://schemas.microsoft.com/office/powerpoint/2010/main" val="195692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244" y="840594"/>
            <a:ext cx="10146496" cy="5447645"/>
          </a:xfrm>
          <a:prstGeom prst="rect">
            <a:avLst/>
          </a:prstGeom>
        </p:spPr>
        <p:txBody>
          <a:bodyPr wrap="square">
            <a:spAutoFit/>
          </a:bodyPr>
          <a:lstStyle/>
          <a:p>
            <a:pPr algn="ctr"/>
            <a:r>
              <a:rPr lang="en-US" sz="2800" b="1" dirty="0"/>
              <a:t>Academic Affairs RESOURCES</a:t>
            </a:r>
          </a:p>
          <a:p>
            <a:endParaRPr lang="en-US" sz="2400" b="1" i="1" u="sng" dirty="0"/>
          </a:p>
          <a:p>
            <a:r>
              <a:rPr lang="en-US" sz="2400" b="1" i="1" u="sng" dirty="0"/>
              <a:t>Planning and Resources (PAR)Website review:</a:t>
            </a:r>
          </a:p>
          <a:p>
            <a:endParaRPr lang="en-US" b="1" i="1" u="sng" dirty="0"/>
          </a:p>
          <a:p>
            <a:r>
              <a:rPr lang="en-US" sz="3200" dirty="0"/>
              <a:t> </a:t>
            </a:r>
            <a:r>
              <a:rPr lang="en-US" sz="3200" dirty="0">
                <a:hlinkClick r:id="rId2"/>
              </a:rPr>
              <a:t>https://www.csusm.edu/par/resource_operations/index.html</a:t>
            </a:r>
            <a:endParaRPr lang="en-US" sz="3200" dirty="0"/>
          </a:p>
          <a:p>
            <a:endParaRPr lang="en-US" sz="3200" dirty="0"/>
          </a:p>
          <a:p>
            <a:pPr marL="342900" indent="-342900">
              <a:buFont typeface="Arial" panose="020B0604020202020204" pitchFamily="34" charset="0"/>
              <a:buChar char="•"/>
            </a:pPr>
            <a:r>
              <a:rPr lang="en-US" sz="2000" dirty="0"/>
              <a:t>Includes AA budget training &amp; resources, onboarding resources, and other important links.</a:t>
            </a:r>
          </a:p>
          <a:p>
            <a:pPr marL="342900" indent="-342900">
              <a:buFont typeface="Arial" panose="020B0604020202020204" pitchFamily="34" charset="0"/>
              <a:buChar char="•"/>
            </a:pPr>
            <a:r>
              <a:rPr lang="en-US" sz="2000" dirty="0"/>
              <a:t>Information on AA Business Operations (AABO) meetings including monthly Roundtable Discussions/Meetings</a:t>
            </a:r>
          </a:p>
          <a:p>
            <a:pPr marL="342900" indent="-342900">
              <a:buFont typeface="Arial" panose="020B0604020202020204" pitchFamily="34" charset="0"/>
              <a:buChar char="•"/>
            </a:pPr>
            <a:r>
              <a:rPr lang="en-US" sz="2000" dirty="0"/>
              <a:t>AA Approval Requirements MATRIX and Provost Signature guidelines</a:t>
            </a:r>
          </a:p>
          <a:p>
            <a:endParaRPr lang="en-US" sz="2000" dirty="0"/>
          </a:p>
          <a:p>
            <a:endParaRPr lang="en-US" sz="2000" b="1" dirty="0"/>
          </a:p>
          <a:p>
            <a:r>
              <a:rPr lang="en-US" sz="2000" b="1" dirty="0"/>
              <a:t>PLEASE TAKE ADVANTAGE OF THESE HELPFUL RESOURCES</a:t>
            </a:r>
          </a:p>
          <a:p>
            <a:endParaRPr lang="en-US" sz="3200" dirty="0"/>
          </a:p>
          <a:p>
            <a:endParaRPr lang="en-US" dirty="0"/>
          </a:p>
        </p:txBody>
      </p:sp>
    </p:spTree>
    <p:extLst>
      <p:ext uri="{BB962C8B-B14F-4D97-AF65-F5344CB8AC3E}">
        <p14:creationId xmlns:p14="http://schemas.microsoft.com/office/powerpoint/2010/main" val="157778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EDC4-7029-1341-8BC6-DEF22D3F02C1}"/>
              </a:ext>
            </a:extLst>
          </p:cNvPr>
          <p:cNvSpPr>
            <a:spLocks noGrp="1"/>
          </p:cNvSpPr>
          <p:nvPr>
            <p:ph type="title"/>
          </p:nvPr>
        </p:nvSpPr>
        <p:spPr/>
        <p:txBody>
          <a:bodyPr/>
          <a:lstStyle/>
          <a:p>
            <a:r>
              <a:rPr lang="en-US" dirty="0"/>
              <a:t>Agenda: Funds and Processes</a:t>
            </a:r>
          </a:p>
        </p:txBody>
      </p:sp>
      <p:sp>
        <p:nvSpPr>
          <p:cNvPr id="3" name="Content Placeholder 2">
            <a:extLst>
              <a:ext uri="{FF2B5EF4-FFF2-40B4-BE49-F238E27FC236}">
                <a16:creationId xmlns:a16="http://schemas.microsoft.com/office/drawing/2014/main" id="{09D0A1CE-C0AE-764E-99B3-DB2AB6AE9831}"/>
              </a:ext>
            </a:extLst>
          </p:cNvPr>
          <p:cNvSpPr>
            <a:spLocks noGrp="1"/>
          </p:cNvSpPr>
          <p:nvPr>
            <p:ph idx="1"/>
          </p:nvPr>
        </p:nvSpPr>
        <p:spPr>
          <a:xfrm>
            <a:off x="1952625" y="2556933"/>
            <a:ext cx="8067675" cy="3224742"/>
          </a:xfrm>
        </p:spPr>
        <p:txBody>
          <a:bodyPr numCol="2">
            <a:normAutofit fontScale="55000" lnSpcReduction="20000"/>
          </a:bodyPr>
          <a:lstStyle/>
          <a:p>
            <a:r>
              <a:rPr lang="en-US" sz="3800" dirty="0"/>
              <a:t>Budget Process</a:t>
            </a:r>
          </a:p>
          <a:p>
            <a:r>
              <a:rPr lang="en-US" sz="3800" dirty="0"/>
              <a:t>Terminology and Types of Funds</a:t>
            </a:r>
          </a:p>
          <a:p>
            <a:r>
              <a:rPr lang="en-US" sz="3800" dirty="0"/>
              <a:t>Budget Cycle and Timeline</a:t>
            </a:r>
          </a:p>
          <a:p>
            <a:r>
              <a:rPr lang="en-US" sz="3800" dirty="0"/>
              <a:t>Uses of Funds: </a:t>
            </a:r>
            <a:r>
              <a:rPr lang="en-US" sz="3800" dirty="0" err="1"/>
              <a:t>Procard</a:t>
            </a:r>
            <a:r>
              <a:rPr lang="en-US" sz="3800" dirty="0"/>
              <a:t> and Purchasing</a:t>
            </a:r>
          </a:p>
          <a:p>
            <a:r>
              <a:rPr lang="en-US" sz="3800" dirty="0"/>
              <a:t>Uses of Funds: Professional Development</a:t>
            </a:r>
          </a:p>
          <a:p>
            <a:r>
              <a:rPr lang="en-US" sz="3800" dirty="0"/>
              <a:t>Monthly Budget Reconciliation</a:t>
            </a:r>
          </a:p>
          <a:p>
            <a:r>
              <a:rPr lang="en-US" sz="3800" dirty="0"/>
              <a:t>Budget transfers and IFTs</a:t>
            </a:r>
          </a:p>
          <a:p>
            <a:r>
              <a:rPr lang="en-US" sz="3800" dirty="0"/>
              <a:t>Assigned Time and Reimbursed Time</a:t>
            </a:r>
          </a:p>
          <a:p>
            <a:r>
              <a:rPr lang="en-US" sz="3800" dirty="0"/>
              <a:t>Support, Guidance and Resources</a:t>
            </a:r>
          </a:p>
          <a:p>
            <a:r>
              <a:rPr lang="en-US" sz="3800" dirty="0"/>
              <a:t>Tips from the Auditors</a:t>
            </a:r>
          </a:p>
          <a:p>
            <a:endParaRPr lang="en-US" sz="3800" dirty="0"/>
          </a:p>
          <a:p>
            <a:endParaRPr lang="en-US" dirty="0"/>
          </a:p>
        </p:txBody>
      </p:sp>
    </p:spTree>
    <p:extLst>
      <p:ext uri="{BB962C8B-B14F-4D97-AF65-F5344CB8AC3E}">
        <p14:creationId xmlns:p14="http://schemas.microsoft.com/office/powerpoint/2010/main" val="362300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B4E16-F64C-4198-A2CF-6DD12A63DAE5}"/>
              </a:ext>
            </a:extLst>
          </p:cNvPr>
          <p:cNvPicPr>
            <a:picLocks noChangeAspect="1"/>
          </p:cNvPicPr>
          <p:nvPr/>
        </p:nvPicPr>
        <p:blipFill>
          <a:blip r:embed="rId2"/>
          <a:stretch>
            <a:fillRect/>
          </a:stretch>
        </p:blipFill>
        <p:spPr>
          <a:xfrm>
            <a:off x="1820412" y="910346"/>
            <a:ext cx="8234580" cy="4854546"/>
          </a:xfrm>
          <a:prstGeom prst="rect">
            <a:avLst/>
          </a:prstGeom>
        </p:spPr>
      </p:pic>
    </p:spTree>
    <p:extLst>
      <p:ext uri="{BB962C8B-B14F-4D97-AF65-F5344CB8AC3E}">
        <p14:creationId xmlns:p14="http://schemas.microsoft.com/office/powerpoint/2010/main" val="2722890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35518E-6B83-479D-97CC-F9FB6C542536}"/>
              </a:ext>
            </a:extLst>
          </p:cNvPr>
          <p:cNvPicPr>
            <a:picLocks noChangeAspect="1"/>
          </p:cNvPicPr>
          <p:nvPr/>
        </p:nvPicPr>
        <p:blipFill>
          <a:blip r:embed="rId2"/>
          <a:stretch>
            <a:fillRect/>
          </a:stretch>
        </p:blipFill>
        <p:spPr>
          <a:xfrm>
            <a:off x="2486024" y="676275"/>
            <a:ext cx="7418322" cy="5527979"/>
          </a:xfrm>
          <a:prstGeom prst="rect">
            <a:avLst/>
          </a:prstGeom>
        </p:spPr>
      </p:pic>
    </p:spTree>
    <p:extLst>
      <p:ext uri="{BB962C8B-B14F-4D97-AF65-F5344CB8AC3E}">
        <p14:creationId xmlns:p14="http://schemas.microsoft.com/office/powerpoint/2010/main" val="1989790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33860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251513" cy="1303867"/>
          </a:xfrm>
        </p:spPr>
        <p:txBody>
          <a:bodyPr>
            <a:normAutofit fontScale="90000"/>
          </a:bodyPr>
          <a:lstStyle/>
          <a:p>
            <a:r>
              <a:rPr lang="en-US" b="1" dirty="0"/>
              <a:t>Budget Process </a:t>
            </a:r>
            <a:br>
              <a:rPr lang="en-US" b="1" dirty="0"/>
            </a:br>
            <a:r>
              <a:rPr lang="en-US" b="1" dirty="0"/>
              <a:t>What is a budget? </a:t>
            </a:r>
          </a:p>
        </p:txBody>
      </p:sp>
      <p:sp>
        <p:nvSpPr>
          <p:cNvPr id="3" name="Content Placeholder 2"/>
          <p:cNvSpPr>
            <a:spLocks noGrp="1"/>
          </p:cNvSpPr>
          <p:nvPr>
            <p:ph idx="1"/>
          </p:nvPr>
        </p:nvSpPr>
        <p:spPr>
          <a:xfrm>
            <a:off x="1471808" y="2655518"/>
            <a:ext cx="9832932" cy="3400815"/>
          </a:xfrm>
        </p:spPr>
        <p:txBody>
          <a:bodyPr>
            <a:normAutofit fontScale="92500" lnSpcReduction="20000"/>
          </a:bodyPr>
          <a:lstStyle/>
          <a:p>
            <a:pPr>
              <a:lnSpc>
                <a:spcPct val="150000"/>
              </a:lnSpc>
            </a:pPr>
            <a:r>
              <a:rPr lang="en-US" dirty="0"/>
              <a:t>Budget is </a:t>
            </a:r>
            <a:r>
              <a:rPr lang="en-US" b="1" dirty="0"/>
              <a:t>not </a:t>
            </a:r>
            <a:r>
              <a:rPr lang="en-US" dirty="0"/>
              <a:t>another word for cash.</a:t>
            </a:r>
          </a:p>
          <a:p>
            <a:pPr>
              <a:lnSpc>
                <a:spcPct val="150000"/>
              </a:lnSpc>
            </a:pPr>
            <a:r>
              <a:rPr lang="en-US" b="1" dirty="0"/>
              <a:t>noun: an estimate, often itemized, of expected income (or allotment) available for spending that is based on a plan for how it will be spent for a given period of time.</a:t>
            </a:r>
          </a:p>
          <a:p>
            <a:pPr>
              <a:lnSpc>
                <a:spcPct val="150000"/>
              </a:lnSpc>
            </a:pPr>
            <a:r>
              <a:rPr lang="en-US" dirty="0"/>
              <a:t>A budget provides a vehicle for managing financial resource plans.</a:t>
            </a:r>
          </a:p>
          <a:p>
            <a:pPr>
              <a:lnSpc>
                <a:spcPct val="150000"/>
              </a:lnSpc>
            </a:pPr>
            <a:r>
              <a:rPr lang="en-US" dirty="0"/>
              <a:t>The budget runs on a fiscal </a:t>
            </a:r>
            <a:r>
              <a:rPr lang="en-US" dirty="0">
                <a:solidFill>
                  <a:schemeClr val="tx1"/>
                </a:solidFill>
              </a:rPr>
              <a:t>year calendar from </a:t>
            </a:r>
            <a:r>
              <a:rPr lang="en-US" dirty="0"/>
              <a:t>July 1 through June 30.</a:t>
            </a:r>
          </a:p>
          <a:p>
            <a:endParaRPr lang="en-US" dirty="0"/>
          </a:p>
          <a:p>
            <a:pPr marL="0" indent="0">
              <a:buNone/>
            </a:pPr>
            <a:endParaRPr lang="en-US" dirty="0"/>
          </a:p>
        </p:txBody>
      </p:sp>
    </p:spTree>
    <p:extLst>
      <p:ext uri="{BB962C8B-B14F-4D97-AF65-F5344CB8AC3E}">
        <p14:creationId xmlns:p14="http://schemas.microsoft.com/office/powerpoint/2010/main" val="175690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61AC-3947-485C-BA06-41F5E13D4F6D}"/>
              </a:ext>
            </a:extLst>
          </p:cNvPr>
          <p:cNvSpPr>
            <a:spLocks noGrp="1"/>
          </p:cNvSpPr>
          <p:nvPr>
            <p:ph type="title"/>
          </p:nvPr>
        </p:nvSpPr>
        <p:spPr/>
        <p:txBody>
          <a:bodyPr>
            <a:normAutofit fontScale="90000"/>
          </a:bodyPr>
          <a:lstStyle/>
          <a:p>
            <a:r>
              <a:rPr lang="en-US" dirty="0"/>
              <a:t>What is the difference between accounting, budgeting, and finance?</a:t>
            </a:r>
          </a:p>
        </p:txBody>
      </p:sp>
      <p:sp>
        <p:nvSpPr>
          <p:cNvPr id="3" name="Text Placeholder 2">
            <a:extLst>
              <a:ext uri="{FF2B5EF4-FFF2-40B4-BE49-F238E27FC236}">
                <a16:creationId xmlns:a16="http://schemas.microsoft.com/office/drawing/2014/main" id="{CB4177B6-55FA-4FCB-A76C-20448D14175D}"/>
              </a:ext>
            </a:extLst>
          </p:cNvPr>
          <p:cNvSpPr>
            <a:spLocks noGrp="1"/>
          </p:cNvSpPr>
          <p:nvPr>
            <p:ph type="body" idx="1"/>
          </p:nvPr>
        </p:nvSpPr>
        <p:spPr>
          <a:xfrm>
            <a:off x="1128434" y="3366564"/>
            <a:ext cx="4718304" cy="576262"/>
          </a:xfrm>
        </p:spPr>
        <p:txBody>
          <a:bodyPr/>
          <a:lstStyle/>
          <a:p>
            <a:r>
              <a:rPr lang="en-US" b="1" dirty="0"/>
              <a:t>Accounting:  THE PAST</a:t>
            </a:r>
          </a:p>
        </p:txBody>
      </p:sp>
      <p:sp>
        <p:nvSpPr>
          <p:cNvPr id="4" name="Content Placeholder 3">
            <a:extLst>
              <a:ext uri="{FF2B5EF4-FFF2-40B4-BE49-F238E27FC236}">
                <a16:creationId xmlns:a16="http://schemas.microsoft.com/office/drawing/2014/main" id="{02E6F35B-9129-4144-BCA9-72365DF5C09C}"/>
              </a:ext>
            </a:extLst>
          </p:cNvPr>
          <p:cNvSpPr>
            <a:spLocks noGrp="1"/>
          </p:cNvSpPr>
          <p:nvPr>
            <p:ph sz="half" idx="2"/>
          </p:nvPr>
        </p:nvSpPr>
        <p:spPr>
          <a:xfrm>
            <a:off x="1295400" y="3942826"/>
            <a:ext cx="4718304" cy="1933041"/>
          </a:xfrm>
        </p:spPr>
        <p:txBody>
          <a:bodyPr>
            <a:normAutofit lnSpcReduction="10000"/>
          </a:bodyPr>
          <a:lstStyle/>
          <a:p>
            <a:r>
              <a:rPr lang="en-US" dirty="0"/>
              <a:t>Recording</a:t>
            </a:r>
          </a:p>
          <a:p>
            <a:r>
              <a:rPr lang="en-US" dirty="0"/>
              <a:t>Reporting</a:t>
            </a:r>
          </a:p>
          <a:p>
            <a:r>
              <a:rPr lang="en-US" dirty="0"/>
              <a:t>Analysis</a:t>
            </a:r>
          </a:p>
          <a:p>
            <a:r>
              <a:rPr lang="en-US" dirty="0"/>
              <a:t>Audits</a:t>
            </a:r>
          </a:p>
        </p:txBody>
      </p:sp>
      <p:sp>
        <p:nvSpPr>
          <p:cNvPr id="5" name="Text Placeholder 4">
            <a:extLst>
              <a:ext uri="{FF2B5EF4-FFF2-40B4-BE49-F238E27FC236}">
                <a16:creationId xmlns:a16="http://schemas.microsoft.com/office/drawing/2014/main" id="{46F777C5-5CCB-4E69-8F7F-6B03230FBE64}"/>
              </a:ext>
            </a:extLst>
          </p:cNvPr>
          <p:cNvSpPr>
            <a:spLocks noGrp="1"/>
          </p:cNvSpPr>
          <p:nvPr>
            <p:ph type="body" sz="quarter" idx="3"/>
          </p:nvPr>
        </p:nvSpPr>
        <p:spPr>
          <a:xfrm>
            <a:off x="6013704" y="3366564"/>
            <a:ext cx="4718304" cy="576262"/>
          </a:xfrm>
        </p:spPr>
        <p:txBody>
          <a:bodyPr/>
          <a:lstStyle/>
          <a:p>
            <a:r>
              <a:rPr lang="en-US" b="1" dirty="0"/>
              <a:t>Budgeting:  THE FUTURE</a:t>
            </a:r>
          </a:p>
        </p:txBody>
      </p:sp>
      <p:sp>
        <p:nvSpPr>
          <p:cNvPr id="6" name="Content Placeholder 5">
            <a:extLst>
              <a:ext uri="{FF2B5EF4-FFF2-40B4-BE49-F238E27FC236}">
                <a16:creationId xmlns:a16="http://schemas.microsoft.com/office/drawing/2014/main" id="{87140218-8175-4E58-851C-BC11BDEB7241}"/>
              </a:ext>
            </a:extLst>
          </p:cNvPr>
          <p:cNvSpPr>
            <a:spLocks noGrp="1"/>
          </p:cNvSpPr>
          <p:nvPr>
            <p:ph sz="quarter" idx="4"/>
          </p:nvPr>
        </p:nvSpPr>
        <p:spPr>
          <a:xfrm>
            <a:off x="6180670" y="3942826"/>
            <a:ext cx="4718304" cy="1933041"/>
          </a:xfrm>
        </p:spPr>
        <p:txBody>
          <a:bodyPr>
            <a:normAutofit lnSpcReduction="10000"/>
          </a:bodyPr>
          <a:lstStyle/>
          <a:p>
            <a:r>
              <a:rPr lang="en-US" dirty="0"/>
              <a:t>Information Gathering</a:t>
            </a:r>
          </a:p>
          <a:p>
            <a:r>
              <a:rPr lang="en-US" dirty="0"/>
              <a:t>Modeling</a:t>
            </a:r>
          </a:p>
          <a:p>
            <a:r>
              <a:rPr lang="en-US" dirty="0"/>
              <a:t>Discussions</a:t>
            </a:r>
          </a:p>
          <a:p>
            <a:r>
              <a:rPr lang="en-US" dirty="0"/>
              <a:t>Decisions</a:t>
            </a:r>
          </a:p>
        </p:txBody>
      </p:sp>
      <p:sp>
        <p:nvSpPr>
          <p:cNvPr id="7" name="TextBox 6">
            <a:extLst>
              <a:ext uri="{FF2B5EF4-FFF2-40B4-BE49-F238E27FC236}">
                <a16:creationId xmlns:a16="http://schemas.microsoft.com/office/drawing/2014/main" id="{26A136EB-2B5E-4240-A657-D2D531EF8C26}"/>
              </a:ext>
            </a:extLst>
          </p:cNvPr>
          <p:cNvSpPr txBox="1"/>
          <p:nvPr/>
        </p:nvSpPr>
        <p:spPr>
          <a:xfrm>
            <a:off x="1677798" y="2461025"/>
            <a:ext cx="7994707" cy="707886"/>
          </a:xfrm>
          <a:prstGeom prst="rect">
            <a:avLst/>
          </a:prstGeom>
          <a:noFill/>
        </p:spPr>
        <p:txBody>
          <a:bodyPr wrap="square" rtlCol="0">
            <a:spAutoFit/>
          </a:bodyPr>
          <a:lstStyle/>
          <a:p>
            <a:pPr algn="ctr"/>
            <a:r>
              <a:rPr lang="en-US" sz="4000" b="1" dirty="0"/>
              <a:t>FINANCE = Resource Flow</a:t>
            </a:r>
            <a:endParaRPr lang="en-US" sz="2400" b="1" dirty="0"/>
          </a:p>
        </p:txBody>
      </p:sp>
    </p:spTree>
    <p:extLst>
      <p:ext uri="{BB962C8B-B14F-4D97-AF65-F5344CB8AC3E}">
        <p14:creationId xmlns:p14="http://schemas.microsoft.com/office/powerpoint/2010/main" val="165021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 Budget Allocation Process</a:t>
            </a:r>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38978682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60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072" y="958241"/>
            <a:ext cx="8970369" cy="1266604"/>
          </a:xfrm>
        </p:spPr>
        <p:txBody>
          <a:bodyPr vert="horz" lIns="91440" tIns="45720" rIns="91440" bIns="45720" rtlCol="0" anchor="ctr">
            <a:noAutofit/>
          </a:bodyPr>
          <a:lstStyle/>
          <a:p>
            <a:pPr algn="ctr"/>
            <a:br>
              <a:rPr lang="en-US" sz="4000" b="1" dirty="0">
                <a:latin typeface="+mn-lt"/>
              </a:rPr>
            </a:br>
            <a:r>
              <a:rPr lang="en-US" sz="4000" b="1" dirty="0">
                <a:solidFill>
                  <a:prstClr val="black"/>
                </a:solidFill>
                <a:latin typeface="+mn-lt"/>
              </a:rPr>
              <a:t>Campus Budget Allocation Process</a:t>
            </a:r>
            <a:br>
              <a:rPr lang="en-US" sz="4000" dirty="0">
                <a:solidFill>
                  <a:prstClr val="black"/>
                </a:solidFill>
                <a:latin typeface="+mn-lt"/>
              </a:rPr>
            </a:br>
            <a:endParaRPr lang="en-US" sz="4000" b="1" dirty="0">
              <a:latin typeface="+mn-lt"/>
            </a:endParaRPr>
          </a:p>
        </p:txBody>
      </p:sp>
      <p:sp>
        <p:nvSpPr>
          <p:cNvPr id="4" name="Slide Number Placeholder 3"/>
          <p:cNvSpPr>
            <a:spLocks noGrp="1"/>
          </p:cNvSpPr>
          <p:nvPr>
            <p:ph type="sldNum" sz="quarter" idx="12"/>
          </p:nvPr>
        </p:nvSpPr>
        <p:spPr>
          <a:xfrm>
            <a:off x="8305800" y="6388960"/>
            <a:ext cx="2057400" cy="365125"/>
          </a:xfrm>
        </p:spPr>
        <p:txBody>
          <a:bodyPr vert="horz" wrap="square" lIns="0" tIns="0" rIns="0" bIns="0" rtlCol="0" anchor="ctr">
            <a:noAutofit/>
          </a:bodyPr>
          <a:lstStyle/>
          <a:p>
            <a:fld id="{2E272EBC-0A96-48FE-A818-79C26954ECDF}" type="slidenum">
              <a:rPr lang="en-US" sz="1100" b="1">
                <a:solidFill>
                  <a:prstClr val="black"/>
                </a:solidFill>
                <a:latin typeface="Calibri" panose="020F0502020204030204"/>
              </a:rPr>
              <a:pPr/>
              <a:t>7</a:t>
            </a:fld>
            <a:endParaRPr lang="en-US" sz="1100" b="1" dirty="0">
              <a:solidFill>
                <a:prstClr val="black"/>
              </a:solidFill>
              <a:latin typeface="Calibri" panose="020F0502020204030204"/>
            </a:endParaRPr>
          </a:p>
        </p:txBody>
      </p:sp>
      <p:sp>
        <p:nvSpPr>
          <p:cNvPr id="3" name="TextBox 2"/>
          <p:cNvSpPr txBox="1"/>
          <p:nvPr/>
        </p:nvSpPr>
        <p:spPr>
          <a:xfrm>
            <a:off x="764087" y="2578634"/>
            <a:ext cx="10772383"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prstClr val="black"/>
                </a:solidFill>
              </a:rPr>
              <a:t>The Budget Office notifies the Divisions of allocation funds available.  </a:t>
            </a:r>
          </a:p>
          <a:p>
            <a:pPr marL="285750" indent="-285750">
              <a:lnSpc>
                <a:spcPct val="150000"/>
              </a:lnSpc>
              <a:buFont typeface="Arial" panose="020B0604020202020204" pitchFamily="34" charset="0"/>
              <a:buChar char="•"/>
            </a:pPr>
            <a:r>
              <a:rPr lang="en-US" sz="2400" dirty="0">
                <a:solidFill>
                  <a:prstClr val="black"/>
                </a:solidFill>
              </a:rPr>
              <a:t>The Divisions determine the budget allocations for their areas.  </a:t>
            </a:r>
          </a:p>
          <a:p>
            <a:pPr marL="285750" indent="-285750">
              <a:lnSpc>
                <a:spcPct val="150000"/>
              </a:lnSpc>
              <a:buFont typeface="Arial" panose="020B0604020202020204" pitchFamily="34" charset="0"/>
              <a:buChar char="•"/>
            </a:pPr>
            <a:r>
              <a:rPr lang="en-US" sz="2400" dirty="0">
                <a:solidFill>
                  <a:prstClr val="black"/>
                </a:solidFill>
              </a:rPr>
              <a:t>Divisions collect and send all budget submissions from each area to the Budget office. </a:t>
            </a:r>
          </a:p>
          <a:p>
            <a:pPr marL="285750" indent="-285750">
              <a:lnSpc>
                <a:spcPct val="150000"/>
              </a:lnSpc>
              <a:buFont typeface="Arial" panose="020B0604020202020204" pitchFamily="34" charset="0"/>
              <a:buChar char="•"/>
            </a:pPr>
            <a:r>
              <a:rPr lang="en-US" sz="2400" dirty="0">
                <a:solidFill>
                  <a:prstClr val="black"/>
                </a:solidFill>
              </a:rPr>
              <a:t>The Budget Office uploads/posts budget allocations to Data Warehouse.</a:t>
            </a:r>
            <a:endParaRPr lang="en-US" sz="2400" dirty="0">
              <a:solidFill>
                <a:prstClr val="black"/>
              </a:solidFill>
              <a:latin typeface="Calibri" panose="020F0502020204030204"/>
            </a:endParaRPr>
          </a:p>
          <a:p>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1517354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Terminology: Two Parts to Every Budget </a:t>
            </a:r>
          </a:p>
        </p:txBody>
      </p:sp>
      <p:sp>
        <p:nvSpPr>
          <p:cNvPr id="4" name="Text Placeholder 3"/>
          <p:cNvSpPr>
            <a:spLocks noGrp="1"/>
          </p:cNvSpPr>
          <p:nvPr>
            <p:ph type="body" idx="1"/>
          </p:nvPr>
        </p:nvSpPr>
        <p:spPr>
          <a:xfrm>
            <a:off x="1295402" y="2555310"/>
            <a:ext cx="4885268" cy="698284"/>
          </a:xfrm>
        </p:spPr>
        <p:txBody>
          <a:bodyPr/>
          <a:lstStyle/>
          <a:p>
            <a:endParaRPr lang="en-US" sz="3600" b="1" dirty="0"/>
          </a:p>
          <a:p>
            <a:r>
              <a:rPr lang="en-US" sz="3600" b="1" dirty="0"/>
              <a:t>Revenue</a:t>
            </a:r>
            <a:endParaRPr lang="en-US" sz="2000" b="1" dirty="0"/>
          </a:p>
        </p:txBody>
      </p:sp>
      <p:sp>
        <p:nvSpPr>
          <p:cNvPr id="3" name="Content Placeholder 2"/>
          <p:cNvSpPr>
            <a:spLocks noGrp="1"/>
          </p:cNvSpPr>
          <p:nvPr>
            <p:ph sz="half" idx="2"/>
          </p:nvPr>
        </p:nvSpPr>
        <p:spPr>
          <a:xfrm>
            <a:off x="1295402" y="3243262"/>
            <a:ext cx="4718302" cy="2632605"/>
          </a:xfrm>
        </p:spPr>
        <p:txBody>
          <a:bodyPr>
            <a:normAutofit lnSpcReduction="10000"/>
          </a:bodyPr>
          <a:lstStyle/>
          <a:p>
            <a:r>
              <a:rPr lang="en-US" dirty="0"/>
              <a:t>State Appropriation</a:t>
            </a:r>
          </a:p>
          <a:p>
            <a:r>
              <a:rPr lang="en-US" dirty="0"/>
              <a:t>Student tuition and fees</a:t>
            </a:r>
          </a:p>
          <a:p>
            <a:r>
              <a:rPr lang="en-US" dirty="0"/>
              <a:t>Self-generated revenue in auxiliary units or self-supported designated funds such as Extended Learning</a:t>
            </a:r>
          </a:p>
          <a:p>
            <a:r>
              <a:rPr lang="en-US" dirty="0"/>
              <a:t>Lottery, Trust &amp; Grants</a:t>
            </a:r>
          </a:p>
        </p:txBody>
      </p:sp>
      <p:sp>
        <p:nvSpPr>
          <p:cNvPr id="5" name="Text Placeholder 4"/>
          <p:cNvSpPr>
            <a:spLocks noGrp="1"/>
          </p:cNvSpPr>
          <p:nvPr>
            <p:ph type="body" sz="quarter" idx="3"/>
          </p:nvPr>
        </p:nvSpPr>
        <p:spPr>
          <a:xfrm>
            <a:off x="6180670" y="2658532"/>
            <a:ext cx="4718304" cy="595061"/>
          </a:xfrm>
        </p:spPr>
        <p:txBody>
          <a:bodyPr/>
          <a:lstStyle/>
          <a:p>
            <a:r>
              <a:rPr lang="en-US" sz="3600" b="1" dirty="0"/>
              <a:t>Expenditures </a:t>
            </a:r>
            <a:r>
              <a:rPr lang="en-US" sz="2400" b="1" dirty="0"/>
              <a:t>(aka Actuals)</a:t>
            </a:r>
          </a:p>
        </p:txBody>
      </p:sp>
      <p:sp>
        <p:nvSpPr>
          <p:cNvPr id="6" name="Content Placeholder 5"/>
          <p:cNvSpPr>
            <a:spLocks noGrp="1"/>
          </p:cNvSpPr>
          <p:nvPr>
            <p:ph sz="quarter" idx="4"/>
          </p:nvPr>
        </p:nvSpPr>
        <p:spPr/>
        <p:txBody>
          <a:bodyPr>
            <a:normAutofit/>
          </a:bodyPr>
          <a:lstStyle/>
          <a:p>
            <a:r>
              <a:rPr lang="en-US" dirty="0"/>
              <a:t>Salaries</a:t>
            </a:r>
          </a:p>
          <a:p>
            <a:r>
              <a:rPr lang="en-US" dirty="0"/>
              <a:t>Operating expenses</a:t>
            </a:r>
          </a:p>
          <a:p>
            <a:r>
              <a:rPr lang="en-US" dirty="0"/>
              <a:t>Travel</a:t>
            </a:r>
          </a:p>
          <a:p>
            <a:r>
              <a:rPr lang="en-US" dirty="0"/>
              <a:t>Hospitality</a:t>
            </a:r>
          </a:p>
          <a:p>
            <a:r>
              <a:rPr lang="en-US" dirty="0"/>
              <a:t>Special Consultants</a:t>
            </a:r>
          </a:p>
        </p:txBody>
      </p:sp>
    </p:spTree>
    <p:extLst>
      <p:ext uri="{BB962C8B-B14F-4D97-AF65-F5344CB8AC3E}">
        <p14:creationId xmlns:p14="http://schemas.microsoft.com/office/powerpoint/2010/main" val="247390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50079"/>
          </a:xfrm>
        </p:spPr>
        <p:txBody>
          <a:bodyPr>
            <a:normAutofit fontScale="90000"/>
          </a:bodyPr>
          <a:lstStyle/>
          <a:p>
            <a:r>
              <a:rPr lang="en-US" b="1" dirty="0"/>
              <a:t>Terminology: </a:t>
            </a:r>
            <a:br>
              <a:rPr lang="en-US" b="1" dirty="0"/>
            </a:br>
            <a:r>
              <a:rPr lang="en-US" dirty="0"/>
              <a:t>Budget “Scenarios”</a:t>
            </a:r>
          </a:p>
        </p:txBody>
      </p:sp>
      <p:sp>
        <p:nvSpPr>
          <p:cNvPr id="6" name="Content Placeholder 5"/>
          <p:cNvSpPr>
            <a:spLocks noGrp="1"/>
          </p:cNvSpPr>
          <p:nvPr>
            <p:ph sz="half" idx="1"/>
          </p:nvPr>
        </p:nvSpPr>
        <p:spPr>
          <a:xfrm>
            <a:off x="1298448" y="2467627"/>
            <a:ext cx="4718304" cy="3706670"/>
          </a:xfrm>
          <a:custGeom>
            <a:avLst/>
            <a:gdLst>
              <a:gd name="connsiteX0" fmla="*/ 0 w 3436143"/>
              <a:gd name="connsiteY0" fmla="*/ 0 h 3415916"/>
              <a:gd name="connsiteX1" fmla="*/ 3436143 w 3436143"/>
              <a:gd name="connsiteY1" fmla="*/ 0 h 3415916"/>
              <a:gd name="connsiteX2" fmla="*/ 3436143 w 3436143"/>
              <a:gd name="connsiteY2" fmla="*/ 3415916 h 3415916"/>
              <a:gd name="connsiteX3" fmla="*/ 0 w 3436143"/>
              <a:gd name="connsiteY3" fmla="*/ 3415916 h 3415916"/>
              <a:gd name="connsiteX4" fmla="*/ 0 w 3436143"/>
              <a:gd name="connsiteY4" fmla="*/ 0 h 34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43" h="3415916">
                <a:moveTo>
                  <a:pt x="0" y="0"/>
                </a:moveTo>
                <a:lnTo>
                  <a:pt x="3436143" y="0"/>
                </a:lnTo>
                <a:lnTo>
                  <a:pt x="3436143" y="3415916"/>
                </a:lnTo>
                <a:lnTo>
                  <a:pt x="0" y="3415916"/>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indent="0" algn="l" defTabSz="1066800">
              <a:lnSpc>
                <a:spcPct val="90000"/>
              </a:lnSpc>
              <a:spcBef>
                <a:spcPct val="0"/>
              </a:spcBef>
              <a:spcAft>
                <a:spcPct val="15000"/>
              </a:spcAft>
              <a:buNone/>
            </a:pPr>
            <a:r>
              <a:rPr lang="en-US" sz="2400" b="1" kern="1200" dirty="0"/>
              <a:t>BASE</a:t>
            </a:r>
            <a:r>
              <a:rPr lang="en-US" sz="2400" kern="1200" dirty="0"/>
              <a:t> funds</a:t>
            </a:r>
            <a:endParaRPr lang="en-US" sz="2400" dirty="0"/>
          </a:p>
          <a:p>
            <a:pPr marL="228600" lvl="1" indent="-228600" algn="l" defTabSz="1066800">
              <a:lnSpc>
                <a:spcPct val="90000"/>
              </a:lnSpc>
              <a:spcBef>
                <a:spcPct val="0"/>
              </a:spcBef>
              <a:spcAft>
                <a:spcPct val="15000"/>
              </a:spcAft>
              <a:buChar char="••"/>
            </a:pPr>
            <a:r>
              <a:rPr lang="en-US" sz="2000" kern="1200" dirty="0"/>
              <a:t>New permanent base allocation</a:t>
            </a:r>
          </a:p>
          <a:p>
            <a:pPr marL="228600" lvl="1" indent="-228600" algn="l" defTabSz="1066800">
              <a:lnSpc>
                <a:spcPct val="90000"/>
              </a:lnSpc>
              <a:spcBef>
                <a:spcPct val="0"/>
              </a:spcBef>
              <a:spcAft>
                <a:spcPct val="15000"/>
              </a:spcAft>
              <a:buChar char="••"/>
            </a:pPr>
            <a:r>
              <a:rPr lang="en-US" sz="2000" kern="1200" dirty="0"/>
              <a:t>Continuing permanent base allocation to cover expenses that recur annually</a:t>
            </a:r>
          </a:p>
          <a:p>
            <a:pPr marL="0" lvl="1" indent="0" algn="l" defTabSz="1066800">
              <a:lnSpc>
                <a:spcPct val="90000"/>
              </a:lnSpc>
              <a:spcBef>
                <a:spcPct val="0"/>
              </a:spcBef>
              <a:spcAft>
                <a:spcPct val="15000"/>
              </a:spcAft>
              <a:buNone/>
            </a:pPr>
            <a:endParaRPr lang="en-US" sz="2400" dirty="0"/>
          </a:p>
          <a:p>
            <a:pPr marL="0" lvl="1" indent="0" algn="l" defTabSz="1066800">
              <a:lnSpc>
                <a:spcPct val="90000"/>
              </a:lnSpc>
              <a:spcBef>
                <a:spcPct val="0"/>
              </a:spcBef>
              <a:spcAft>
                <a:spcPct val="15000"/>
              </a:spcAft>
              <a:buNone/>
            </a:pPr>
            <a:r>
              <a:rPr lang="en-US" sz="1600" b="1" i="1" kern="1200" dirty="0"/>
              <a:t>Most common scenarios for budget uploads and transfers: </a:t>
            </a:r>
          </a:p>
          <a:p>
            <a:pPr marL="342900" lvl="1" indent="-342900" defTabSz="1066800">
              <a:lnSpc>
                <a:spcPct val="90000"/>
              </a:lnSpc>
              <a:spcBef>
                <a:spcPct val="0"/>
              </a:spcBef>
              <a:spcAft>
                <a:spcPct val="15000"/>
              </a:spcAft>
            </a:pPr>
            <a:r>
              <a:rPr lang="en-US" sz="1600" i="1" kern="1200" dirty="0"/>
              <a:t>BBB Base Budget (allocation/base upload)</a:t>
            </a:r>
          </a:p>
          <a:p>
            <a:pPr marL="342900" lvl="1" indent="-342900" defTabSz="1066800">
              <a:lnSpc>
                <a:spcPct val="90000"/>
              </a:lnSpc>
              <a:spcBef>
                <a:spcPct val="0"/>
              </a:spcBef>
              <a:spcAft>
                <a:spcPct val="15000"/>
              </a:spcAft>
            </a:pPr>
            <a:r>
              <a:rPr lang="en-US" sz="1600" i="1" kern="1200" dirty="0"/>
              <a:t>BBS Base AE</a:t>
            </a:r>
            <a:r>
              <a:rPr lang="en-US" sz="1600" i="1" kern="1200" dirty="0">
                <a:latin typeface="Cambria" panose="02040503050406030204" pitchFamily="18" charset="0"/>
                <a:ea typeface="Cambria" panose="02040503050406030204" pitchFamily="18" charset="0"/>
              </a:rPr>
              <a:t>&amp;</a:t>
            </a:r>
            <a:r>
              <a:rPr lang="en-US" sz="1600" i="1" kern="1200" dirty="0"/>
              <a:t>SS Fees (allocation/base upload)</a:t>
            </a:r>
          </a:p>
          <a:p>
            <a:pPr marL="342900" lvl="1" indent="-342900" defTabSz="1066800">
              <a:lnSpc>
                <a:spcPct val="90000"/>
              </a:lnSpc>
              <a:spcBef>
                <a:spcPct val="0"/>
              </a:spcBef>
              <a:spcAft>
                <a:spcPct val="15000"/>
              </a:spcAft>
            </a:pPr>
            <a:r>
              <a:rPr lang="en-US" sz="1600" b="1" i="1" dirty="0"/>
              <a:t>BBT Base Budget Transfer (during fiscal year as needed)</a:t>
            </a:r>
          </a:p>
          <a:p>
            <a:pPr marL="0" lvl="1" indent="0" defTabSz="1066800">
              <a:lnSpc>
                <a:spcPct val="90000"/>
              </a:lnSpc>
              <a:spcBef>
                <a:spcPct val="0"/>
              </a:spcBef>
              <a:spcAft>
                <a:spcPct val="15000"/>
              </a:spcAft>
              <a:buNone/>
            </a:pPr>
            <a:endParaRPr lang="en-US" sz="1600" i="1" kern="1200" dirty="0"/>
          </a:p>
        </p:txBody>
      </p:sp>
      <p:sp>
        <p:nvSpPr>
          <p:cNvPr id="7" name="Content Placeholder 6"/>
          <p:cNvSpPr>
            <a:spLocks noGrp="1"/>
          </p:cNvSpPr>
          <p:nvPr>
            <p:ph sz="half" idx="2"/>
          </p:nvPr>
        </p:nvSpPr>
        <p:spPr>
          <a:xfrm>
            <a:off x="6181344" y="2467627"/>
            <a:ext cx="4908902" cy="3706670"/>
          </a:xfrm>
          <a:custGeom>
            <a:avLst/>
            <a:gdLst>
              <a:gd name="connsiteX0" fmla="*/ 0 w 3436143"/>
              <a:gd name="connsiteY0" fmla="*/ 0 h 3415916"/>
              <a:gd name="connsiteX1" fmla="*/ 3436143 w 3436143"/>
              <a:gd name="connsiteY1" fmla="*/ 0 h 3415916"/>
              <a:gd name="connsiteX2" fmla="*/ 3436143 w 3436143"/>
              <a:gd name="connsiteY2" fmla="*/ 3415916 h 3415916"/>
              <a:gd name="connsiteX3" fmla="*/ 0 w 3436143"/>
              <a:gd name="connsiteY3" fmla="*/ 3415916 h 3415916"/>
              <a:gd name="connsiteX4" fmla="*/ 0 w 3436143"/>
              <a:gd name="connsiteY4" fmla="*/ 0 h 34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43" h="3415916">
                <a:moveTo>
                  <a:pt x="0" y="0"/>
                </a:moveTo>
                <a:lnTo>
                  <a:pt x="3436143" y="0"/>
                </a:lnTo>
                <a:lnTo>
                  <a:pt x="3436143" y="3415916"/>
                </a:lnTo>
                <a:lnTo>
                  <a:pt x="0" y="3415916"/>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indent="0" algn="l" defTabSz="1066800">
              <a:lnSpc>
                <a:spcPct val="90000"/>
              </a:lnSpc>
              <a:spcBef>
                <a:spcPct val="0"/>
              </a:spcBef>
              <a:spcAft>
                <a:spcPct val="15000"/>
              </a:spcAft>
              <a:buNone/>
            </a:pPr>
            <a:r>
              <a:rPr lang="en-US" sz="2400" b="1" kern="1200" dirty="0"/>
              <a:t>ONE-TIME</a:t>
            </a:r>
            <a:r>
              <a:rPr lang="en-US" sz="2400" kern="1200" dirty="0"/>
              <a:t> funds</a:t>
            </a:r>
          </a:p>
          <a:p>
            <a:pPr marL="342900" lvl="1" indent="-342900" defTabSz="1066800">
              <a:lnSpc>
                <a:spcPct val="90000"/>
              </a:lnSpc>
              <a:spcBef>
                <a:spcPct val="0"/>
              </a:spcBef>
              <a:spcAft>
                <a:spcPct val="15000"/>
              </a:spcAft>
            </a:pPr>
            <a:r>
              <a:rPr lang="en-US" sz="2000" kern="1200" dirty="0"/>
              <a:t>One-time allocations for special projects or expenses beyond the scope of base funding</a:t>
            </a:r>
          </a:p>
          <a:p>
            <a:pPr marL="342900" lvl="1" indent="-342900" defTabSz="1066800">
              <a:lnSpc>
                <a:spcPct val="90000"/>
              </a:lnSpc>
              <a:spcBef>
                <a:spcPct val="0"/>
              </a:spcBef>
              <a:spcAft>
                <a:spcPct val="15000"/>
              </a:spcAft>
            </a:pPr>
            <a:r>
              <a:rPr lang="en-US" sz="2000" kern="1200" dirty="0"/>
              <a:t>Expenses that are </a:t>
            </a:r>
            <a:r>
              <a:rPr lang="en-US" sz="2000" u="sng" kern="1200" dirty="0"/>
              <a:t>not</a:t>
            </a:r>
            <a:r>
              <a:rPr lang="en-US" sz="2000" kern="1200" dirty="0"/>
              <a:t> recurring </a:t>
            </a:r>
          </a:p>
          <a:p>
            <a:pPr marL="0" lvl="1" indent="0" defTabSz="1066800">
              <a:lnSpc>
                <a:spcPct val="90000"/>
              </a:lnSpc>
              <a:spcBef>
                <a:spcPct val="0"/>
              </a:spcBef>
              <a:spcAft>
                <a:spcPct val="15000"/>
              </a:spcAft>
              <a:buFont typeface="Arial"/>
              <a:buNone/>
            </a:pPr>
            <a:r>
              <a:rPr lang="en-US" sz="1600" b="1" i="1" dirty="0"/>
              <a:t>Most common scenarios for budget uploads and transfers:</a:t>
            </a:r>
          </a:p>
          <a:p>
            <a:pPr marL="285750" lvl="1" defTabSz="1066800">
              <a:lnSpc>
                <a:spcPct val="90000"/>
              </a:lnSpc>
              <a:spcBef>
                <a:spcPct val="0"/>
              </a:spcBef>
              <a:spcAft>
                <a:spcPct val="15000"/>
              </a:spcAft>
            </a:pPr>
            <a:r>
              <a:rPr lang="en-US" sz="1600" i="1" dirty="0"/>
              <a:t>OTB One-time Budget (allocation/base upload)</a:t>
            </a:r>
          </a:p>
          <a:p>
            <a:pPr marL="285750" lvl="1" defTabSz="1066800">
              <a:lnSpc>
                <a:spcPct val="90000"/>
              </a:lnSpc>
              <a:spcBef>
                <a:spcPct val="0"/>
              </a:spcBef>
              <a:spcAft>
                <a:spcPct val="15000"/>
              </a:spcAft>
            </a:pPr>
            <a:r>
              <a:rPr lang="en-US" sz="1600" i="1" dirty="0"/>
              <a:t>OSS One-time Salary Savings(allocation/base upload)</a:t>
            </a:r>
          </a:p>
          <a:p>
            <a:pPr marL="285750" lvl="1" defTabSz="1066800">
              <a:lnSpc>
                <a:spcPct val="90000"/>
              </a:lnSpc>
              <a:spcBef>
                <a:spcPct val="0"/>
              </a:spcBef>
              <a:spcAft>
                <a:spcPct val="15000"/>
              </a:spcAft>
            </a:pPr>
            <a:r>
              <a:rPr lang="en-US" sz="1600" i="1" dirty="0"/>
              <a:t>OBR One-time Budget Restoration(allocation/base upload)</a:t>
            </a:r>
          </a:p>
          <a:p>
            <a:pPr marL="285750" lvl="1" defTabSz="1066800">
              <a:lnSpc>
                <a:spcPct val="90000"/>
              </a:lnSpc>
              <a:spcBef>
                <a:spcPct val="0"/>
              </a:spcBef>
              <a:spcAft>
                <a:spcPct val="15000"/>
              </a:spcAft>
            </a:pPr>
            <a:r>
              <a:rPr lang="en-US" sz="1600" i="1" dirty="0"/>
              <a:t>ORT One-time Reimbursement(allocation/base upload)</a:t>
            </a:r>
          </a:p>
          <a:p>
            <a:pPr marL="285750" lvl="1" defTabSz="1066800">
              <a:lnSpc>
                <a:spcPct val="90000"/>
              </a:lnSpc>
              <a:spcBef>
                <a:spcPct val="0"/>
              </a:spcBef>
              <a:spcAft>
                <a:spcPct val="15000"/>
              </a:spcAft>
            </a:pPr>
            <a:r>
              <a:rPr lang="en-US" sz="1600" b="1" i="1" dirty="0"/>
              <a:t>OBT One-time Budget Transfer (during fiscal year as needed)</a:t>
            </a:r>
          </a:p>
        </p:txBody>
      </p:sp>
    </p:spTree>
    <p:extLst>
      <p:ext uri="{BB962C8B-B14F-4D97-AF65-F5344CB8AC3E}">
        <p14:creationId xmlns:p14="http://schemas.microsoft.com/office/powerpoint/2010/main" val="24820268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142AF192221246AB69E4EC2EBD693B" ma:contentTypeVersion="12" ma:contentTypeDescription="Create a new document." ma:contentTypeScope="" ma:versionID="3c325cda6e1960da86d2f53cb117c094">
  <xsd:schema xmlns:xsd="http://www.w3.org/2001/XMLSchema" xmlns:xs="http://www.w3.org/2001/XMLSchema" xmlns:p="http://schemas.microsoft.com/office/2006/metadata/properties" xmlns:ns2="8224bda5-3a31-4170-a553-e70ce2891e85" xmlns:ns3="db97c631-c8fa-422d-8a7e-d8a288ab61f4" targetNamespace="http://schemas.microsoft.com/office/2006/metadata/properties" ma:root="true" ma:fieldsID="db502e8d2b183c346d07c194fc2c7dc3" ns2:_="" ns3:_="">
    <xsd:import namespace="8224bda5-3a31-4170-a553-e70ce2891e85"/>
    <xsd:import namespace="db97c631-c8fa-422d-8a7e-d8a288ab6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4bda5-3a31-4170-a553-e70ce2891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7c631-c8fa-422d-8a7e-d8a288ab61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361BAA-71F4-4BAC-AB4E-B705D2818481}">
  <ds:schemaRefs>
    <ds:schemaRef ds:uri="db97c631-c8fa-422d-8a7e-d8a288ab61f4"/>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8224bda5-3a31-4170-a553-e70ce2891e85"/>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8C1C848-95A6-4ED5-A117-BAB0EF3081EA}">
  <ds:schemaRefs>
    <ds:schemaRef ds:uri="http://schemas.microsoft.com/sharepoint/v3/contenttype/forms"/>
  </ds:schemaRefs>
</ds:datastoreItem>
</file>

<file path=customXml/itemProps3.xml><?xml version="1.0" encoding="utf-8"?>
<ds:datastoreItem xmlns:ds="http://schemas.openxmlformats.org/officeDocument/2006/customXml" ds:itemID="{EF51BFC7-61CF-41BD-A677-159C3FD20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4bda5-3a31-4170-a553-e70ce2891e85"/>
    <ds:schemaRef ds:uri="db97c631-c8fa-422d-8a7e-d8a288ab6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2467</TotalTime>
  <Words>2821</Words>
  <Application>Microsoft Office PowerPoint</Application>
  <PresentationFormat>Widescreen</PresentationFormat>
  <Paragraphs>254</Paragraphs>
  <Slides>32</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Cambria</vt:lpstr>
      <vt:lpstr>Corbel</vt:lpstr>
      <vt:lpstr>Courier New</vt:lpstr>
      <vt:lpstr>Garamond</vt:lpstr>
      <vt:lpstr>Montserrat</vt:lpstr>
      <vt:lpstr>Roboto</vt:lpstr>
      <vt:lpstr>Wingdings</vt:lpstr>
      <vt:lpstr>Organic</vt:lpstr>
      <vt:lpstr>Worksheet</vt:lpstr>
      <vt:lpstr>Welcome to Budget Orientation</vt:lpstr>
      <vt:lpstr>Welcome to Budget Orientation</vt:lpstr>
      <vt:lpstr>Agenda: Funds and Processes</vt:lpstr>
      <vt:lpstr>Budget Process  What is a budget? </vt:lpstr>
      <vt:lpstr>What is the difference between accounting, budgeting, and finance?</vt:lpstr>
      <vt:lpstr>State Budget Allocation Process</vt:lpstr>
      <vt:lpstr> Campus Budget Allocation Process </vt:lpstr>
      <vt:lpstr>Terminology: Two Parts to Every Budget </vt:lpstr>
      <vt:lpstr>Terminology:  Budget “Scenarios”</vt:lpstr>
      <vt:lpstr>Terminology:   Transaction Types</vt:lpstr>
      <vt:lpstr> Terminology:  STATE Fund Sources  EACH FUND HAS ITS OWN GUIDELINES AND REGULATIONS </vt:lpstr>
      <vt:lpstr> Terminology:  AUXILIARY Fund Sources  EACH FUND HAS ITS OWN GUIDELINES AND REGULATIONS </vt:lpstr>
      <vt:lpstr>Budget Cycle</vt:lpstr>
      <vt:lpstr>PowerPoint Presentation</vt:lpstr>
      <vt:lpstr>Uses of Funds: PROCARD and Purchasing </vt:lpstr>
      <vt:lpstr>Uses of Funds: Professional Development </vt:lpstr>
      <vt:lpstr>PowerPoint Presentation</vt:lpstr>
      <vt:lpstr>Monthly Budget Reconciliation</vt:lpstr>
      <vt:lpstr>Managing Your Department Budget:   Reconciliation</vt:lpstr>
      <vt:lpstr>PowerPoint Presentation</vt:lpstr>
      <vt:lpstr>Reconciling – Why is it Important?</vt:lpstr>
      <vt:lpstr>Reconciling – What Do I Look For?</vt:lpstr>
      <vt:lpstr>What Should I Do if I Find an Error?</vt:lpstr>
      <vt:lpstr>Budget and Transfers – BEST PRACTICES</vt:lpstr>
      <vt:lpstr>What is a IFT (previously CPO)? Interagency Financial Transaction</vt:lpstr>
      <vt:lpstr>PowerPoint Presentation</vt:lpstr>
      <vt:lpstr>PowerPoint Presentation</vt:lpstr>
      <vt:lpstr>Support, Guidance and Resources</vt:lpstr>
      <vt:lpstr>PowerPoint Presentation</vt:lpstr>
      <vt:lpstr>PowerPoint Presentation</vt:lpstr>
      <vt:lpstr>PowerPoint Presentation</vt:lpstr>
      <vt:lpstr>QUESTIONS?</vt:lpstr>
    </vt:vector>
  </TitlesOfParts>
  <Company>CSU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Rasimas</dc:creator>
  <cp:lastModifiedBy>Maria Rasimas</cp:lastModifiedBy>
  <cp:revision>173</cp:revision>
  <cp:lastPrinted>2019-05-06T18:30:30Z</cp:lastPrinted>
  <dcterms:created xsi:type="dcterms:W3CDTF">2018-02-27T18:27:22Z</dcterms:created>
  <dcterms:modified xsi:type="dcterms:W3CDTF">2022-10-11T20:02:55Z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0x010100F3142AF192221246AB69E4EC2EBD693B</vt:lpwstr>
  </property>
  <property fmtid="{D5CDD505-2E9C-101B-9397-08002B2CF9AE}" pid="3" name="AuthorIds_UIVersion_13824">
    <vt:lpwstr>272</vt:lpwstr>
  </property>
</Properties>
</file>