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handoutMasterIdLst>
    <p:handoutMasterId r:id="rId31"/>
  </p:handoutMasterIdLst>
  <p:sldIdLst>
    <p:sldId id="280" r:id="rId5"/>
    <p:sldId id="301" r:id="rId6"/>
    <p:sldId id="257" r:id="rId7"/>
    <p:sldId id="275" r:id="rId8"/>
    <p:sldId id="287" r:id="rId9"/>
    <p:sldId id="258" r:id="rId10"/>
    <p:sldId id="308" r:id="rId11"/>
    <p:sldId id="277" r:id="rId12"/>
    <p:sldId id="309" r:id="rId13"/>
    <p:sldId id="306" r:id="rId14"/>
    <p:sldId id="259" r:id="rId15"/>
    <p:sldId id="300" r:id="rId16"/>
    <p:sldId id="310" r:id="rId17"/>
    <p:sldId id="311" r:id="rId18"/>
    <p:sldId id="312" r:id="rId19"/>
    <p:sldId id="288" r:id="rId20"/>
    <p:sldId id="265" r:id="rId21"/>
    <p:sldId id="266" r:id="rId22"/>
    <p:sldId id="267" r:id="rId23"/>
    <p:sldId id="268" r:id="rId24"/>
    <p:sldId id="290" r:id="rId25"/>
    <p:sldId id="289" r:id="rId26"/>
    <p:sldId id="293" r:id="rId27"/>
    <p:sldId id="282" r:id="rId28"/>
    <p:sldId id="307" r:id="rId2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3" d="100"/>
          <a:sy n="113" d="100"/>
        </p:scale>
        <p:origin x="3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E9FFB-74ED-45BB-962C-C46FE356E80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F0E6589-AD96-435D-B2EF-6A6490F79690}">
      <dgm:prSet phldrT="[Text]" custT="1"/>
      <dgm:spPr/>
      <dgm:t>
        <a:bodyPr/>
        <a:lstStyle/>
        <a:p>
          <a:r>
            <a:rPr lang="en-US" sz="2000" b="1" dirty="0" smtClean="0"/>
            <a:t>State of California </a:t>
          </a:r>
        </a:p>
        <a:p>
          <a:r>
            <a:rPr lang="en-US" sz="1800" dirty="0" smtClean="0"/>
            <a:t>Governor’s January Budget </a:t>
          </a:r>
          <a:r>
            <a:rPr lang="en-US" sz="1800" dirty="0" smtClean="0">
              <a:sym typeface="Wingdings" panose="05000000000000000000" pitchFamily="2" charset="2"/>
            </a:rPr>
            <a:t> May Revise   Final June Budget</a:t>
          </a:r>
          <a:endParaRPr lang="en-US" sz="1800" dirty="0"/>
        </a:p>
      </dgm:t>
    </dgm:pt>
    <dgm:pt modelId="{3DC18DCB-F4A0-43D6-80DB-E0CE8FD218F4}" type="parTrans" cxnId="{8124E380-26DD-4377-820A-9BAC09D8A3AE}">
      <dgm:prSet/>
      <dgm:spPr/>
      <dgm:t>
        <a:bodyPr/>
        <a:lstStyle/>
        <a:p>
          <a:endParaRPr lang="en-US"/>
        </a:p>
      </dgm:t>
    </dgm:pt>
    <dgm:pt modelId="{E620736A-914D-4997-AE45-9DC97A1B1312}" type="sibTrans" cxnId="{8124E380-26DD-4377-820A-9BAC09D8A3AE}">
      <dgm:prSet/>
      <dgm:spPr/>
      <dgm:t>
        <a:bodyPr/>
        <a:lstStyle/>
        <a:p>
          <a:endParaRPr lang="en-US"/>
        </a:p>
      </dgm:t>
    </dgm:pt>
    <dgm:pt modelId="{455FD526-29CF-489E-A25C-F317E07C03CB}">
      <dgm:prSet phldrT="[Text]" custT="1"/>
      <dgm:spPr/>
      <dgm:t>
        <a:bodyPr/>
        <a:lstStyle/>
        <a:p>
          <a:r>
            <a:rPr lang="en-US" sz="2400" b="1" dirty="0" smtClean="0"/>
            <a:t>Higher Education </a:t>
          </a:r>
          <a:r>
            <a:rPr lang="en-US" sz="1800" dirty="0" smtClean="0"/>
            <a:t/>
          </a:r>
          <a:br>
            <a:rPr lang="en-US" sz="1800" dirty="0" smtClean="0"/>
          </a:br>
          <a:endParaRPr lang="en-US" sz="1800" dirty="0"/>
        </a:p>
      </dgm:t>
    </dgm:pt>
    <dgm:pt modelId="{88969589-AB6D-4556-8499-FEBB3BB4FC73}" type="parTrans" cxnId="{BF4082F6-9F57-497A-87A8-8E93652F888A}">
      <dgm:prSet/>
      <dgm:spPr/>
      <dgm:t>
        <a:bodyPr/>
        <a:lstStyle/>
        <a:p>
          <a:endParaRPr lang="en-US"/>
        </a:p>
      </dgm:t>
    </dgm:pt>
    <dgm:pt modelId="{6F42651F-FADC-49DD-B9CA-879541BB87B0}" type="sibTrans" cxnId="{BF4082F6-9F57-497A-87A8-8E93652F888A}">
      <dgm:prSet/>
      <dgm:spPr/>
      <dgm:t>
        <a:bodyPr/>
        <a:lstStyle/>
        <a:p>
          <a:endParaRPr lang="en-US"/>
        </a:p>
      </dgm:t>
    </dgm:pt>
    <dgm:pt modelId="{40C48A62-1D7A-4D19-AFDE-23F8A4E6716D}">
      <dgm:prSet phldrT="[Text]" custT="1"/>
      <dgm:spPr/>
      <dgm:t>
        <a:bodyPr/>
        <a:lstStyle/>
        <a:p>
          <a:r>
            <a:rPr lang="en-US" sz="2700" dirty="0" smtClean="0"/>
            <a:t>California State University </a:t>
          </a:r>
          <a:br>
            <a:rPr lang="en-US" sz="2700" dirty="0" smtClean="0"/>
          </a:br>
          <a:endParaRPr lang="en-US" sz="1600" dirty="0"/>
        </a:p>
      </dgm:t>
    </dgm:pt>
    <dgm:pt modelId="{1002F66C-AAF7-4197-B7C1-96C60FC0F5E6}" type="parTrans" cxnId="{05083AD6-60C0-4F47-BDCA-85B02AD70F4E}">
      <dgm:prSet/>
      <dgm:spPr/>
      <dgm:t>
        <a:bodyPr/>
        <a:lstStyle/>
        <a:p>
          <a:endParaRPr lang="en-US"/>
        </a:p>
      </dgm:t>
    </dgm:pt>
    <dgm:pt modelId="{2735BF8E-E1B6-4037-A5B4-9349E71DC486}" type="sibTrans" cxnId="{05083AD6-60C0-4F47-BDCA-85B02AD70F4E}">
      <dgm:prSet/>
      <dgm:spPr/>
      <dgm:t>
        <a:bodyPr/>
        <a:lstStyle/>
        <a:p>
          <a:endParaRPr lang="en-US"/>
        </a:p>
      </dgm:t>
    </dgm:pt>
    <dgm:pt modelId="{37EFDD3E-5534-45DA-8C84-2A008D8648DD}">
      <dgm:prSet phldrT="[Text]" custT="1"/>
      <dgm:spPr/>
      <dgm:t>
        <a:bodyPr/>
        <a:lstStyle/>
        <a:p>
          <a:r>
            <a:rPr lang="en-US" sz="2700" dirty="0" smtClean="0"/>
            <a:t>CSU, San Marcos</a:t>
          </a:r>
          <a:endParaRPr lang="en-US" sz="1600" dirty="0" smtClean="0"/>
        </a:p>
      </dgm:t>
    </dgm:pt>
    <dgm:pt modelId="{B49566DE-8502-4C08-82F1-F3E817895E5E}" type="parTrans" cxnId="{8A94A68A-B825-41C9-AF7D-220D9EEC5A78}">
      <dgm:prSet/>
      <dgm:spPr/>
      <dgm:t>
        <a:bodyPr/>
        <a:lstStyle/>
        <a:p>
          <a:endParaRPr lang="en-US"/>
        </a:p>
      </dgm:t>
    </dgm:pt>
    <dgm:pt modelId="{F34ED45E-0F15-44FB-BF75-5E3F9FDDD99D}" type="sibTrans" cxnId="{8A94A68A-B825-41C9-AF7D-220D9EEC5A78}">
      <dgm:prSet/>
      <dgm:spPr/>
      <dgm:t>
        <a:bodyPr/>
        <a:lstStyle/>
        <a:p>
          <a:endParaRPr lang="en-US"/>
        </a:p>
      </dgm:t>
    </dgm:pt>
    <dgm:pt modelId="{14865046-E94B-4DB6-BBBE-40C905DDC7D2}" type="pres">
      <dgm:prSet presAssocID="{8CDE9FFB-74ED-45BB-962C-C46FE356E80D}" presName="Name0" presStyleCnt="0">
        <dgm:presLayoutVars>
          <dgm:dir/>
          <dgm:animLvl val="lvl"/>
          <dgm:resizeHandles val="exact"/>
        </dgm:presLayoutVars>
      </dgm:prSet>
      <dgm:spPr/>
      <dgm:t>
        <a:bodyPr/>
        <a:lstStyle/>
        <a:p>
          <a:endParaRPr lang="en-US"/>
        </a:p>
      </dgm:t>
    </dgm:pt>
    <dgm:pt modelId="{408CDAC5-2061-4E73-925C-681559510372}" type="pres">
      <dgm:prSet presAssocID="{37EFDD3E-5534-45DA-8C84-2A008D8648DD}" presName="boxAndChildren" presStyleCnt="0"/>
      <dgm:spPr/>
      <dgm:t>
        <a:bodyPr/>
        <a:lstStyle/>
        <a:p>
          <a:endParaRPr lang="en-US"/>
        </a:p>
      </dgm:t>
    </dgm:pt>
    <dgm:pt modelId="{AF31C3FE-C342-418F-8F4E-CD2C88B7CFBF}" type="pres">
      <dgm:prSet presAssocID="{37EFDD3E-5534-45DA-8C84-2A008D8648DD}" presName="parentTextBox" presStyleLbl="node1" presStyleIdx="0" presStyleCnt="4" custLinFactNeighborX="1250"/>
      <dgm:spPr/>
      <dgm:t>
        <a:bodyPr/>
        <a:lstStyle/>
        <a:p>
          <a:endParaRPr lang="en-US"/>
        </a:p>
      </dgm:t>
    </dgm:pt>
    <dgm:pt modelId="{A92AD24A-8EBB-4516-94F3-D4700319B8DD}" type="pres">
      <dgm:prSet presAssocID="{2735BF8E-E1B6-4037-A5B4-9349E71DC486}" presName="sp" presStyleCnt="0"/>
      <dgm:spPr/>
      <dgm:t>
        <a:bodyPr/>
        <a:lstStyle/>
        <a:p>
          <a:endParaRPr lang="en-US"/>
        </a:p>
      </dgm:t>
    </dgm:pt>
    <dgm:pt modelId="{BC70268B-427C-4EC8-9F5F-30B758427C6D}" type="pres">
      <dgm:prSet presAssocID="{40C48A62-1D7A-4D19-AFDE-23F8A4E6716D}" presName="arrowAndChildren" presStyleCnt="0"/>
      <dgm:spPr/>
      <dgm:t>
        <a:bodyPr/>
        <a:lstStyle/>
        <a:p>
          <a:endParaRPr lang="en-US"/>
        </a:p>
      </dgm:t>
    </dgm:pt>
    <dgm:pt modelId="{0BE87FEE-E10C-48CE-AC89-FD62C0F6A937}" type="pres">
      <dgm:prSet presAssocID="{40C48A62-1D7A-4D19-AFDE-23F8A4E6716D}" presName="parentTextArrow" presStyleLbl="node1" presStyleIdx="1" presStyleCnt="4"/>
      <dgm:spPr/>
      <dgm:t>
        <a:bodyPr/>
        <a:lstStyle/>
        <a:p>
          <a:endParaRPr lang="en-US"/>
        </a:p>
      </dgm:t>
    </dgm:pt>
    <dgm:pt modelId="{B045C47F-6023-4544-B35F-FE21770643F7}" type="pres">
      <dgm:prSet presAssocID="{6F42651F-FADC-49DD-B9CA-879541BB87B0}" presName="sp" presStyleCnt="0"/>
      <dgm:spPr/>
      <dgm:t>
        <a:bodyPr/>
        <a:lstStyle/>
        <a:p>
          <a:endParaRPr lang="en-US"/>
        </a:p>
      </dgm:t>
    </dgm:pt>
    <dgm:pt modelId="{6708BFE5-8A72-46B0-A302-A9193F50688B}" type="pres">
      <dgm:prSet presAssocID="{455FD526-29CF-489E-A25C-F317E07C03CB}" presName="arrowAndChildren" presStyleCnt="0"/>
      <dgm:spPr/>
      <dgm:t>
        <a:bodyPr/>
        <a:lstStyle/>
        <a:p>
          <a:endParaRPr lang="en-US"/>
        </a:p>
      </dgm:t>
    </dgm:pt>
    <dgm:pt modelId="{B14325D5-ADC7-4ABC-84A4-FDE48B8F1AC7}" type="pres">
      <dgm:prSet presAssocID="{455FD526-29CF-489E-A25C-F317E07C03CB}" presName="parentTextArrow" presStyleLbl="node1" presStyleIdx="2" presStyleCnt="4"/>
      <dgm:spPr/>
      <dgm:t>
        <a:bodyPr/>
        <a:lstStyle/>
        <a:p>
          <a:endParaRPr lang="en-US"/>
        </a:p>
      </dgm:t>
    </dgm:pt>
    <dgm:pt modelId="{E8172197-A637-475D-8ED7-B973294BD0D9}" type="pres">
      <dgm:prSet presAssocID="{E620736A-914D-4997-AE45-9DC97A1B1312}" presName="sp" presStyleCnt="0"/>
      <dgm:spPr/>
      <dgm:t>
        <a:bodyPr/>
        <a:lstStyle/>
        <a:p>
          <a:endParaRPr lang="en-US"/>
        </a:p>
      </dgm:t>
    </dgm:pt>
    <dgm:pt modelId="{BED4CAEA-28E0-495C-9FAF-36086F4A5A92}" type="pres">
      <dgm:prSet presAssocID="{5F0E6589-AD96-435D-B2EF-6A6490F79690}" presName="arrowAndChildren" presStyleCnt="0"/>
      <dgm:spPr/>
      <dgm:t>
        <a:bodyPr/>
        <a:lstStyle/>
        <a:p>
          <a:endParaRPr lang="en-US"/>
        </a:p>
      </dgm:t>
    </dgm:pt>
    <dgm:pt modelId="{BCE2747B-4B1E-4CA6-8739-6A8A778880FB}" type="pres">
      <dgm:prSet presAssocID="{5F0E6589-AD96-435D-B2EF-6A6490F79690}" presName="parentTextArrow" presStyleLbl="node1" presStyleIdx="3" presStyleCnt="4"/>
      <dgm:spPr/>
      <dgm:t>
        <a:bodyPr/>
        <a:lstStyle/>
        <a:p>
          <a:endParaRPr lang="en-US"/>
        </a:p>
      </dgm:t>
    </dgm:pt>
  </dgm:ptLst>
  <dgm:cxnLst>
    <dgm:cxn modelId="{05083AD6-60C0-4F47-BDCA-85B02AD70F4E}" srcId="{8CDE9FFB-74ED-45BB-962C-C46FE356E80D}" destId="{40C48A62-1D7A-4D19-AFDE-23F8A4E6716D}" srcOrd="2" destOrd="0" parTransId="{1002F66C-AAF7-4197-B7C1-96C60FC0F5E6}" sibTransId="{2735BF8E-E1B6-4037-A5B4-9349E71DC486}"/>
    <dgm:cxn modelId="{BF4082F6-9F57-497A-87A8-8E93652F888A}" srcId="{8CDE9FFB-74ED-45BB-962C-C46FE356E80D}" destId="{455FD526-29CF-489E-A25C-F317E07C03CB}" srcOrd="1" destOrd="0" parTransId="{88969589-AB6D-4556-8499-FEBB3BB4FC73}" sibTransId="{6F42651F-FADC-49DD-B9CA-879541BB87B0}"/>
    <dgm:cxn modelId="{77CA07D3-F4E4-4DF7-8861-9D69CB2D892A}" type="presOf" srcId="{37EFDD3E-5534-45DA-8C84-2A008D8648DD}" destId="{AF31C3FE-C342-418F-8F4E-CD2C88B7CFBF}" srcOrd="0" destOrd="0" presId="urn:microsoft.com/office/officeart/2005/8/layout/process4"/>
    <dgm:cxn modelId="{299751CE-96B3-4AF3-A8C6-836D348200F7}" type="presOf" srcId="{5F0E6589-AD96-435D-B2EF-6A6490F79690}" destId="{BCE2747B-4B1E-4CA6-8739-6A8A778880FB}" srcOrd="0" destOrd="0" presId="urn:microsoft.com/office/officeart/2005/8/layout/process4"/>
    <dgm:cxn modelId="{8A94A68A-B825-41C9-AF7D-220D9EEC5A78}" srcId="{8CDE9FFB-74ED-45BB-962C-C46FE356E80D}" destId="{37EFDD3E-5534-45DA-8C84-2A008D8648DD}" srcOrd="3" destOrd="0" parTransId="{B49566DE-8502-4C08-82F1-F3E817895E5E}" sibTransId="{F34ED45E-0F15-44FB-BF75-5E3F9FDDD99D}"/>
    <dgm:cxn modelId="{39A48284-51EA-4735-A08B-C62886F7718C}" type="presOf" srcId="{8CDE9FFB-74ED-45BB-962C-C46FE356E80D}" destId="{14865046-E94B-4DB6-BBBE-40C905DDC7D2}" srcOrd="0" destOrd="0" presId="urn:microsoft.com/office/officeart/2005/8/layout/process4"/>
    <dgm:cxn modelId="{DB80F2FB-B3BE-4060-992A-1C950BF9B129}" type="presOf" srcId="{40C48A62-1D7A-4D19-AFDE-23F8A4E6716D}" destId="{0BE87FEE-E10C-48CE-AC89-FD62C0F6A937}" srcOrd="0" destOrd="0" presId="urn:microsoft.com/office/officeart/2005/8/layout/process4"/>
    <dgm:cxn modelId="{8124E380-26DD-4377-820A-9BAC09D8A3AE}" srcId="{8CDE9FFB-74ED-45BB-962C-C46FE356E80D}" destId="{5F0E6589-AD96-435D-B2EF-6A6490F79690}" srcOrd="0" destOrd="0" parTransId="{3DC18DCB-F4A0-43D6-80DB-E0CE8FD218F4}" sibTransId="{E620736A-914D-4997-AE45-9DC97A1B1312}"/>
    <dgm:cxn modelId="{6E5A0A93-1479-444F-81D0-75CE4E2EE2A0}" type="presOf" srcId="{455FD526-29CF-489E-A25C-F317E07C03CB}" destId="{B14325D5-ADC7-4ABC-84A4-FDE48B8F1AC7}" srcOrd="0" destOrd="0" presId="urn:microsoft.com/office/officeart/2005/8/layout/process4"/>
    <dgm:cxn modelId="{3B8B9A70-8B28-45DB-9747-ED4557FC8ECB}" type="presParOf" srcId="{14865046-E94B-4DB6-BBBE-40C905DDC7D2}" destId="{408CDAC5-2061-4E73-925C-681559510372}" srcOrd="0" destOrd="0" presId="urn:microsoft.com/office/officeart/2005/8/layout/process4"/>
    <dgm:cxn modelId="{A6B0F916-84E4-41B5-BD83-273D399CFB1E}" type="presParOf" srcId="{408CDAC5-2061-4E73-925C-681559510372}" destId="{AF31C3FE-C342-418F-8F4E-CD2C88B7CFBF}" srcOrd="0" destOrd="0" presId="urn:microsoft.com/office/officeart/2005/8/layout/process4"/>
    <dgm:cxn modelId="{94CCADCB-30BE-4007-9F1D-B1E4CF03C76A}" type="presParOf" srcId="{14865046-E94B-4DB6-BBBE-40C905DDC7D2}" destId="{A92AD24A-8EBB-4516-94F3-D4700319B8DD}" srcOrd="1" destOrd="0" presId="urn:microsoft.com/office/officeart/2005/8/layout/process4"/>
    <dgm:cxn modelId="{8C6DEE23-567B-46DD-AD9D-91BB0C5C3470}" type="presParOf" srcId="{14865046-E94B-4DB6-BBBE-40C905DDC7D2}" destId="{BC70268B-427C-4EC8-9F5F-30B758427C6D}" srcOrd="2" destOrd="0" presId="urn:microsoft.com/office/officeart/2005/8/layout/process4"/>
    <dgm:cxn modelId="{00647D30-803D-4EC5-BD49-C2ACF254DDDE}" type="presParOf" srcId="{BC70268B-427C-4EC8-9F5F-30B758427C6D}" destId="{0BE87FEE-E10C-48CE-AC89-FD62C0F6A937}" srcOrd="0" destOrd="0" presId="urn:microsoft.com/office/officeart/2005/8/layout/process4"/>
    <dgm:cxn modelId="{0BB08021-F031-4B1A-98E2-ED3126819770}" type="presParOf" srcId="{14865046-E94B-4DB6-BBBE-40C905DDC7D2}" destId="{B045C47F-6023-4544-B35F-FE21770643F7}" srcOrd="3" destOrd="0" presId="urn:microsoft.com/office/officeart/2005/8/layout/process4"/>
    <dgm:cxn modelId="{630EFE37-D3D8-4AF6-BDF7-1F24F1169C23}" type="presParOf" srcId="{14865046-E94B-4DB6-BBBE-40C905DDC7D2}" destId="{6708BFE5-8A72-46B0-A302-A9193F50688B}" srcOrd="4" destOrd="0" presId="urn:microsoft.com/office/officeart/2005/8/layout/process4"/>
    <dgm:cxn modelId="{1ACFAFCE-B3F1-4C79-886E-37DECFB967B9}" type="presParOf" srcId="{6708BFE5-8A72-46B0-A302-A9193F50688B}" destId="{B14325D5-ADC7-4ABC-84A4-FDE48B8F1AC7}" srcOrd="0" destOrd="0" presId="urn:microsoft.com/office/officeart/2005/8/layout/process4"/>
    <dgm:cxn modelId="{26A338AF-33C2-43F5-B2FA-86274B5A1ED3}" type="presParOf" srcId="{14865046-E94B-4DB6-BBBE-40C905DDC7D2}" destId="{E8172197-A637-475D-8ED7-B973294BD0D9}" srcOrd="5" destOrd="0" presId="urn:microsoft.com/office/officeart/2005/8/layout/process4"/>
    <dgm:cxn modelId="{1711751D-3D61-4692-80A7-B8DA5001E835}" type="presParOf" srcId="{14865046-E94B-4DB6-BBBE-40C905DDC7D2}" destId="{BED4CAEA-28E0-495C-9FAF-36086F4A5A92}" srcOrd="6" destOrd="0" presId="urn:microsoft.com/office/officeart/2005/8/layout/process4"/>
    <dgm:cxn modelId="{2CBD93CF-7B7B-4088-B8BE-7E621319829B}" type="presParOf" srcId="{BED4CAEA-28E0-495C-9FAF-36086F4A5A92}" destId="{BCE2747B-4B1E-4CA6-8739-6A8A778880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C3FE-C342-418F-8F4E-CD2C88B7CFBF}">
      <dsp:nvSpPr>
        <dsp:cNvPr id="0" name=""/>
        <dsp:cNvSpPr/>
      </dsp:nvSpPr>
      <dsp:spPr>
        <a:xfrm>
          <a:off x="0" y="2721376"/>
          <a:ext cx="9601200" cy="59537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CSU, San Marcos</a:t>
          </a:r>
          <a:endParaRPr lang="en-US" sz="1600" kern="1200" dirty="0" smtClean="0"/>
        </a:p>
      </dsp:txBody>
      <dsp:txXfrm>
        <a:off x="0" y="2721376"/>
        <a:ext cx="9601200" cy="595370"/>
      </dsp:txXfrm>
    </dsp:sp>
    <dsp:sp modelId="{0BE87FEE-E10C-48CE-AC89-FD62C0F6A937}">
      <dsp:nvSpPr>
        <dsp:cNvPr id="0" name=""/>
        <dsp:cNvSpPr/>
      </dsp:nvSpPr>
      <dsp:spPr>
        <a:xfrm rot="10800000">
          <a:off x="0" y="1814626"/>
          <a:ext cx="9601200" cy="915680"/>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California State University </a:t>
          </a:r>
          <a:br>
            <a:rPr lang="en-US" sz="2700" kern="1200" dirty="0" smtClean="0"/>
          </a:br>
          <a:endParaRPr lang="en-US" sz="1600" kern="1200" dirty="0"/>
        </a:p>
      </dsp:txBody>
      <dsp:txXfrm rot="10800000">
        <a:off x="0" y="1814626"/>
        <a:ext cx="9601200" cy="594981"/>
      </dsp:txXfrm>
    </dsp:sp>
    <dsp:sp modelId="{B14325D5-ADC7-4ABC-84A4-FDE48B8F1AC7}">
      <dsp:nvSpPr>
        <dsp:cNvPr id="0" name=""/>
        <dsp:cNvSpPr/>
      </dsp:nvSpPr>
      <dsp:spPr>
        <a:xfrm rot="10800000">
          <a:off x="0" y="907877"/>
          <a:ext cx="9601200" cy="915680"/>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Higher Education </a:t>
          </a:r>
          <a:r>
            <a:rPr lang="en-US" sz="1800" kern="1200" dirty="0" smtClean="0"/>
            <a:t/>
          </a:r>
          <a:br>
            <a:rPr lang="en-US" sz="1800" kern="1200" dirty="0" smtClean="0"/>
          </a:br>
          <a:endParaRPr lang="en-US" sz="1800" kern="1200" dirty="0"/>
        </a:p>
      </dsp:txBody>
      <dsp:txXfrm rot="10800000">
        <a:off x="0" y="907877"/>
        <a:ext cx="9601200" cy="594981"/>
      </dsp:txXfrm>
    </dsp:sp>
    <dsp:sp modelId="{BCE2747B-4B1E-4CA6-8739-6A8A778880FB}">
      <dsp:nvSpPr>
        <dsp:cNvPr id="0" name=""/>
        <dsp:cNvSpPr/>
      </dsp:nvSpPr>
      <dsp:spPr>
        <a:xfrm rot="10800000">
          <a:off x="0" y="1127"/>
          <a:ext cx="9601200" cy="915680"/>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State of California </a:t>
          </a:r>
        </a:p>
        <a:p>
          <a:pPr lvl="0" algn="ctr" defTabSz="889000">
            <a:lnSpc>
              <a:spcPct val="90000"/>
            </a:lnSpc>
            <a:spcBef>
              <a:spcPct val="0"/>
            </a:spcBef>
            <a:spcAft>
              <a:spcPct val="35000"/>
            </a:spcAft>
          </a:pPr>
          <a:r>
            <a:rPr lang="en-US" sz="1800" kern="1200" dirty="0" smtClean="0"/>
            <a:t>Governor’s January Budget </a:t>
          </a:r>
          <a:r>
            <a:rPr lang="en-US" sz="1800" kern="1200" dirty="0" smtClean="0">
              <a:sym typeface="Wingdings" panose="05000000000000000000" pitchFamily="2" charset="2"/>
            </a:rPr>
            <a:t> May Revise   Final June Budget</a:t>
          </a:r>
          <a:endParaRPr lang="en-US" sz="1800" kern="1200" dirty="0"/>
        </a:p>
      </dsp:txBody>
      <dsp:txXfrm rot="10800000">
        <a:off x="0" y="1127"/>
        <a:ext cx="9601200" cy="5949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3E709DE-9B78-4F13-8B7C-D9FA1485A6B5}" type="datetimeFigureOut">
              <a:rPr lang="en-US" smtClean="0"/>
              <a:t>9/7/2021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42A4806-5BCE-4115-A43F-FBEE28F86496}" type="slidenum">
              <a:rPr lang="en-US" smtClean="0"/>
              <a:t>‹#›</a:t>
            </a:fld>
            <a:endParaRPr lang="en-US"/>
          </a:p>
        </p:txBody>
      </p:sp>
    </p:spTree>
    <p:extLst>
      <p:ext uri="{BB962C8B-B14F-4D97-AF65-F5344CB8AC3E}">
        <p14:creationId xmlns:p14="http://schemas.microsoft.com/office/powerpoint/2010/main" val="114239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7B84F84-8B54-489C-8B13-CD16A82A64F6}" type="datetimeFigureOut">
              <a:rPr lang="en-US" smtClean="0"/>
              <a:t>9/7/2021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D7CB70D-45C5-40DC-85E3-5409EDF13F5F}" type="slidenum">
              <a:rPr lang="en-US" smtClean="0"/>
              <a:t>‹#›</a:t>
            </a:fld>
            <a:endParaRPr lang="en-US"/>
          </a:p>
        </p:txBody>
      </p:sp>
    </p:spTree>
    <p:extLst>
      <p:ext uri="{BB962C8B-B14F-4D97-AF65-F5344CB8AC3E}">
        <p14:creationId xmlns:p14="http://schemas.microsoft.com/office/powerpoint/2010/main" val="3068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5</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23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16</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110198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21</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300393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3126">
              <a:defRPr/>
            </a:pPr>
            <a:fld id="{430808CC-7705-442A-867A-A70B7C1BB34A}" type="slidenum">
              <a:rPr lang="en-US">
                <a:solidFill>
                  <a:prstClr val="black"/>
                </a:solidFill>
                <a:latin typeface="Calibri"/>
              </a:rPr>
              <a:pPr defTabSz="953126">
                <a:defRPr/>
              </a:pPr>
              <a:t>22</a:t>
            </a:fld>
            <a:endParaRPr lang="en-US">
              <a:solidFill>
                <a:prstClr val="black"/>
              </a:solidFill>
              <a:latin typeface="Calibri"/>
            </a:endParaRPr>
          </a:p>
        </p:txBody>
      </p:sp>
    </p:spTree>
    <p:extLst>
      <p:ext uri="{BB962C8B-B14F-4D97-AF65-F5344CB8AC3E}">
        <p14:creationId xmlns:p14="http://schemas.microsoft.com/office/powerpoint/2010/main" val="90833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19C8-5018-460A-9504-2A65E921080E}" type="slidenum">
              <a:rPr lang="en-US" smtClean="0"/>
              <a:t>23</a:t>
            </a:fld>
            <a:endParaRPr lang="en-US"/>
          </a:p>
        </p:txBody>
      </p:sp>
    </p:spTree>
    <p:extLst>
      <p:ext uri="{BB962C8B-B14F-4D97-AF65-F5344CB8AC3E}">
        <p14:creationId xmlns:p14="http://schemas.microsoft.com/office/powerpoint/2010/main" val="146283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susm.edu/par/resource_operations/index.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5"/>
            <a:ext cx="9601196" cy="1691014"/>
          </a:xfrm>
        </p:spPr>
        <p:txBody>
          <a:bodyPr>
            <a:normAutofit/>
          </a:bodyPr>
          <a:lstStyle/>
          <a:p>
            <a:r>
              <a:rPr lang="en-US" b="1" dirty="0" smtClean="0"/>
              <a:t>Welcome to</a:t>
            </a:r>
            <a:r>
              <a:rPr lang="en-US" dirty="0" smtClean="0"/>
              <a:t/>
            </a:r>
            <a:br>
              <a:rPr lang="en-US" dirty="0" smtClean="0"/>
            </a:br>
            <a:r>
              <a:rPr lang="en-US" sz="6000" b="1" dirty="0" smtClean="0"/>
              <a:t>Budget Orientation</a:t>
            </a:r>
            <a:endParaRPr lang="en-US" sz="6000" b="1" dirty="0"/>
          </a:p>
        </p:txBody>
      </p:sp>
      <p:sp>
        <p:nvSpPr>
          <p:cNvPr id="3" name="Content Placeholder 2"/>
          <p:cNvSpPr>
            <a:spLocks noGrp="1"/>
          </p:cNvSpPr>
          <p:nvPr>
            <p:ph idx="1"/>
          </p:nvPr>
        </p:nvSpPr>
        <p:spPr>
          <a:xfrm>
            <a:off x="2322096" y="2855494"/>
            <a:ext cx="4078704" cy="2856684"/>
          </a:xfrm>
        </p:spPr>
        <p:txBody>
          <a:bodyPr>
            <a:normAutofit/>
          </a:bodyPr>
          <a:lstStyle/>
          <a:p>
            <a:pPr marL="0" indent="0">
              <a:buNone/>
            </a:pPr>
            <a:r>
              <a:rPr lang="en-US" sz="2800" b="1" dirty="0" smtClean="0"/>
              <a:t>Joseline Dyas</a:t>
            </a:r>
            <a:endParaRPr lang="en-US" b="1" dirty="0" smtClean="0">
              <a:solidFill>
                <a:srgbClr val="FF0000"/>
              </a:solidFill>
            </a:endParaRPr>
          </a:p>
          <a:p>
            <a:pPr marL="0" lvl="0" indent="0">
              <a:buNone/>
            </a:pPr>
            <a:r>
              <a:rPr lang="en-US" dirty="0" smtClean="0"/>
              <a:t>Budget Manager, Budget Office</a:t>
            </a:r>
          </a:p>
          <a:p>
            <a:pPr marL="0" lvl="0" indent="0">
              <a:buNone/>
            </a:pPr>
            <a:endParaRPr lang="en-US" dirty="0" smtClean="0"/>
          </a:p>
          <a:p>
            <a:endParaRPr lang="en-US" dirty="0"/>
          </a:p>
        </p:txBody>
      </p:sp>
      <p:sp>
        <p:nvSpPr>
          <p:cNvPr id="5" name="Content Placeholder 2"/>
          <p:cNvSpPr txBox="1">
            <a:spLocks/>
          </p:cNvSpPr>
          <p:nvPr/>
        </p:nvSpPr>
        <p:spPr>
          <a:xfrm>
            <a:off x="6448925" y="2855494"/>
            <a:ext cx="4642407" cy="243899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2800" b="1" dirty="0" smtClean="0"/>
              <a:t>Maria Rasimas   </a:t>
            </a:r>
            <a:endParaRPr lang="en-US" b="1" dirty="0" smtClean="0">
              <a:solidFill>
                <a:srgbClr val="FF0000"/>
              </a:solidFill>
            </a:endParaRPr>
          </a:p>
          <a:p>
            <a:pPr marL="0" indent="0">
              <a:buNone/>
            </a:pPr>
            <a:r>
              <a:rPr lang="en-US" dirty="0" smtClean="0"/>
              <a:t>Director, Operations &amp; Resource,  Academic Affairs</a:t>
            </a:r>
            <a:endParaRPr lang="en-US" dirty="0"/>
          </a:p>
        </p:txBody>
      </p:sp>
    </p:spTree>
    <p:extLst>
      <p:ext uri="{BB962C8B-B14F-4D97-AF65-F5344CB8AC3E}">
        <p14:creationId xmlns:p14="http://schemas.microsoft.com/office/powerpoint/2010/main" val="171718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2" y="726510"/>
            <a:ext cx="9601196" cy="1597068"/>
          </a:xfrm>
        </p:spPr>
        <p:txBody>
          <a:bodyPr>
            <a:normAutofit fontScale="90000"/>
          </a:bodyPr>
          <a:lstStyle/>
          <a:p>
            <a:r>
              <a:rPr lang="en-US" dirty="0" smtClean="0"/>
              <a:t/>
            </a:r>
            <a:br>
              <a:rPr lang="en-US" dirty="0" smtClean="0"/>
            </a:br>
            <a:r>
              <a:rPr lang="en-US" dirty="0" smtClean="0"/>
              <a:t>Terminology:  AUXILIARY Fund Sources </a:t>
            </a:r>
            <a:br>
              <a:rPr lang="en-US" dirty="0" smtClean="0"/>
            </a:br>
            <a:r>
              <a:rPr lang="en-US" sz="2200" b="1" i="1" dirty="0" smtClean="0">
                <a:solidFill>
                  <a:srgbClr val="FF0000"/>
                </a:solidFill>
              </a:rPr>
              <a:t>EACH FUND HAS ITS OWN GUIDELINES AND REGULATIONS</a:t>
            </a:r>
            <a:r>
              <a:rPr lang="en-US" sz="3600" b="1" i="1" u="sng" dirty="0" smtClean="0"/>
              <a:t/>
            </a:r>
            <a:br>
              <a:rPr lang="en-US" sz="3600" b="1" i="1" u="sng" dirty="0" smtClean="0"/>
            </a:br>
            <a:endParaRPr lang="en-US" sz="3600" i="1" dirty="0"/>
          </a:p>
        </p:txBody>
      </p:sp>
      <p:sp>
        <p:nvSpPr>
          <p:cNvPr id="4" name="Content Placeholder 3"/>
          <p:cNvSpPr>
            <a:spLocks noGrp="1"/>
          </p:cNvSpPr>
          <p:nvPr>
            <p:ph idx="1"/>
          </p:nvPr>
        </p:nvSpPr>
        <p:spPr>
          <a:xfrm>
            <a:off x="1480929" y="2773017"/>
            <a:ext cx="9892703" cy="3427366"/>
          </a:xfrm>
        </p:spPr>
        <p:txBody>
          <a:bodyPr>
            <a:normAutofit/>
          </a:bodyPr>
          <a:lstStyle/>
          <a:p>
            <a:r>
              <a:rPr lang="en-US" sz="2500" b="1" dirty="0"/>
              <a:t>CSUSM Corporation</a:t>
            </a:r>
          </a:p>
          <a:p>
            <a:pPr lvl="1"/>
            <a:r>
              <a:rPr lang="en-US" sz="2100" dirty="0"/>
              <a:t>Campus Programs - Internal Grants: Indirect Costs (IDC), Campus &amp; Community Relations Funds (CCR), Grant Proposal Seed Money (GPSM)</a:t>
            </a:r>
          </a:p>
          <a:p>
            <a:pPr lvl="1"/>
            <a:r>
              <a:rPr lang="en-US" sz="2100" dirty="0"/>
              <a:t>Sponsored Projects - External Grants: NIH, NSF </a:t>
            </a:r>
          </a:p>
          <a:p>
            <a:pPr marL="285750" lvl="1"/>
            <a:r>
              <a:rPr lang="en-US" sz="2500" b="1" dirty="0"/>
              <a:t>Foundation</a:t>
            </a:r>
          </a:p>
          <a:p>
            <a:pPr marL="742950" lvl="2"/>
            <a:r>
              <a:rPr lang="en-US" sz="2300" dirty="0"/>
              <a:t>Donations, </a:t>
            </a:r>
            <a:r>
              <a:rPr lang="en-US" sz="2300" dirty="0" smtClean="0"/>
              <a:t>Endowments</a:t>
            </a:r>
            <a:endParaRPr lang="en-US" sz="2300" dirty="0"/>
          </a:p>
        </p:txBody>
      </p:sp>
      <p:sp>
        <p:nvSpPr>
          <p:cNvPr id="5" name="Content Placeholder 3"/>
          <p:cNvSpPr txBox="1">
            <a:spLocks/>
          </p:cNvSpPr>
          <p:nvPr/>
        </p:nvSpPr>
        <p:spPr>
          <a:xfrm>
            <a:off x="1133605" y="4759890"/>
            <a:ext cx="9544833" cy="13966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1800" b="1" i="1" u="sng" dirty="0"/>
          </a:p>
        </p:txBody>
      </p:sp>
    </p:spTree>
    <p:extLst>
      <p:ext uri="{BB962C8B-B14F-4D97-AF65-F5344CB8AC3E}">
        <p14:creationId xmlns:p14="http://schemas.microsoft.com/office/powerpoint/2010/main" val="1896156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smtClean="0"/>
              <a:t>Budget Cycle</a:t>
            </a:r>
            <a:endParaRPr lang="en-US" sz="4800" b="1" dirty="0"/>
          </a:p>
        </p:txBody>
      </p:sp>
      <p:sp>
        <p:nvSpPr>
          <p:cNvPr id="12" name="TextBox 11"/>
          <p:cNvSpPr txBox="1"/>
          <p:nvPr/>
        </p:nvSpPr>
        <p:spPr>
          <a:xfrm>
            <a:off x="4402898" y="2554681"/>
            <a:ext cx="5518342" cy="523220"/>
          </a:xfrm>
          <a:prstGeom prst="rect">
            <a:avLst/>
          </a:prstGeom>
          <a:noFill/>
        </p:spPr>
        <p:txBody>
          <a:bodyPr wrap="square" rtlCol="0">
            <a:spAutoFit/>
          </a:bodyPr>
          <a:lstStyle/>
          <a:p>
            <a:pPr marL="800100" lvl="1" indent="-342900">
              <a:buAutoNum type="arabicPeriod"/>
            </a:pPr>
            <a:r>
              <a:rPr lang="en-US" sz="1400" b="1" i="1" dirty="0" smtClean="0">
                <a:solidFill>
                  <a:srgbClr val="FF0000"/>
                </a:solidFill>
              </a:rPr>
              <a:t>DEFINE GOALS</a:t>
            </a:r>
            <a:r>
              <a:rPr lang="en-US" sz="1400" b="1" dirty="0" smtClean="0"/>
              <a:t> </a:t>
            </a:r>
            <a:r>
              <a:rPr lang="en-US" sz="1000" b="1" dirty="0" smtClean="0"/>
              <a:t> Administrators</a:t>
            </a:r>
          </a:p>
          <a:p>
            <a:pPr marL="742950" lvl="1" indent="-285750">
              <a:buFont typeface="Arial" panose="020B0604020202020204" pitchFamily="34" charset="0"/>
              <a:buChar char="•"/>
            </a:pPr>
            <a:r>
              <a:rPr lang="en-US" sz="1400" b="1" i="1" dirty="0" smtClean="0">
                <a:solidFill>
                  <a:srgbClr val="00B0F0"/>
                </a:solidFill>
              </a:rPr>
              <a:t>Three Year Rolling Plan (TYRP)</a:t>
            </a:r>
            <a:endParaRPr lang="en-US" sz="1200" i="1" dirty="0"/>
          </a:p>
        </p:txBody>
      </p:sp>
      <p:sp>
        <p:nvSpPr>
          <p:cNvPr id="13" name="TextBox 12"/>
          <p:cNvSpPr txBox="1"/>
          <p:nvPr/>
        </p:nvSpPr>
        <p:spPr>
          <a:xfrm>
            <a:off x="7521879" y="3774829"/>
            <a:ext cx="3951962" cy="907941"/>
          </a:xfrm>
          <a:prstGeom prst="rect">
            <a:avLst/>
          </a:prstGeom>
          <a:noFill/>
        </p:spPr>
        <p:txBody>
          <a:bodyPr wrap="square" rtlCol="0">
            <a:spAutoFit/>
          </a:bodyPr>
          <a:lstStyle/>
          <a:p>
            <a:r>
              <a:rPr lang="en-US" sz="1400" b="1" dirty="0" smtClean="0">
                <a:solidFill>
                  <a:srgbClr val="FF0000"/>
                </a:solidFill>
              </a:rPr>
              <a:t>2. </a:t>
            </a:r>
            <a:r>
              <a:rPr lang="en-US" sz="1400" b="1" i="1" dirty="0" smtClean="0">
                <a:solidFill>
                  <a:srgbClr val="FF0000"/>
                </a:solidFill>
              </a:rPr>
              <a:t>FORM EXPECTATIONS </a:t>
            </a:r>
            <a:r>
              <a:rPr lang="en-US" sz="1000" b="1" dirty="0" smtClean="0"/>
              <a:t>Administrator with support from Unit Analyst as needed</a:t>
            </a:r>
            <a:r>
              <a:rPr lang="en-US" sz="1100" b="1" dirty="0" smtClean="0"/>
              <a:t> </a:t>
            </a:r>
          </a:p>
          <a:p>
            <a:pPr marL="285750" indent="-285750">
              <a:buFont typeface="Arial" panose="020B0604020202020204" pitchFamily="34" charset="0"/>
              <a:buChar char="•"/>
            </a:pPr>
            <a:r>
              <a:rPr lang="en-US" sz="1400" b="1" i="1" dirty="0" smtClean="0">
                <a:solidFill>
                  <a:srgbClr val="00B0F0"/>
                </a:solidFill>
              </a:rPr>
              <a:t>TYRP Fiscal Year budget request and FY Salary Savings report</a:t>
            </a:r>
            <a:endParaRPr lang="en-US" sz="1400" b="1" i="1" dirty="0">
              <a:solidFill>
                <a:srgbClr val="00B0F0"/>
              </a:solidFill>
            </a:endParaRPr>
          </a:p>
        </p:txBody>
      </p:sp>
      <p:sp>
        <p:nvSpPr>
          <p:cNvPr id="14" name="TextBox 13"/>
          <p:cNvSpPr txBox="1"/>
          <p:nvPr/>
        </p:nvSpPr>
        <p:spPr>
          <a:xfrm>
            <a:off x="7315201" y="5232478"/>
            <a:ext cx="4158640" cy="523220"/>
          </a:xfrm>
          <a:prstGeom prst="rect">
            <a:avLst/>
          </a:prstGeom>
          <a:noFill/>
        </p:spPr>
        <p:txBody>
          <a:bodyPr wrap="square" rtlCol="0">
            <a:spAutoFit/>
          </a:bodyPr>
          <a:lstStyle/>
          <a:p>
            <a:r>
              <a:rPr lang="en-US" sz="1400" b="1" i="1" dirty="0" smtClean="0">
                <a:solidFill>
                  <a:srgbClr val="FF0000"/>
                </a:solidFill>
              </a:rPr>
              <a:t>3. CREATE BUDGET</a:t>
            </a:r>
            <a:r>
              <a:rPr lang="en-US" sz="1400" b="1" dirty="0" smtClean="0"/>
              <a:t> </a:t>
            </a:r>
            <a:r>
              <a:rPr lang="en-US" sz="1100" b="1" dirty="0" smtClean="0"/>
              <a:t> </a:t>
            </a:r>
            <a:r>
              <a:rPr lang="en-US" sz="1000" b="1" dirty="0" smtClean="0"/>
              <a:t>Administrator &amp; Unit Analyst</a:t>
            </a:r>
          </a:p>
          <a:p>
            <a:pPr marL="285750" indent="-285750">
              <a:buFont typeface="Arial" panose="020B0604020202020204" pitchFamily="34" charset="0"/>
              <a:buChar char="•"/>
            </a:pPr>
            <a:r>
              <a:rPr lang="en-US" sz="1400" b="1" i="1" dirty="0" smtClean="0">
                <a:solidFill>
                  <a:srgbClr val="00B0F0"/>
                </a:solidFill>
              </a:rPr>
              <a:t>Base Budget Review (BBR)</a:t>
            </a:r>
            <a:endParaRPr lang="en-US" sz="1400" b="1" i="1" dirty="0">
              <a:solidFill>
                <a:srgbClr val="FF0000"/>
              </a:solidFill>
            </a:endParaRPr>
          </a:p>
        </p:txBody>
      </p:sp>
      <p:sp>
        <p:nvSpPr>
          <p:cNvPr id="15" name="TextBox 14"/>
          <p:cNvSpPr txBox="1"/>
          <p:nvPr/>
        </p:nvSpPr>
        <p:spPr>
          <a:xfrm>
            <a:off x="687889" y="4988260"/>
            <a:ext cx="3902024" cy="677108"/>
          </a:xfrm>
          <a:prstGeom prst="rect">
            <a:avLst/>
          </a:prstGeom>
          <a:noFill/>
        </p:spPr>
        <p:txBody>
          <a:bodyPr wrap="square" rtlCol="0">
            <a:spAutoFit/>
          </a:bodyPr>
          <a:lstStyle/>
          <a:p>
            <a:r>
              <a:rPr lang="en-US" sz="1400" b="1" dirty="0" smtClean="0">
                <a:solidFill>
                  <a:srgbClr val="FF0000"/>
                </a:solidFill>
              </a:rPr>
              <a:t>4. </a:t>
            </a:r>
            <a:r>
              <a:rPr lang="en-US" sz="1400" b="1" i="1" dirty="0" smtClean="0">
                <a:solidFill>
                  <a:srgbClr val="FF0000"/>
                </a:solidFill>
              </a:rPr>
              <a:t>MONITOR &amp; ANALYZE BUDGET </a:t>
            </a:r>
          </a:p>
          <a:p>
            <a:r>
              <a:rPr lang="en-US" sz="1000" b="1" dirty="0" smtClean="0"/>
              <a:t>Budget Staff &amp; Supervisor (Unit or </a:t>
            </a:r>
            <a:r>
              <a:rPr lang="en-US" sz="1000" b="1" dirty="0" err="1" smtClean="0"/>
              <a:t>Dept</a:t>
            </a:r>
            <a:r>
              <a:rPr lang="en-US" sz="1000" b="1" dirty="0" smtClean="0"/>
              <a:t> Level) </a:t>
            </a:r>
          </a:p>
          <a:p>
            <a:pPr marL="285750" indent="-285750">
              <a:buFont typeface="Arial" panose="020B0604020202020204" pitchFamily="34" charset="0"/>
              <a:buChar char="•"/>
            </a:pPr>
            <a:r>
              <a:rPr lang="en-US" sz="1400" b="1" dirty="0" smtClean="0">
                <a:solidFill>
                  <a:srgbClr val="00B0F0"/>
                </a:solidFill>
              </a:rPr>
              <a:t>Create new FY Shadow Budget</a:t>
            </a:r>
          </a:p>
        </p:txBody>
      </p:sp>
      <p:sp>
        <p:nvSpPr>
          <p:cNvPr id="16" name="TextBox 15"/>
          <p:cNvSpPr txBox="1"/>
          <p:nvPr/>
        </p:nvSpPr>
        <p:spPr>
          <a:xfrm>
            <a:off x="687889" y="2726969"/>
            <a:ext cx="3508331" cy="1908215"/>
          </a:xfrm>
          <a:prstGeom prst="rect">
            <a:avLst/>
          </a:prstGeom>
          <a:noFill/>
        </p:spPr>
        <p:txBody>
          <a:bodyPr wrap="square" rtlCol="0">
            <a:spAutoFit/>
          </a:bodyPr>
          <a:lstStyle/>
          <a:p>
            <a:r>
              <a:rPr lang="en-US" sz="1400" b="1" i="1" dirty="0" smtClean="0">
                <a:solidFill>
                  <a:srgbClr val="FF0000"/>
                </a:solidFill>
              </a:rPr>
              <a:t>5. ADJUST</a:t>
            </a:r>
            <a:r>
              <a:rPr lang="en-US" b="1" i="1" dirty="0" smtClean="0">
                <a:solidFill>
                  <a:srgbClr val="FF0000"/>
                </a:solidFill>
              </a:rPr>
              <a:t> </a:t>
            </a:r>
            <a:r>
              <a:rPr lang="en-US" sz="1000" b="1" dirty="0" smtClean="0"/>
              <a:t>Staff &amp; Supervisor (Unit or </a:t>
            </a:r>
            <a:r>
              <a:rPr lang="en-US" sz="1000" b="1" dirty="0" err="1" smtClean="0"/>
              <a:t>Dept</a:t>
            </a:r>
            <a:r>
              <a:rPr lang="en-US" sz="1000" b="1" dirty="0" smtClean="0"/>
              <a:t> Level)</a:t>
            </a:r>
          </a:p>
          <a:p>
            <a:pPr marL="285750" indent="-285750">
              <a:buFont typeface="Arial" panose="020B0604020202020204" pitchFamily="34" charset="0"/>
              <a:buChar char="•"/>
            </a:pPr>
            <a:r>
              <a:rPr lang="en-US" sz="1400" b="1" i="1" dirty="0" smtClean="0">
                <a:solidFill>
                  <a:srgbClr val="00B0F0"/>
                </a:solidFill>
              </a:rPr>
              <a:t>Mid-Year Report</a:t>
            </a:r>
          </a:p>
          <a:p>
            <a:pPr marL="285750" indent="-285750">
              <a:buFont typeface="Arial" panose="020B0604020202020204" pitchFamily="34" charset="0"/>
              <a:buChar char="•"/>
            </a:pPr>
            <a:r>
              <a:rPr lang="en-US" sz="1400" b="1" i="1" dirty="0" smtClean="0">
                <a:solidFill>
                  <a:srgbClr val="00B0F0"/>
                </a:solidFill>
              </a:rPr>
              <a:t>Cash Trust Submission</a:t>
            </a:r>
          </a:p>
          <a:p>
            <a:pPr marL="285750" indent="-285750">
              <a:buFont typeface="Arial" panose="020B0604020202020204" pitchFamily="34" charset="0"/>
              <a:buChar char="•"/>
            </a:pPr>
            <a:r>
              <a:rPr lang="en-US" sz="1400" b="1" i="1" dirty="0" smtClean="0">
                <a:solidFill>
                  <a:srgbClr val="00B0F0"/>
                </a:solidFill>
              </a:rPr>
              <a:t>Carry Forward Request</a:t>
            </a:r>
          </a:p>
          <a:p>
            <a:pPr marL="285750" indent="-285750">
              <a:buFont typeface="Arial" panose="020B0604020202020204" pitchFamily="34" charset="0"/>
              <a:buChar char="•"/>
            </a:pPr>
            <a:r>
              <a:rPr lang="en-US" sz="1400" b="1" i="1" dirty="0" smtClean="0">
                <a:solidFill>
                  <a:srgbClr val="00B0F0"/>
                </a:solidFill>
              </a:rPr>
              <a:t>Fiscal Year Close</a:t>
            </a:r>
          </a:p>
          <a:p>
            <a:pPr marL="285750" indent="-285750">
              <a:buFont typeface="Arial" panose="020B0604020202020204" pitchFamily="34" charset="0"/>
              <a:buChar char="•"/>
            </a:pPr>
            <a:r>
              <a:rPr lang="en-US" sz="1400" b="1" i="1" dirty="0" smtClean="0">
                <a:solidFill>
                  <a:srgbClr val="00B0F0"/>
                </a:solidFill>
              </a:rPr>
              <a:t>Non-Discretionary Student/Course Fees Submission</a:t>
            </a:r>
          </a:p>
          <a:p>
            <a:endParaRPr lang="en-US" sz="1600" b="1" i="1" dirty="0" smtClean="0">
              <a:solidFill>
                <a:srgbClr val="00B0F0"/>
              </a:solidFill>
            </a:endParaRPr>
          </a:p>
        </p:txBody>
      </p:sp>
      <p:pic>
        <p:nvPicPr>
          <p:cNvPr id="4098" name="Picture 2" descr="https://saylordotorg.github.io/text_personal-finance/section_09/89dcaa8102b9b3f6cdf23e7773c780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378" y="3209722"/>
            <a:ext cx="3162822" cy="26740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42367" y="2029072"/>
            <a:ext cx="8292230" cy="369332"/>
          </a:xfrm>
          <a:prstGeom prst="rect">
            <a:avLst/>
          </a:prstGeom>
        </p:spPr>
        <p:txBody>
          <a:bodyPr wrap="square">
            <a:spAutoFit/>
          </a:bodyPr>
          <a:lstStyle/>
          <a:p>
            <a:r>
              <a:rPr lang="en-US" dirty="0"/>
              <a:t>Training, </a:t>
            </a:r>
            <a:r>
              <a:rPr lang="en-US" dirty="0" smtClean="0"/>
              <a:t>support, </a:t>
            </a:r>
            <a:r>
              <a:rPr lang="en-US" dirty="0"/>
              <a:t>and resources are available </a:t>
            </a:r>
            <a:r>
              <a:rPr lang="en-US" dirty="0" smtClean="0"/>
              <a:t>through your unit Budget Analyst</a:t>
            </a:r>
            <a:endParaRPr lang="en-US" dirty="0"/>
          </a:p>
        </p:txBody>
      </p:sp>
    </p:spTree>
    <p:extLst>
      <p:ext uri="{BB962C8B-B14F-4D97-AF65-F5344CB8AC3E}">
        <p14:creationId xmlns:p14="http://schemas.microsoft.com/office/powerpoint/2010/main" val="115830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38691"/>
          </a:xfrm>
        </p:spPr>
        <p:txBody>
          <a:bodyPr/>
          <a:lstStyle/>
          <a:p>
            <a:r>
              <a:rPr lang="en-US" dirty="0" smtClean="0"/>
              <a:t>Fiscal Year Budget Timeline</a:t>
            </a:r>
            <a:endParaRPr lang="en-US" dirty="0"/>
          </a:p>
        </p:txBody>
      </p:sp>
      <p:sp>
        <p:nvSpPr>
          <p:cNvPr id="4" name="Content Placeholder 3"/>
          <p:cNvSpPr>
            <a:spLocks noGrp="1"/>
          </p:cNvSpPr>
          <p:nvPr>
            <p:ph sz="half" idx="2"/>
          </p:nvPr>
        </p:nvSpPr>
        <p:spPr>
          <a:xfrm>
            <a:off x="1203960" y="2505456"/>
            <a:ext cx="9601198" cy="3675888"/>
          </a:xfrm>
        </p:spPr>
        <p:txBody>
          <a:bodyPr>
            <a:normAutofit fontScale="85000" lnSpcReduction="10000"/>
          </a:bodyPr>
          <a:lstStyle/>
          <a:p>
            <a:r>
              <a:rPr lang="en-US" sz="1900" i="1" dirty="0" smtClean="0">
                <a:solidFill>
                  <a:schemeClr val="tx1"/>
                </a:solidFill>
              </a:rPr>
              <a:t>Base Budget Review (BBR): </a:t>
            </a:r>
            <a:r>
              <a:rPr lang="en-US" sz="1900" i="1" dirty="0" smtClean="0"/>
              <a:t> All Units - </a:t>
            </a:r>
            <a:r>
              <a:rPr lang="en-US" sz="1400" dirty="0" smtClean="0">
                <a:solidFill>
                  <a:schemeClr val="tx1"/>
                </a:solidFill>
              </a:rPr>
              <a:t>Submit budget and confirm you received what you expected</a:t>
            </a:r>
            <a:r>
              <a:rPr lang="en-US" sz="1400" i="1" dirty="0" smtClean="0">
                <a:solidFill>
                  <a:schemeClr val="tx1"/>
                </a:solidFill>
              </a:rPr>
              <a:t>	</a:t>
            </a:r>
            <a:r>
              <a:rPr lang="en-US" sz="1900" i="1" dirty="0" smtClean="0">
                <a:solidFill>
                  <a:schemeClr val="tx1"/>
                </a:solidFill>
              </a:rPr>
              <a:t>		 	</a:t>
            </a:r>
            <a:r>
              <a:rPr lang="en-US" sz="1900" i="1" dirty="0" smtClean="0">
                <a:solidFill>
                  <a:srgbClr val="FF0000"/>
                </a:solidFill>
              </a:rPr>
              <a:t>July</a:t>
            </a:r>
          </a:p>
          <a:p>
            <a:r>
              <a:rPr lang="en-US" sz="1900" i="1" dirty="0" smtClean="0">
                <a:solidFill>
                  <a:schemeClr val="tx1"/>
                </a:solidFill>
              </a:rPr>
              <a:t>Non-Discretionary Student/Course Fees:  Units with Student Course Fees only - </a:t>
            </a:r>
            <a:r>
              <a:rPr lang="en-US" sz="1400" dirty="0" smtClean="0">
                <a:solidFill>
                  <a:schemeClr val="tx1"/>
                </a:solidFill>
              </a:rPr>
              <a:t>Submit new forms each FY</a:t>
            </a:r>
            <a:r>
              <a:rPr lang="en-US" sz="1900" i="1" dirty="0" smtClean="0">
                <a:solidFill>
                  <a:schemeClr val="tx1"/>
                </a:solidFill>
              </a:rPr>
              <a:t>		</a:t>
            </a:r>
            <a:r>
              <a:rPr lang="en-US" sz="1900" i="1" dirty="0" smtClean="0">
                <a:solidFill>
                  <a:srgbClr val="FF0000"/>
                </a:solidFill>
              </a:rPr>
              <a:t>July</a:t>
            </a:r>
          </a:p>
          <a:p>
            <a:r>
              <a:rPr lang="en-US" sz="1900" i="1" dirty="0" smtClean="0">
                <a:solidFill>
                  <a:schemeClr val="tx1"/>
                </a:solidFill>
              </a:rPr>
              <a:t>Mid-year Report: All Units - </a:t>
            </a:r>
            <a:r>
              <a:rPr lang="en-US" sz="1400" dirty="0" smtClean="0"/>
              <a:t>After </a:t>
            </a:r>
            <a:r>
              <a:rPr lang="en-US" sz="1400" dirty="0"/>
              <a:t>December close, project through June 30 and complete report </a:t>
            </a:r>
            <a:r>
              <a:rPr lang="en-US" sz="1400" dirty="0" smtClean="0"/>
              <a:t>					</a:t>
            </a:r>
            <a:r>
              <a:rPr lang="en-US" sz="1900" i="1" dirty="0" smtClean="0">
                <a:solidFill>
                  <a:srgbClr val="FF0000"/>
                </a:solidFill>
              </a:rPr>
              <a:t>January</a:t>
            </a:r>
          </a:p>
          <a:p>
            <a:r>
              <a:rPr lang="en-US" sz="1900" i="1" dirty="0" smtClean="0">
                <a:solidFill>
                  <a:schemeClr val="tx1"/>
                </a:solidFill>
              </a:rPr>
              <a:t>Three Year Rolling Plan (TYRP) &amp; Salary Savings Report:  All Units - </a:t>
            </a:r>
            <a:r>
              <a:rPr lang="en-US" sz="1400" dirty="0" smtClean="0">
                <a:solidFill>
                  <a:schemeClr val="tx1"/>
                </a:solidFill>
              </a:rPr>
              <a:t>Including narrative &amp; FY Budget Request</a:t>
            </a:r>
            <a:r>
              <a:rPr lang="en-US" sz="1400" dirty="0" smtClean="0">
                <a:solidFill>
                  <a:srgbClr val="FF0000"/>
                </a:solidFill>
              </a:rPr>
              <a:t>	</a:t>
            </a:r>
            <a:r>
              <a:rPr lang="en-US" sz="1900" i="1" dirty="0" smtClean="0">
                <a:solidFill>
                  <a:srgbClr val="FF0000"/>
                </a:solidFill>
              </a:rPr>
              <a:t>February</a:t>
            </a:r>
          </a:p>
          <a:p>
            <a:r>
              <a:rPr lang="en-US" sz="1900" i="1" dirty="0" smtClean="0">
                <a:solidFill>
                  <a:schemeClr val="tx1"/>
                </a:solidFill>
              </a:rPr>
              <a:t>Cash Trust:  Units with Cash Trusts only </a:t>
            </a:r>
            <a:r>
              <a:rPr lang="en-US" sz="1400" dirty="0" smtClean="0">
                <a:solidFill>
                  <a:schemeClr val="tx1"/>
                </a:solidFill>
              </a:rPr>
              <a:t>Submit new forms each FY</a:t>
            </a:r>
            <a:r>
              <a:rPr lang="en-US" sz="1400" dirty="0" smtClean="0">
                <a:solidFill>
                  <a:srgbClr val="FF0000"/>
                </a:solidFill>
              </a:rPr>
              <a:t>	</a:t>
            </a:r>
            <a:r>
              <a:rPr lang="en-US" sz="1900" i="1" dirty="0" smtClean="0">
                <a:solidFill>
                  <a:srgbClr val="FF0000"/>
                </a:solidFill>
              </a:rPr>
              <a:t>							May</a:t>
            </a:r>
          </a:p>
          <a:p>
            <a:r>
              <a:rPr lang="en-US" sz="1900" i="1" dirty="0" smtClean="0">
                <a:solidFill>
                  <a:schemeClr val="tx1"/>
                </a:solidFill>
              </a:rPr>
              <a:t>Carry Forward Request: If needed - </a:t>
            </a:r>
            <a:r>
              <a:rPr lang="en-US" sz="1400" dirty="0" smtClean="0">
                <a:solidFill>
                  <a:schemeClr val="tx1"/>
                </a:solidFill>
              </a:rPr>
              <a:t>Lottery through Budget Office, 48500 through Lead Analyst/VP MANDATORY ONLY</a:t>
            </a:r>
            <a:r>
              <a:rPr lang="en-US" sz="1900" i="1" dirty="0" smtClean="0">
                <a:solidFill>
                  <a:srgbClr val="FF0000"/>
                </a:solidFill>
              </a:rPr>
              <a:t>	May</a:t>
            </a:r>
          </a:p>
          <a:p>
            <a:r>
              <a:rPr lang="en-US" sz="1900" i="1" dirty="0" smtClean="0">
                <a:solidFill>
                  <a:schemeClr val="tx1"/>
                </a:solidFill>
              </a:rPr>
              <a:t>Fiscal Year Close:  All Units - </a:t>
            </a:r>
            <a:r>
              <a:rPr lang="en-US" sz="1400" dirty="0" smtClean="0"/>
              <a:t>Follow </a:t>
            </a:r>
            <a:r>
              <a:rPr lang="en-US" sz="1400" dirty="0"/>
              <a:t>Year-End Closing Calendar to monitor </a:t>
            </a:r>
            <a:r>
              <a:rPr lang="en-US" sz="1400" dirty="0" smtClean="0"/>
              <a:t>deadlines						</a:t>
            </a:r>
            <a:r>
              <a:rPr lang="en-US" sz="1900" i="1" dirty="0" smtClean="0">
                <a:solidFill>
                  <a:srgbClr val="FF0000"/>
                </a:solidFill>
              </a:rPr>
              <a:t>June</a:t>
            </a:r>
          </a:p>
          <a:p>
            <a:r>
              <a:rPr lang="en-US" sz="1900" i="1" dirty="0" smtClean="0">
                <a:solidFill>
                  <a:schemeClr val="tx1"/>
                </a:solidFill>
              </a:rPr>
              <a:t>Create new FY Shadow budget:  </a:t>
            </a:r>
            <a:r>
              <a:rPr lang="en-US" sz="1400" dirty="0" smtClean="0"/>
              <a:t>Enter new budget/projections. Forecast</a:t>
            </a:r>
            <a:r>
              <a:rPr lang="en-US" sz="1400" dirty="0"/>
              <a:t>, reconcile and review </a:t>
            </a:r>
            <a:r>
              <a:rPr lang="en-US" sz="1400" dirty="0" smtClean="0"/>
              <a:t>		</a:t>
            </a:r>
            <a:r>
              <a:rPr lang="en-US" sz="1400" b="1" i="1" dirty="0" smtClean="0">
                <a:solidFill>
                  <a:srgbClr val="FF0000"/>
                </a:solidFill>
              </a:rPr>
              <a:t>			</a:t>
            </a:r>
            <a:r>
              <a:rPr lang="en-US" sz="1900" i="1" dirty="0" smtClean="0">
                <a:solidFill>
                  <a:srgbClr val="FF0000"/>
                </a:solidFill>
              </a:rPr>
              <a:t>June</a:t>
            </a:r>
            <a:endParaRPr lang="en-US" sz="1900" i="1" dirty="0">
              <a:solidFill>
                <a:srgbClr val="FF0000"/>
              </a:solidFill>
            </a:endParaRPr>
          </a:p>
          <a:p>
            <a:pPr lvl="1"/>
            <a:r>
              <a:rPr lang="en-US" sz="1600" dirty="0" smtClean="0"/>
              <a:t>Adjust </a:t>
            </a:r>
            <a:r>
              <a:rPr lang="en-US" sz="1600" dirty="0"/>
              <a:t>budget &amp; projections as needed to meet </a:t>
            </a:r>
            <a:r>
              <a:rPr lang="en-US" sz="1600" dirty="0" smtClean="0"/>
              <a:t>goals. Expense </a:t>
            </a:r>
            <a:r>
              <a:rPr lang="en-US" sz="1600" dirty="0"/>
              <a:t>funds as much as possible by </a:t>
            </a:r>
            <a:r>
              <a:rPr lang="en-US" sz="1600" b="1" dirty="0">
                <a:solidFill>
                  <a:srgbClr val="FF0000"/>
                </a:solidFill>
              </a:rPr>
              <a:t>March 31 </a:t>
            </a:r>
            <a:r>
              <a:rPr lang="en-US" sz="1600" dirty="0"/>
              <a:t>to avoid last minute issues (there are exceptions but they should be rare</a:t>
            </a:r>
            <a:r>
              <a:rPr lang="en-US" sz="1600" dirty="0" smtClean="0"/>
              <a:t>). </a:t>
            </a:r>
            <a:r>
              <a:rPr lang="en-US" sz="1600" dirty="0">
                <a:solidFill>
                  <a:schemeClr val="tx1"/>
                </a:solidFill>
              </a:rPr>
              <a:t>ENSURE STRATEGIC SPENDING RATHER THAN LAST MINUTE SPENDING! </a:t>
            </a:r>
          </a:p>
          <a:p>
            <a:endParaRPr lang="en-US" sz="1600" b="1" i="1" dirty="0" smtClean="0">
              <a:solidFill>
                <a:schemeClr val="tx1"/>
              </a:solidFill>
            </a:endParaRPr>
          </a:p>
          <a:p>
            <a:pPr marL="0" indent="0">
              <a:buNone/>
            </a:pPr>
            <a:endParaRPr lang="en-US" sz="1800" i="1" dirty="0">
              <a:solidFill>
                <a:schemeClr val="tx1"/>
              </a:solidFill>
            </a:endParaRPr>
          </a:p>
          <a:p>
            <a:endParaRPr lang="en-US" dirty="0"/>
          </a:p>
        </p:txBody>
      </p:sp>
      <p:sp>
        <p:nvSpPr>
          <p:cNvPr id="7" name="TextBox 6"/>
          <p:cNvSpPr txBox="1"/>
          <p:nvPr/>
        </p:nvSpPr>
        <p:spPr>
          <a:xfrm>
            <a:off x="3959352" y="1865376"/>
            <a:ext cx="4690872" cy="369332"/>
          </a:xfrm>
          <a:prstGeom prst="rect">
            <a:avLst/>
          </a:prstGeom>
          <a:noFill/>
        </p:spPr>
        <p:txBody>
          <a:bodyPr wrap="square" rtlCol="0">
            <a:spAutoFit/>
          </a:bodyPr>
          <a:lstStyle/>
          <a:p>
            <a:r>
              <a:rPr lang="en-US" b="1" i="1" dirty="0"/>
              <a:t>Templates and Guidelines will be </a:t>
            </a:r>
            <a:r>
              <a:rPr lang="en-US" b="1" i="1" dirty="0" smtClean="0"/>
              <a:t>provided</a:t>
            </a:r>
            <a:endParaRPr lang="en-US" b="1" i="1" dirty="0"/>
          </a:p>
        </p:txBody>
      </p:sp>
    </p:spTree>
    <p:extLst>
      <p:ext uri="{BB962C8B-B14F-4D97-AF65-F5344CB8AC3E}">
        <p14:creationId xmlns:p14="http://schemas.microsoft.com/office/powerpoint/2010/main" val="235542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3F40-B8D6-2949-9C90-A5A0CDF5B907}"/>
              </a:ext>
            </a:extLst>
          </p:cNvPr>
          <p:cNvSpPr>
            <a:spLocks noGrp="1"/>
          </p:cNvSpPr>
          <p:nvPr>
            <p:ph type="title"/>
          </p:nvPr>
        </p:nvSpPr>
        <p:spPr>
          <a:xfrm>
            <a:off x="1295402" y="1078089"/>
            <a:ext cx="9601196" cy="1207910"/>
          </a:xfrm>
        </p:spPr>
        <p:txBody>
          <a:bodyPr>
            <a:normAutofit fontScale="90000"/>
          </a:bodyPr>
          <a:lstStyle/>
          <a:p>
            <a:r>
              <a:rPr lang="en-US" b="1" dirty="0" smtClean="0">
                <a:latin typeface="Corbel" panose="020B0503020204020204" pitchFamily="34" charset="0"/>
                <a:ea typeface="Times New Roman" panose="02020603050405020304" pitchFamily="18" charset="0"/>
                <a:cs typeface="Times New Roman" panose="02020603050405020304" pitchFamily="18" charset="0"/>
              </a:rPr>
              <a:t>Uses of Funds: PROCARD and Purchasing</a:t>
            </a:r>
            <a:r>
              <a:rPr lang="en-US" b="1" dirty="0">
                <a:latin typeface="Corbel" panose="020B0503020204020204" pitchFamily="34" charset="0"/>
                <a:ea typeface="Times New Roman" panose="02020603050405020304" pitchFamily="18" charset="0"/>
                <a:cs typeface="Times New Roman" panose="02020603050405020304" pitchFamily="18" charset="0"/>
              </a:rPr>
              <a:t/>
            </a:r>
            <a:br>
              <a:rPr lang="en-US" b="1" dirty="0">
                <a:latin typeface="Corbel" panose="020B0503020204020204" pitchFamily="34" charset="0"/>
                <a:ea typeface="Times New Roman" panose="02020603050405020304" pitchFamily="18" charset="0"/>
                <a:cs typeface="Times New Roman" panose="02020603050405020304" pitchFamily="18" charset="0"/>
              </a:rPr>
            </a:b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id="{8022F4E8-BE9F-F148-9CAD-C70626800749}"/>
              </a:ext>
            </a:extLst>
          </p:cNvPr>
          <p:cNvSpPr>
            <a:spLocks noGrp="1"/>
          </p:cNvSpPr>
          <p:nvPr>
            <p:ph idx="1"/>
          </p:nvPr>
        </p:nvSpPr>
        <p:spPr/>
        <p:txBody>
          <a:bodyPr>
            <a:normAutofit fontScale="92500"/>
          </a:bodyPr>
          <a:lstStyle/>
          <a:p>
            <a:r>
              <a:rPr lang="en-US" sz="2600" b="1" dirty="0">
                <a:latin typeface="Corbel" panose="020B0503020204020204" pitchFamily="34" charset="0"/>
              </a:rPr>
              <a:t>Prefer university purchasing processes (e.g. </a:t>
            </a:r>
            <a:r>
              <a:rPr lang="en-US" sz="2600" b="1" dirty="0" err="1">
                <a:latin typeface="Corbel" panose="020B0503020204020204" pitchFamily="34" charset="0"/>
              </a:rPr>
              <a:t>ProCard</a:t>
            </a:r>
            <a:r>
              <a:rPr lang="en-US" sz="2600" b="1" dirty="0">
                <a:latin typeface="Corbel" panose="020B0503020204020204" pitchFamily="34" charset="0"/>
              </a:rPr>
              <a:t>; Purchase Order) over personal </a:t>
            </a:r>
            <a:r>
              <a:rPr lang="en-US" sz="2600" b="1" dirty="0" smtClean="0">
                <a:latin typeface="Corbel" panose="020B0503020204020204" pitchFamily="34" charset="0"/>
              </a:rPr>
              <a:t>reimbursements</a:t>
            </a:r>
            <a:endParaRPr lang="en-US" sz="2600" b="1" dirty="0">
              <a:latin typeface="Corbel" panose="020B0503020204020204" pitchFamily="34" charset="0"/>
            </a:endParaRPr>
          </a:p>
          <a:p>
            <a:r>
              <a:rPr lang="en-US" sz="2200" dirty="0" smtClean="0">
                <a:latin typeface="Corbel" panose="020B0503020204020204" pitchFamily="34" charset="0"/>
                <a:ea typeface="Times New Roman" panose="02020603050405020304" pitchFamily="18" charset="0"/>
              </a:rPr>
              <a:t>Best </a:t>
            </a:r>
            <a:r>
              <a:rPr lang="en-US" sz="2200" dirty="0" smtClean="0">
                <a:latin typeface="Corbel" panose="020B0503020204020204" pitchFamily="34" charset="0"/>
                <a:ea typeface="Times New Roman" panose="02020603050405020304" pitchFamily="18" charset="0"/>
              </a:rPr>
              <a:t>practices:</a:t>
            </a:r>
            <a:endParaRPr lang="en-US" sz="2200" dirty="0">
              <a:latin typeface="Corbel" panose="020B0503020204020204" pitchFamily="34" charset="0"/>
            </a:endParaRPr>
          </a:p>
          <a:p>
            <a:pPr lvl="1">
              <a:buFont typeface="Courier New" panose="02070309020205020404" pitchFamily="49" charset="0"/>
              <a:buChar char="o"/>
            </a:pPr>
            <a:r>
              <a:rPr lang="en-US" sz="2100" dirty="0" smtClean="0">
                <a:latin typeface="Corbel" panose="020B0503020204020204" pitchFamily="34" charset="0"/>
                <a:ea typeface="Times New Roman" panose="02020603050405020304" pitchFamily="18" charset="0"/>
              </a:rPr>
              <a:t>Code </a:t>
            </a:r>
            <a:r>
              <a:rPr lang="en-US" sz="2100" dirty="0">
                <a:latin typeface="Corbel" panose="020B0503020204020204" pitchFamily="34" charset="0"/>
                <a:ea typeface="Times New Roman" panose="02020603050405020304" pitchFamily="18" charset="0"/>
              </a:rPr>
              <a:t>expenses to the correct account code  </a:t>
            </a:r>
            <a:endParaRPr lang="en-US" sz="2100" dirty="0">
              <a:latin typeface="Corbel" panose="020B0503020204020204" pitchFamily="34" charset="0"/>
            </a:endParaRP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Confirm invoice is attached</a:t>
            </a: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Accurate description of purpose (e.g. recipient name for Professional Development)</a:t>
            </a: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Hospitality expense </a:t>
            </a:r>
            <a:r>
              <a:rPr lang="en-US" sz="2200" dirty="0">
                <a:latin typeface="Corbel" panose="020B0503020204020204" pitchFamily="34" charset="0"/>
                <a:ea typeface="Times New Roman" panose="02020603050405020304" pitchFamily="18" charset="0"/>
              </a:rPr>
              <a:t>must have ​signed hospitality ​form attached</a:t>
            </a:r>
          </a:p>
          <a:p>
            <a:endParaRPr lang="en-US" dirty="0"/>
          </a:p>
        </p:txBody>
      </p:sp>
    </p:spTree>
    <p:extLst>
      <p:ext uri="{BB962C8B-B14F-4D97-AF65-F5344CB8AC3E}">
        <p14:creationId xmlns:p14="http://schemas.microsoft.com/office/powerpoint/2010/main" val="323604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3F40-B8D6-2949-9C90-A5A0CDF5B907}"/>
              </a:ext>
            </a:extLst>
          </p:cNvPr>
          <p:cNvSpPr>
            <a:spLocks noGrp="1"/>
          </p:cNvSpPr>
          <p:nvPr>
            <p:ph type="title"/>
          </p:nvPr>
        </p:nvSpPr>
        <p:spPr>
          <a:xfrm>
            <a:off x="1295402" y="1078089"/>
            <a:ext cx="9601196" cy="1207910"/>
          </a:xfrm>
        </p:spPr>
        <p:txBody>
          <a:bodyPr>
            <a:normAutofit fontScale="90000"/>
          </a:bodyPr>
          <a:lstStyle/>
          <a:p>
            <a:r>
              <a:rPr lang="en-US" b="1" dirty="0" smtClean="0">
                <a:latin typeface="Corbel" panose="020B0503020204020204" pitchFamily="34" charset="0"/>
                <a:ea typeface="Times New Roman" panose="02020603050405020304" pitchFamily="18" charset="0"/>
                <a:cs typeface="Times New Roman" panose="02020603050405020304" pitchFamily="18" charset="0"/>
              </a:rPr>
              <a:t>Uses of Funds: Professional Development</a:t>
            </a:r>
            <a:r>
              <a:rPr lang="en-US" b="1" dirty="0">
                <a:latin typeface="Corbel" panose="020B0503020204020204" pitchFamily="34" charset="0"/>
                <a:ea typeface="Times New Roman" panose="02020603050405020304" pitchFamily="18" charset="0"/>
                <a:cs typeface="Times New Roman" panose="02020603050405020304" pitchFamily="18" charset="0"/>
              </a:rPr>
              <a:t/>
            </a:r>
            <a:br>
              <a:rPr lang="en-US" b="1" dirty="0">
                <a:latin typeface="Corbel" panose="020B0503020204020204" pitchFamily="34" charset="0"/>
                <a:ea typeface="Times New Roman" panose="02020603050405020304" pitchFamily="18" charset="0"/>
                <a:cs typeface="Times New Roman" panose="02020603050405020304" pitchFamily="18" charset="0"/>
              </a:rPr>
            </a:b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id="{8022F4E8-BE9F-F148-9CAD-C70626800749}"/>
              </a:ext>
            </a:extLst>
          </p:cNvPr>
          <p:cNvSpPr>
            <a:spLocks noGrp="1"/>
          </p:cNvSpPr>
          <p:nvPr>
            <p:ph idx="1"/>
          </p:nvPr>
        </p:nvSpPr>
        <p:spPr>
          <a:xfrm>
            <a:off x="812800" y="2472267"/>
            <a:ext cx="10617200" cy="3702755"/>
          </a:xfrm>
        </p:spPr>
        <p:txBody>
          <a:bodyPr>
            <a:noAutofit/>
          </a:bodyPr>
          <a:lstStyle/>
          <a:p>
            <a:pPr marL="0" indent="0">
              <a:lnSpc>
                <a:spcPct val="107000"/>
              </a:lnSpc>
              <a:spcAft>
                <a:spcPts val="800"/>
              </a:spcAft>
              <a:buNone/>
            </a:pPr>
            <a:r>
              <a:rPr lang="en-US" sz="1600" b="1" dirty="0" smtClean="0">
                <a:solidFill>
                  <a:schemeClr val="tx1"/>
                </a:solidFill>
                <a:ea typeface="Times New Roman" panose="02020603050405020304" pitchFamily="18" charset="0"/>
                <a:cs typeface="Times New Roman" panose="02020603050405020304" pitchFamily="18" charset="0"/>
              </a:rPr>
              <a:t>Faculty </a:t>
            </a:r>
            <a:r>
              <a:rPr lang="en-US" sz="1600" b="1" dirty="0">
                <a:solidFill>
                  <a:schemeClr val="tx1"/>
                </a:solidFill>
                <a:ea typeface="Times New Roman" panose="02020603050405020304" pitchFamily="18" charset="0"/>
                <a:cs typeface="Times New Roman" panose="02020603050405020304" pitchFamily="18" charset="0"/>
              </a:rPr>
              <a:t>should </a:t>
            </a:r>
            <a:r>
              <a:rPr lang="en-US" sz="1600" b="1" dirty="0" smtClean="0">
                <a:solidFill>
                  <a:schemeClr val="tx1"/>
                </a:solidFill>
                <a:ea typeface="Times New Roman" panose="02020603050405020304" pitchFamily="18" charset="0"/>
                <a:cs typeface="Times New Roman" panose="02020603050405020304" pitchFamily="18" charset="0"/>
              </a:rPr>
              <a:t>be </a:t>
            </a:r>
            <a:r>
              <a:rPr lang="en-US" sz="1600" b="1" dirty="0">
                <a:solidFill>
                  <a:schemeClr val="tx1"/>
                </a:solidFill>
                <a:ea typeface="Times New Roman" panose="02020603050405020304" pitchFamily="18" charset="0"/>
                <a:cs typeface="Times New Roman" panose="02020603050405020304" pitchFamily="18" charset="0"/>
              </a:rPr>
              <a:t>expected to explain the following (however briefly) for spending requests:</a:t>
            </a:r>
            <a:endParaRPr lang="en-US" sz="1600" b="1" dirty="0">
              <a:solidFill>
                <a:schemeClr val="tx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Times New Roman" panose="02020603050405020304" pitchFamily="18" charset="0"/>
              </a:rPr>
              <a:t>How will this purchase further your professional development?</a:t>
            </a:r>
            <a:endParaRPr lang="en-US" sz="1600" dirty="0">
              <a:solidFill>
                <a:schemeClr val="tx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Times New Roman" panose="02020603050405020304" pitchFamily="18" charset="0"/>
              </a:rPr>
              <a:t>How does this purchase align with the College’s mission and/or strategic goals?</a:t>
            </a:r>
          </a:p>
          <a:p>
            <a:pPr marR="0" lvl="0">
              <a:lnSpc>
                <a:spcPct val="107000"/>
              </a:lnSpc>
              <a:spcBef>
                <a:spcPts val="0"/>
              </a:spcBef>
              <a:spcAft>
                <a:spcPts val="0"/>
              </a:spcAft>
              <a:buSzPts val="1000"/>
              <a:tabLst>
                <a:tab pos="457200" algn="l"/>
              </a:tabLst>
            </a:pPr>
            <a:endParaRPr lang="en-US" sz="14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b="1" dirty="0">
                <a:solidFill>
                  <a:schemeClr val="tx1"/>
                </a:solidFill>
                <a:ea typeface="Times New Roman" panose="02020603050405020304" pitchFamily="18" charset="0"/>
                <a:cs typeface="Times New Roman" panose="02020603050405020304" pitchFamily="18" charset="0"/>
              </a:rPr>
              <a:t>Guidelines:</a:t>
            </a:r>
          </a:p>
          <a:p>
            <a:pPr marR="0" lvl="0">
              <a:lnSpc>
                <a:spcPct val="107000"/>
              </a:lnSpc>
              <a:spcBef>
                <a:spcPts val="0"/>
              </a:spcBef>
              <a:spcAft>
                <a:spcPts val="0"/>
              </a:spcAft>
              <a:buSzPts val="1000"/>
              <a:buFont typeface="Wingdings" panose="05000000000000000000" pitchFamily="2" charset="2"/>
              <a:buChar char="Ø"/>
              <a:tabLst>
                <a:tab pos="457200" algn="l"/>
              </a:tabLst>
            </a:pPr>
            <a:r>
              <a:rPr lang="en-US" sz="1600" dirty="0">
                <a:solidFill>
                  <a:schemeClr val="tx1"/>
                </a:solidFill>
                <a:ea typeface="Times New Roman" panose="02020603050405020304" pitchFamily="18" charset="0"/>
                <a:cs typeface="Times New Roman" panose="02020603050405020304" pitchFamily="18" charset="0"/>
              </a:rPr>
              <a:t>Any items purchased with University funds </a:t>
            </a:r>
            <a:r>
              <a:rPr lang="en-US" sz="1600" b="1" dirty="0">
                <a:solidFill>
                  <a:schemeClr val="tx1"/>
                </a:solidFill>
                <a:ea typeface="Times New Roman" panose="02020603050405020304" pitchFamily="18" charset="0"/>
                <a:cs typeface="Times New Roman" panose="02020603050405020304" pitchFamily="18" charset="0"/>
              </a:rPr>
              <a:t>are intended for University </a:t>
            </a:r>
            <a:r>
              <a:rPr lang="en-US" sz="1600" b="1" dirty="0" smtClean="0">
                <a:solidFill>
                  <a:schemeClr val="tx1"/>
                </a:solidFill>
                <a:ea typeface="Times New Roman" panose="02020603050405020304" pitchFamily="18" charset="0"/>
                <a:cs typeface="Times New Roman" panose="02020603050405020304" pitchFamily="18" charset="0"/>
              </a:rPr>
              <a:t>business</a:t>
            </a:r>
          </a:p>
          <a:p>
            <a:pPr marR="0" lvl="0">
              <a:lnSpc>
                <a:spcPct val="107000"/>
              </a:lnSpc>
              <a:spcBef>
                <a:spcPts val="0"/>
              </a:spcBef>
              <a:spcAft>
                <a:spcPts val="0"/>
              </a:spcAft>
              <a:buSzPts val="1000"/>
              <a:buFont typeface="Wingdings" panose="05000000000000000000" pitchFamily="2" charset="2"/>
              <a:buChar char="Ø"/>
              <a:tabLst>
                <a:tab pos="457200" algn="l"/>
              </a:tabLst>
            </a:pPr>
            <a:r>
              <a:rPr lang="en-US" sz="1600" dirty="0" smtClean="0">
                <a:solidFill>
                  <a:schemeClr val="tx1"/>
                </a:solidFill>
                <a:ea typeface="Times New Roman" panose="02020603050405020304" pitchFamily="18" charset="0"/>
                <a:cs typeface="Times New Roman" panose="02020603050405020304" pitchFamily="18" charset="0"/>
              </a:rPr>
              <a:t>Any </a:t>
            </a:r>
            <a:r>
              <a:rPr lang="en-US" sz="1600" dirty="0">
                <a:solidFill>
                  <a:schemeClr val="tx1"/>
                </a:solidFill>
                <a:ea typeface="Times New Roman" panose="02020603050405020304" pitchFamily="18" charset="0"/>
                <a:cs typeface="Times New Roman" panose="02020603050405020304" pitchFamily="18" charset="0"/>
              </a:rPr>
              <a:t>items purchased with professional development funds </a:t>
            </a:r>
            <a:r>
              <a:rPr lang="en-US" sz="1600" b="1" dirty="0">
                <a:solidFill>
                  <a:schemeClr val="tx1"/>
                </a:solidFill>
                <a:ea typeface="Times New Roman" panose="02020603050405020304" pitchFamily="18" charset="0"/>
                <a:cs typeface="Times New Roman" panose="02020603050405020304" pitchFamily="18" charset="0"/>
              </a:rPr>
              <a:t>are the property of CSUSM </a:t>
            </a:r>
            <a:endParaRPr lang="en-US" sz="1600" b="1" dirty="0" smtClean="0">
              <a:solidFill>
                <a:schemeClr val="tx1"/>
              </a:solidFill>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ts val="1000"/>
              <a:buFont typeface="Wingdings" panose="05000000000000000000" pitchFamily="2" charset="2"/>
              <a:buChar char="Ø"/>
              <a:tabLst>
                <a:tab pos="457200" algn="l"/>
              </a:tabLst>
            </a:pPr>
            <a:r>
              <a:rPr lang="en-US" sz="1600" dirty="0" smtClean="0">
                <a:solidFill>
                  <a:schemeClr val="tx1"/>
                </a:solidFill>
                <a:ea typeface="Times New Roman" panose="02020603050405020304" pitchFamily="18" charset="0"/>
                <a:cs typeface="Times New Roman" panose="02020603050405020304" pitchFamily="18" charset="0"/>
              </a:rPr>
              <a:t>Professional </a:t>
            </a:r>
            <a:r>
              <a:rPr lang="en-US" sz="1600" dirty="0">
                <a:solidFill>
                  <a:schemeClr val="tx1"/>
                </a:solidFill>
                <a:ea typeface="Times New Roman" panose="02020603050405020304" pitchFamily="18" charset="0"/>
                <a:cs typeface="Times New Roman" panose="02020603050405020304" pitchFamily="18" charset="0"/>
              </a:rPr>
              <a:t>development funds must cover the entire cost of the item(s). </a:t>
            </a:r>
            <a:r>
              <a:rPr lang="en-US" sz="1600" b="1" dirty="0">
                <a:solidFill>
                  <a:schemeClr val="tx1"/>
                </a:solidFill>
                <a:ea typeface="Times New Roman" panose="02020603050405020304" pitchFamily="18" charset="0"/>
                <a:cs typeface="Times New Roman" panose="02020603050405020304" pitchFamily="18" charset="0"/>
              </a:rPr>
              <a:t>Co-mingling of funds is not </a:t>
            </a:r>
            <a:r>
              <a:rPr lang="en-US" sz="1600" b="1" dirty="0" smtClean="0">
                <a:solidFill>
                  <a:schemeClr val="tx1"/>
                </a:solidFill>
                <a:ea typeface="Times New Roman" panose="02020603050405020304" pitchFamily="18" charset="0"/>
                <a:cs typeface="Times New Roman" panose="02020603050405020304" pitchFamily="18" charset="0"/>
              </a:rPr>
              <a:t>allowed</a:t>
            </a:r>
          </a:p>
          <a:p>
            <a:pPr marR="0" lvl="0">
              <a:lnSpc>
                <a:spcPct val="107000"/>
              </a:lnSpc>
              <a:spcBef>
                <a:spcPts val="0"/>
              </a:spcBef>
              <a:spcAft>
                <a:spcPts val="0"/>
              </a:spcAft>
              <a:buSzPts val="1000"/>
              <a:buFont typeface="Wingdings" panose="05000000000000000000" pitchFamily="2" charset="2"/>
              <a:buChar char="Ø"/>
              <a:tabLst>
                <a:tab pos="457200" algn="l"/>
              </a:tabLst>
            </a:pPr>
            <a:r>
              <a:rPr lang="en-US" sz="1600" b="1" dirty="0" smtClean="0">
                <a:solidFill>
                  <a:schemeClr val="tx1"/>
                </a:solidFill>
                <a:ea typeface="Times New Roman" panose="02020603050405020304" pitchFamily="18" charset="0"/>
                <a:cs typeface="Times New Roman" panose="02020603050405020304" pitchFamily="18" charset="0"/>
              </a:rPr>
              <a:t>University </a:t>
            </a:r>
            <a:r>
              <a:rPr lang="en-US" sz="1600" b="1" dirty="0">
                <a:solidFill>
                  <a:schemeClr val="tx1"/>
                </a:solidFill>
                <a:ea typeface="Times New Roman" panose="02020603050405020304" pitchFamily="18" charset="0"/>
                <a:cs typeface="Times New Roman" panose="02020603050405020304" pitchFamily="18" charset="0"/>
              </a:rPr>
              <a:t>Procurement processes must be followed</a:t>
            </a:r>
            <a:r>
              <a:rPr lang="en-US" sz="1600" dirty="0">
                <a:solidFill>
                  <a:schemeClr val="tx1"/>
                </a:solidFill>
                <a:ea typeface="Times New Roman" panose="02020603050405020304" pitchFamily="18" charset="0"/>
                <a:cs typeface="Times New Roman" panose="02020603050405020304" pitchFamily="18" charset="0"/>
              </a:rPr>
              <a:t>, </a:t>
            </a:r>
            <a:r>
              <a:rPr lang="en-US" sz="1600" dirty="0" smtClean="0">
                <a:solidFill>
                  <a:schemeClr val="tx1"/>
                </a:solidFill>
                <a:ea typeface="Times New Roman" panose="02020603050405020304" pitchFamily="18" charset="0"/>
                <a:cs typeface="Times New Roman" panose="02020603050405020304" pitchFamily="18" charset="0"/>
              </a:rPr>
              <a:t>personal </a:t>
            </a:r>
            <a:r>
              <a:rPr lang="en-US" sz="1600" dirty="0">
                <a:solidFill>
                  <a:schemeClr val="tx1"/>
                </a:solidFill>
                <a:ea typeface="Times New Roman" panose="02020603050405020304" pitchFamily="18" charset="0"/>
                <a:cs typeface="Times New Roman" panose="02020603050405020304" pitchFamily="18" charset="0"/>
              </a:rPr>
              <a:t>reimbursements must comply with the Direct Pay guidelines </a:t>
            </a:r>
            <a:endParaRPr lang="en-US" sz="1600" dirty="0" smtClean="0">
              <a:solidFill>
                <a:schemeClr val="tx1"/>
              </a:solidFill>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ts val="1000"/>
              <a:buFont typeface="Wingdings" panose="05000000000000000000" pitchFamily="2" charset="2"/>
              <a:buChar char="Ø"/>
              <a:tabLst>
                <a:tab pos="457200" algn="l"/>
              </a:tabLst>
            </a:pPr>
            <a:r>
              <a:rPr lang="en-US" sz="1600" dirty="0" smtClean="0">
                <a:solidFill>
                  <a:schemeClr val="tx1"/>
                </a:solidFill>
                <a:ea typeface="Times New Roman" panose="02020603050405020304" pitchFamily="18" charset="0"/>
                <a:cs typeface="Times New Roman" panose="02020603050405020304" pitchFamily="18" charset="0"/>
              </a:rPr>
              <a:t>Technology </a:t>
            </a:r>
            <a:r>
              <a:rPr lang="en-US" sz="1600" dirty="0">
                <a:solidFill>
                  <a:schemeClr val="tx1"/>
                </a:solidFill>
                <a:ea typeface="Times New Roman" panose="02020603050405020304" pitchFamily="18" charset="0"/>
                <a:cs typeface="Times New Roman" panose="02020603050405020304" pitchFamily="18" charset="0"/>
              </a:rPr>
              <a:t>purchases and COVID-related purchases require </a:t>
            </a:r>
            <a:r>
              <a:rPr lang="en-US" sz="1600" b="1" dirty="0">
                <a:solidFill>
                  <a:schemeClr val="tx1"/>
                </a:solidFill>
                <a:ea typeface="Times New Roman" panose="02020603050405020304" pitchFamily="18" charset="0"/>
                <a:cs typeface="Times New Roman" panose="02020603050405020304" pitchFamily="18" charset="0"/>
              </a:rPr>
              <a:t>approval from the Dean/Supervisor BEFORE purchasing </a:t>
            </a:r>
            <a:r>
              <a:rPr lang="en-US" sz="1600" dirty="0">
                <a:solidFill>
                  <a:schemeClr val="tx1"/>
                </a:solidFill>
                <a:ea typeface="Times New Roman" panose="02020603050405020304" pitchFamily="18" charset="0"/>
                <a:cs typeface="Times New Roman" panose="02020603050405020304" pitchFamily="18" charset="0"/>
              </a:rPr>
              <a:t>and/or requesting from </a:t>
            </a:r>
            <a:r>
              <a:rPr lang="en-US" sz="1600" dirty="0" smtClean="0">
                <a:solidFill>
                  <a:schemeClr val="tx1"/>
                </a:solidFill>
                <a:ea typeface="Times New Roman" panose="02020603050405020304" pitchFamily="18" charset="0"/>
                <a:cs typeface="Times New Roman" panose="02020603050405020304" pitchFamily="18" charset="0"/>
              </a:rPr>
              <a:t>IITS</a:t>
            </a:r>
          </a:p>
          <a:p>
            <a:pPr marL="0" marR="0" lvl="0" indent="0">
              <a:lnSpc>
                <a:spcPct val="107000"/>
              </a:lnSpc>
              <a:spcBef>
                <a:spcPts val="0"/>
              </a:spcBef>
              <a:spcAft>
                <a:spcPts val="0"/>
              </a:spcAft>
              <a:buSzPts val="1000"/>
              <a:buNone/>
              <a:tabLst>
                <a:tab pos="457200" algn="l"/>
              </a:tabLst>
            </a:pPr>
            <a:endParaRPr lang="en-US" sz="1600" b="1" dirty="0" smtClean="0">
              <a:solidFill>
                <a:schemeClr val="tx1"/>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1600" b="1" dirty="0" smtClean="0">
                <a:solidFill>
                  <a:schemeClr val="tx1"/>
                </a:solidFill>
                <a:ea typeface="Calibri" panose="020F0502020204030204" pitchFamily="34" charset="0"/>
                <a:cs typeface="Times New Roman" panose="02020603050405020304" pitchFamily="18" charset="0"/>
              </a:rPr>
              <a:t>PLEASE REVIEW PROFESSIONAL DEVELOPMENT WEBSITE FOR FULL GUIDELINES</a:t>
            </a:r>
            <a:endParaRPr lang="en-US" sz="1600" b="1"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87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Monthly Budget Reconciliation</a:t>
            </a:r>
            <a:endParaRPr lang="en-US" dirty="0"/>
          </a:p>
        </p:txBody>
      </p:sp>
      <p:sp>
        <p:nvSpPr>
          <p:cNvPr id="4" name="Content Placeholder 3"/>
          <p:cNvSpPr>
            <a:spLocks noGrp="1"/>
          </p:cNvSpPr>
          <p:nvPr>
            <p:ph sz="half" idx="2"/>
          </p:nvPr>
        </p:nvSpPr>
        <p:spPr>
          <a:xfrm>
            <a:off x="882926" y="2445026"/>
            <a:ext cx="10426147" cy="3617844"/>
          </a:xfrm>
        </p:spPr>
        <p:txBody>
          <a:bodyPr>
            <a:normAutofit fontScale="92500" lnSpcReduction="20000"/>
          </a:bodyPr>
          <a:lstStyle/>
          <a:p>
            <a:r>
              <a:rPr lang="en-US" sz="2000" dirty="0"/>
              <a:t>Budget reconciliation is the process of reviewing transactions, supporting documentation, and resolving any discrepancies that are discovered after the Data Warehouse general ledger closes each month.</a:t>
            </a:r>
            <a:r>
              <a:rPr lang="en-US" sz="2000" b="1" dirty="0">
                <a:solidFill>
                  <a:srgbClr val="FF0000"/>
                </a:solidFill>
              </a:rPr>
              <a:t> </a:t>
            </a:r>
          </a:p>
          <a:p>
            <a:r>
              <a:rPr lang="en-US" sz="2000" b="1" dirty="0">
                <a:solidFill>
                  <a:srgbClr val="000000"/>
                </a:solidFill>
              </a:rPr>
              <a:t>Reconcile and Forecast </a:t>
            </a:r>
            <a:r>
              <a:rPr lang="en-US" sz="2000" dirty="0">
                <a:solidFill>
                  <a:srgbClr val="000000"/>
                </a:solidFill>
              </a:rPr>
              <a:t>monthly – this is the foundation for internal control and ensures protection of the University’s resources, and helps determine whether or not your funds will end the fiscal year “on target”.  </a:t>
            </a:r>
            <a:endParaRPr lang="en-US" sz="2000" dirty="0" smtClean="0">
              <a:solidFill>
                <a:srgbClr val="000000"/>
              </a:solidFill>
            </a:endParaRPr>
          </a:p>
          <a:p>
            <a:r>
              <a:rPr lang="en-US" sz="2000" b="1" dirty="0">
                <a:solidFill>
                  <a:schemeClr val="tx1"/>
                </a:solidFill>
              </a:rPr>
              <a:t>Professional Development/Faculty Funds </a:t>
            </a:r>
            <a:r>
              <a:rPr lang="en-US" sz="2000" dirty="0">
                <a:solidFill>
                  <a:schemeClr val="tx1"/>
                </a:solidFill>
              </a:rPr>
              <a:t>should also be reconciled monthly by name and reviewed for </a:t>
            </a:r>
            <a:r>
              <a:rPr lang="en-US" sz="2000" dirty="0" smtClean="0">
                <a:solidFill>
                  <a:schemeClr val="tx1"/>
                </a:solidFill>
              </a:rPr>
              <a:t>accuracy</a:t>
            </a:r>
            <a:endParaRPr lang="en-US" sz="2000" b="1" dirty="0">
              <a:solidFill>
                <a:srgbClr val="FF0000"/>
              </a:solidFill>
            </a:endParaRPr>
          </a:p>
          <a:p>
            <a:r>
              <a:rPr lang="en-US" sz="2000" b="1" dirty="0">
                <a:solidFill>
                  <a:schemeClr val="tx1"/>
                </a:solidFill>
              </a:rPr>
              <a:t>Division of ACADEMIC AFFAIRS</a:t>
            </a:r>
            <a:r>
              <a:rPr lang="en-US" sz="2000" dirty="0">
                <a:solidFill>
                  <a:schemeClr val="tx1"/>
                </a:solidFill>
              </a:rPr>
              <a:t>:  Monthly reconciliation </a:t>
            </a:r>
            <a:r>
              <a:rPr lang="en-US" sz="2000" b="1" dirty="0">
                <a:solidFill>
                  <a:srgbClr val="FF0000"/>
                </a:solidFill>
              </a:rPr>
              <a:t>required</a:t>
            </a:r>
            <a:r>
              <a:rPr lang="en-US" sz="2000" dirty="0">
                <a:solidFill>
                  <a:schemeClr val="tx1"/>
                </a:solidFill>
              </a:rPr>
              <a:t> by all budget staff and reviewed and signed by budget </a:t>
            </a:r>
            <a:r>
              <a:rPr lang="en-US" sz="2000" dirty="0" smtClean="0">
                <a:solidFill>
                  <a:schemeClr val="tx1"/>
                </a:solidFill>
              </a:rPr>
              <a:t>manager, process includes:</a:t>
            </a:r>
          </a:p>
          <a:p>
            <a:pPr lvl="1"/>
            <a:r>
              <a:rPr lang="en-US" sz="1600" dirty="0" smtClean="0">
                <a:solidFill>
                  <a:schemeClr val="tx1"/>
                </a:solidFill>
              </a:rPr>
              <a:t>Run </a:t>
            </a:r>
            <a:r>
              <a:rPr lang="en-US" sz="1600" dirty="0">
                <a:solidFill>
                  <a:schemeClr val="tx1"/>
                </a:solidFill>
              </a:rPr>
              <a:t>CFS/Data Warehouse (DW) report by Department, Fund, Account (also known as DFA Report)</a:t>
            </a:r>
          </a:p>
          <a:p>
            <a:pPr lvl="1"/>
            <a:r>
              <a:rPr lang="en-US" sz="1600" dirty="0">
                <a:solidFill>
                  <a:schemeClr val="tx1"/>
                </a:solidFill>
              </a:rPr>
              <a:t>Compare data from DW report to </a:t>
            </a:r>
            <a:r>
              <a:rPr lang="en-US" sz="1600" dirty="0" smtClean="0">
                <a:solidFill>
                  <a:schemeClr val="tx1"/>
                </a:solidFill>
              </a:rPr>
              <a:t>your Shadow Budget workbook including </a:t>
            </a:r>
            <a:r>
              <a:rPr lang="en-US" sz="1600" dirty="0">
                <a:solidFill>
                  <a:schemeClr val="tx1"/>
                </a:solidFill>
              </a:rPr>
              <a:t>submitted </a:t>
            </a:r>
            <a:r>
              <a:rPr lang="en-US" sz="1600" dirty="0" smtClean="0">
                <a:solidFill>
                  <a:schemeClr val="tx1"/>
                </a:solidFill>
              </a:rPr>
              <a:t>transactions, budget transfers, and encumbrances.  Resolve </a:t>
            </a:r>
            <a:r>
              <a:rPr lang="en-US" sz="1600" dirty="0">
                <a:solidFill>
                  <a:schemeClr val="tx1"/>
                </a:solidFill>
              </a:rPr>
              <a:t>any </a:t>
            </a:r>
            <a:r>
              <a:rPr lang="en-US" sz="1600" dirty="0" smtClean="0">
                <a:solidFill>
                  <a:schemeClr val="tx1"/>
                </a:solidFill>
              </a:rPr>
              <a:t>variances. </a:t>
            </a:r>
            <a:endParaRPr lang="en-US" sz="1600" dirty="0">
              <a:solidFill>
                <a:schemeClr val="tx1"/>
              </a:solidFill>
            </a:endParaRPr>
          </a:p>
          <a:p>
            <a:endParaRPr lang="en-US" sz="2000" dirty="0" smtClean="0">
              <a:solidFill>
                <a:schemeClr val="tx1"/>
              </a:solidFill>
            </a:endParaRPr>
          </a:p>
          <a:p>
            <a:pPr marL="0" indent="0">
              <a:buNone/>
            </a:pPr>
            <a:endParaRPr lang="en-US" sz="3200" dirty="0"/>
          </a:p>
          <a:p>
            <a:endParaRPr lang="en-US" dirty="0"/>
          </a:p>
        </p:txBody>
      </p:sp>
    </p:spTree>
    <p:extLst>
      <p:ext uri="{BB962C8B-B14F-4D97-AF65-F5344CB8AC3E}">
        <p14:creationId xmlns:p14="http://schemas.microsoft.com/office/powerpoint/2010/main" val="337731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16" y="688932"/>
            <a:ext cx="10841277" cy="671135"/>
          </a:xfrm>
        </p:spPr>
        <p:txBody>
          <a:bodyPr vert="horz" lIns="91440" tIns="45720" rIns="91440" bIns="45720" rtlCol="0" anchor="ctr">
            <a:noAutofit/>
          </a:bodyPr>
          <a:lstStyle/>
          <a:p>
            <a:pPr algn="ctr"/>
            <a:r>
              <a:rPr lang="en-US" sz="3600" dirty="0">
                <a:solidFill>
                  <a:prstClr val="black"/>
                </a:solidFill>
                <a:latin typeface="+mn-lt"/>
              </a:rPr>
              <a:t>Managing Your Department </a:t>
            </a:r>
            <a:r>
              <a:rPr lang="en-US" sz="3600" dirty="0" smtClean="0">
                <a:solidFill>
                  <a:prstClr val="black"/>
                </a:solidFill>
                <a:latin typeface="+mn-lt"/>
              </a:rPr>
              <a:t>Budget:   Reconciliation</a:t>
            </a:r>
            <a:endParaRPr lang="en-US" sz="3600" dirty="0">
              <a:solidFill>
                <a:prstClr val="black"/>
              </a:solidFill>
              <a:latin typeface="+mn-lt"/>
            </a:endParaRPr>
          </a:p>
        </p:txBody>
      </p:sp>
      <p:sp>
        <p:nvSpPr>
          <p:cNvPr id="4" name="Slide Number Placeholder 3"/>
          <p:cNvSpPr>
            <a:spLocks noGrp="1"/>
          </p:cNvSpPr>
          <p:nvPr>
            <p:ph type="sldNum" sz="quarter" idx="12"/>
          </p:nvPr>
        </p:nvSpPr>
        <p:spPr>
          <a:xfrm>
            <a:off x="8305800" y="6388960"/>
            <a:ext cx="2057400" cy="365125"/>
          </a:xfrm>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16</a:t>
            </a:fld>
            <a:endParaRPr lang="en-US" sz="1100" b="1" dirty="0">
              <a:solidFill>
                <a:prstClr val="black"/>
              </a:solidFill>
              <a:latin typeface="Calibri" panose="020F0502020204030204"/>
            </a:endParaRPr>
          </a:p>
        </p:txBody>
      </p:sp>
      <p:sp>
        <p:nvSpPr>
          <p:cNvPr id="3" name="TextBox 2"/>
          <p:cNvSpPr txBox="1"/>
          <p:nvPr/>
        </p:nvSpPr>
        <p:spPr>
          <a:xfrm>
            <a:off x="1196236" y="1360067"/>
            <a:ext cx="9281786" cy="166199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Calibri" panose="020F0502020204030204"/>
              </a:rPr>
              <a:t>Utilize </a:t>
            </a:r>
            <a:r>
              <a:rPr lang="en-US" sz="1600" dirty="0">
                <a:solidFill>
                  <a:prstClr val="black"/>
                </a:solidFill>
                <a:latin typeface="Calibri" panose="020F0502020204030204"/>
              </a:rPr>
              <a:t>Data Warehouse (DW) to gather your data for the specific time period.</a:t>
            </a:r>
          </a:p>
          <a:p>
            <a:pPr marL="285750" indent="-285750">
              <a:buFont typeface="Arial" panose="020B0604020202020204" pitchFamily="34" charset="0"/>
              <a:buChar char="•"/>
            </a:pPr>
            <a:r>
              <a:rPr lang="en-US" sz="1600" dirty="0">
                <a:solidFill>
                  <a:prstClr val="black"/>
                </a:solidFill>
                <a:latin typeface="Calibri" panose="020F0502020204030204"/>
              </a:rPr>
              <a:t>Download the data from DW to Excel to reconcile. </a:t>
            </a:r>
          </a:p>
          <a:p>
            <a:pPr marL="285750" indent="-285750">
              <a:buFont typeface="Arial" panose="020B0604020202020204" pitchFamily="34" charset="0"/>
              <a:buChar char="•"/>
            </a:pPr>
            <a:r>
              <a:rPr lang="en-US" sz="1600" dirty="0">
                <a:solidFill>
                  <a:prstClr val="black"/>
                </a:solidFill>
                <a:latin typeface="Calibri" panose="020F0502020204030204"/>
              </a:rPr>
              <a:t>Work with your Division Analyst to determine your divisions reconciliation process.</a:t>
            </a: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25" y="2589666"/>
            <a:ext cx="5303229" cy="325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932" y="3294430"/>
            <a:ext cx="5798571" cy="211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84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664" y="980975"/>
            <a:ext cx="2542674" cy="923330"/>
          </a:xfrm>
          <a:prstGeom prst="rect">
            <a:avLst/>
          </a:prstGeom>
          <a:noFill/>
        </p:spPr>
        <p:txBody>
          <a:bodyPr wrap="square" rtlCol="0">
            <a:spAutoFit/>
          </a:bodyPr>
          <a:lstStyle/>
          <a:p>
            <a:r>
              <a:rPr lang="en-US" b="1" dirty="0" smtClean="0"/>
              <a:t>Sample of monthly budget reconciliation reports</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4673" y="762001"/>
            <a:ext cx="6737685" cy="5414210"/>
          </a:xfrm>
          <a:prstGeom prst="rect">
            <a:avLst/>
          </a:prstGeom>
          <a:noFill/>
          <a:ln>
            <a:noFill/>
          </a:ln>
        </p:spPr>
      </p:pic>
    </p:spTree>
    <p:extLst>
      <p:ext uri="{BB962C8B-B14F-4D97-AF65-F5344CB8AC3E}">
        <p14:creationId xmlns:p14="http://schemas.microsoft.com/office/powerpoint/2010/main" val="2721745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 Why is it Important?</a:t>
            </a:r>
          </a:p>
        </p:txBody>
      </p:sp>
      <p:sp>
        <p:nvSpPr>
          <p:cNvPr id="3" name="Content Placeholder 2"/>
          <p:cNvSpPr>
            <a:spLocks noGrp="1"/>
          </p:cNvSpPr>
          <p:nvPr>
            <p:ph idx="1"/>
          </p:nvPr>
        </p:nvSpPr>
        <p:spPr/>
        <p:txBody>
          <a:bodyPr>
            <a:normAutofit lnSpcReduction="10000"/>
          </a:bodyPr>
          <a:lstStyle/>
          <a:p>
            <a:r>
              <a:rPr lang="en-US" dirty="0" smtClean="0"/>
              <a:t>Maintain Internal </a:t>
            </a:r>
            <a:r>
              <a:rPr lang="en-US" dirty="0"/>
              <a:t>Control</a:t>
            </a:r>
          </a:p>
          <a:p>
            <a:r>
              <a:rPr lang="en-US" dirty="0" smtClean="0"/>
              <a:t>Protects </a:t>
            </a:r>
            <a:r>
              <a:rPr lang="en-US" dirty="0"/>
              <a:t>the resources of the University by being good stewards</a:t>
            </a:r>
          </a:p>
          <a:p>
            <a:r>
              <a:rPr lang="en-US" dirty="0" smtClean="0"/>
              <a:t>Confirms financial statements are accurate and reliable</a:t>
            </a:r>
          </a:p>
          <a:p>
            <a:r>
              <a:rPr lang="en-US" dirty="0" smtClean="0"/>
              <a:t>Helps determine whether or not your funds will end the fiscal year “on target” and in good financial health</a:t>
            </a:r>
          </a:p>
          <a:p>
            <a:r>
              <a:rPr lang="en-US" dirty="0" smtClean="0"/>
              <a:t>Find and correct any financial discrepancies/variances</a:t>
            </a:r>
          </a:p>
          <a:p>
            <a:r>
              <a:rPr lang="en-US" b="1" dirty="0" smtClean="0">
                <a:solidFill>
                  <a:srgbClr val="FF0000"/>
                </a:solidFill>
              </a:rPr>
              <a:t>Division of ACADEMIC AFFAIRS:  Monthly reconciliation required</a:t>
            </a:r>
          </a:p>
        </p:txBody>
      </p:sp>
    </p:spTree>
    <p:extLst>
      <p:ext uri="{BB962C8B-B14F-4D97-AF65-F5344CB8AC3E}">
        <p14:creationId xmlns:p14="http://schemas.microsoft.com/office/powerpoint/2010/main" val="3997383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 What Do I Look For?</a:t>
            </a:r>
          </a:p>
        </p:txBody>
      </p:sp>
      <p:sp>
        <p:nvSpPr>
          <p:cNvPr id="3" name="Content Placeholder 2"/>
          <p:cNvSpPr>
            <a:spLocks noGrp="1"/>
          </p:cNvSpPr>
          <p:nvPr>
            <p:ph idx="1"/>
          </p:nvPr>
        </p:nvSpPr>
        <p:spPr>
          <a:xfrm>
            <a:off x="820455" y="2556932"/>
            <a:ext cx="10478022" cy="3318936"/>
          </a:xfrm>
        </p:spPr>
        <p:txBody>
          <a:bodyPr>
            <a:normAutofit/>
          </a:bodyPr>
          <a:lstStyle/>
          <a:p>
            <a:r>
              <a:rPr lang="en-US" dirty="0" smtClean="0"/>
              <a:t>Confirm </a:t>
            </a:r>
            <a:r>
              <a:rPr lang="en-US" dirty="0"/>
              <a:t>transactions are posted for the correct amount and match </a:t>
            </a:r>
            <a:r>
              <a:rPr lang="en-US" dirty="0" smtClean="0"/>
              <a:t>your submitted transactions</a:t>
            </a:r>
            <a:endParaRPr lang="en-US" dirty="0"/>
          </a:p>
          <a:p>
            <a:r>
              <a:rPr lang="en-US" dirty="0" smtClean="0"/>
              <a:t>Confirm transactions </a:t>
            </a:r>
            <a:r>
              <a:rPr lang="en-US" dirty="0"/>
              <a:t>are recorded in the correct </a:t>
            </a:r>
            <a:r>
              <a:rPr lang="en-US" dirty="0" smtClean="0"/>
              <a:t>department, fund and account.</a:t>
            </a:r>
            <a:endParaRPr lang="en-US" dirty="0"/>
          </a:p>
          <a:p>
            <a:r>
              <a:rPr lang="en-US" dirty="0" smtClean="0"/>
              <a:t>All </a:t>
            </a:r>
            <a:r>
              <a:rPr lang="en-US" dirty="0"/>
              <a:t>transactions that should be recorded are </a:t>
            </a:r>
            <a:r>
              <a:rPr lang="en-US" dirty="0" smtClean="0"/>
              <a:t>recorded.</a:t>
            </a:r>
            <a:endParaRPr lang="en-US" dirty="0"/>
          </a:p>
          <a:p>
            <a:r>
              <a:rPr lang="en-US" dirty="0" smtClean="0"/>
              <a:t>The </a:t>
            </a:r>
            <a:r>
              <a:rPr lang="en-US" dirty="0"/>
              <a:t>balance in the </a:t>
            </a:r>
            <a:r>
              <a:rPr lang="en-US" dirty="0" smtClean="0"/>
              <a:t>shadow budget matches </a:t>
            </a:r>
            <a:r>
              <a:rPr lang="en-US" dirty="0"/>
              <a:t>the balance on the budget report in three columns: </a:t>
            </a:r>
            <a:r>
              <a:rPr lang="en-US" dirty="0" smtClean="0"/>
              <a:t>Budget</a:t>
            </a:r>
            <a:r>
              <a:rPr lang="en-US" dirty="0"/>
              <a:t>, </a:t>
            </a:r>
            <a:r>
              <a:rPr lang="en-US" dirty="0" smtClean="0"/>
              <a:t>Actuals </a:t>
            </a:r>
            <a:r>
              <a:rPr lang="en-US" dirty="0"/>
              <a:t>and BBA (balance</a:t>
            </a:r>
            <a:r>
              <a:rPr lang="en-US" dirty="0" smtClean="0"/>
              <a:t>) as well as each account.</a:t>
            </a: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3457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5"/>
            <a:ext cx="9601196" cy="1691014"/>
          </a:xfrm>
        </p:spPr>
        <p:txBody>
          <a:bodyPr>
            <a:normAutofit/>
          </a:bodyPr>
          <a:lstStyle/>
          <a:p>
            <a:r>
              <a:rPr lang="en-US" b="1" dirty="0" smtClean="0"/>
              <a:t>Welcome to</a:t>
            </a:r>
            <a:r>
              <a:rPr lang="en-US" dirty="0" smtClean="0"/>
              <a:t/>
            </a:r>
            <a:br>
              <a:rPr lang="en-US" dirty="0" smtClean="0"/>
            </a:br>
            <a:r>
              <a:rPr lang="en-US" sz="6000" b="1" dirty="0" smtClean="0"/>
              <a:t>Budget Orientation</a:t>
            </a:r>
            <a:endParaRPr lang="en-US" sz="6000" b="1" dirty="0"/>
          </a:p>
        </p:txBody>
      </p:sp>
      <p:sp>
        <p:nvSpPr>
          <p:cNvPr id="3" name="Content Placeholder 2"/>
          <p:cNvSpPr>
            <a:spLocks noGrp="1"/>
          </p:cNvSpPr>
          <p:nvPr>
            <p:ph idx="1"/>
          </p:nvPr>
        </p:nvSpPr>
        <p:spPr/>
        <p:txBody>
          <a:bodyPr/>
          <a:lstStyle/>
          <a:p>
            <a:pPr marL="0" indent="0">
              <a:buNone/>
            </a:pPr>
            <a:r>
              <a:rPr lang="en-US" sz="2800" b="1" dirty="0" smtClean="0"/>
              <a:t>Who is this for?</a:t>
            </a:r>
            <a:r>
              <a:rPr lang="en-US" sz="2800" b="1" dirty="0"/>
              <a:t> </a:t>
            </a:r>
            <a:r>
              <a:rPr lang="en-US" sz="2800" b="1" dirty="0" smtClean="0"/>
              <a:t>  </a:t>
            </a:r>
            <a:r>
              <a:rPr lang="en-US" b="1" dirty="0" smtClean="0">
                <a:solidFill>
                  <a:srgbClr val="FF0000"/>
                </a:solidFill>
              </a:rPr>
              <a:t>ALL EMPLOYEES THAT MANAGE </a:t>
            </a:r>
            <a:r>
              <a:rPr lang="en-US" b="1" dirty="0">
                <a:solidFill>
                  <a:srgbClr val="FF0000"/>
                </a:solidFill>
              </a:rPr>
              <a:t>A </a:t>
            </a:r>
            <a:r>
              <a:rPr lang="en-US" b="1" dirty="0" smtClean="0">
                <a:solidFill>
                  <a:srgbClr val="FF0000"/>
                </a:solidFill>
              </a:rPr>
              <a:t>BUDGET </a:t>
            </a:r>
          </a:p>
          <a:p>
            <a:pPr lvl="0"/>
            <a:r>
              <a:rPr lang="en-US" dirty="0" smtClean="0"/>
              <a:t>New </a:t>
            </a:r>
            <a:r>
              <a:rPr lang="en-US" dirty="0"/>
              <a:t>hires </a:t>
            </a:r>
            <a:r>
              <a:rPr lang="en-US" dirty="0" smtClean="0"/>
              <a:t> </a:t>
            </a:r>
            <a:endParaRPr lang="en-US" dirty="0"/>
          </a:p>
          <a:p>
            <a:pPr lvl="0"/>
            <a:r>
              <a:rPr lang="en-US" dirty="0"/>
              <a:t>Current employees </a:t>
            </a:r>
            <a:r>
              <a:rPr lang="en-US" dirty="0" smtClean="0"/>
              <a:t> </a:t>
            </a:r>
            <a:endParaRPr lang="en-US" dirty="0"/>
          </a:p>
          <a:p>
            <a:pPr lvl="0"/>
            <a:r>
              <a:rPr lang="en-US" dirty="0"/>
              <a:t>New supervisors of </a:t>
            </a:r>
            <a:r>
              <a:rPr lang="en-US" dirty="0" smtClean="0"/>
              <a:t>budget</a:t>
            </a:r>
          </a:p>
          <a:p>
            <a:endParaRPr lang="en-US" dirty="0"/>
          </a:p>
        </p:txBody>
      </p:sp>
      <p:pic>
        <p:nvPicPr>
          <p:cNvPr id="2054" name="Picture 6" descr="Cartoon: Budget (medium) by Alexei Talimonov tagged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117" y="3021360"/>
            <a:ext cx="4315217" cy="315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0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 if I Find an </a:t>
            </a:r>
            <a:r>
              <a:rPr lang="en-US" dirty="0" smtClean="0"/>
              <a:t>Error?</a:t>
            </a:r>
            <a:endParaRPr lang="en-US" dirty="0"/>
          </a:p>
        </p:txBody>
      </p:sp>
      <p:sp>
        <p:nvSpPr>
          <p:cNvPr id="3" name="Content Placeholder 2"/>
          <p:cNvSpPr>
            <a:spLocks noGrp="1"/>
          </p:cNvSpPr>
          <p:nvPr>
            <p:ph idx="1"/>
          </p:nvPr>
        </p:nvSpPr>
        <p:spPr>
          <a:xfrm>
            <a:off x="914400" y="2441448"/>
            <a:ext cx="10360152" cy="3758184"/>
          </a:xfrm>
        </p:spPr>
        <p:txBody>
          <a:bodyPr>
            <a:normAutofit fontScale="85000" lnSpcReduction="20000"/>
          </a:bodyPr>
          <a:lstStyle/>
          <a:p>
            <a:pPr marL="0" indent="0">
              <a:buNone/>
            </a:pPr>
            <a:r>
              <a:rPr lang="en-US" b="1" i="1" dirty="0" smtClean="0">
                <a:solidFill>
                  <a:srgbClr val="FF0000"/>
                </a:solidFill>
              </a:rPr>
              <a:t>RESEARCH and get it corrected preferably by the next reconciliation, do not wait. You risk losing funds if errors are not caught and corrected </a:t>
            </a:r>
            <a:r>
              <a:rPr lang="en-US" b="1" i="1" u="sng" dirty="0" smtClean="0">
                <a:solidFill>
                  <a:srgbClr val="FF0000"/>
                </a:solidFill>
              </a:rPr>
              <a:t>WITHIN the quarter</a:t>
            </a:r>
            <a:r>
              <a:rPr lang="en-US" b="1" i="1" dirty="0" smtClean="0">
                <a:solidFill>
                  <a:srgbClr val="FF0000"/>
                </a:solidFill>
              </a:rPr>
              <a:t>.</a:t>
            </a:r>
          </a:p>
          <a:p>
            <a:r>
              <a:rPr lang="en-US" dirty="0" smtClean="0">
                <a:solidFill>
                  <a:schemeClr val="tx1"/>
                </a:solidFill>
              </a:rPr>
              <a:t>For </a:t>
            </a:r>
            <a:r>
              <a:rPr lang="en-US" dirty="0">
                <a:solidFill>
                  <a:schemeClr val="tx1"/>
                </a:solidFill>
              </a:rPr>
              <a:t>questions regarding the payment of an invoice, contact Accounts Payable</a:t>
            </a:r>
          </a:p>
          <a:p>
            <a:r>
              <a:rPr lang="en-US" dirty="0" smtClean="0">
                <a:solidFill>
                  <a:schemeClr val="tx1"/>
                </a:solidFill>
              </a:rPr>
              <a:t>For </a:t>
            </a:r>
            <a:r>
              <a:rPr lang="en-US" dirty="0">
                <a:solidFill>
                  <a:schemeClr val="tx1"/>
                </a:solidFill>
              </a:rPr>
              <a:t>payroll questions, contact Payroll Services</a:t>
            </a:r>
          </a:p>
          <a:p>
            <a:r>
              <a:rPr lang="en-US" dirty="0" smtClean="0">
                <a:solidFill>
                  <a:schemeClr val="tx1"/>
                </a:solidFill>
              </a:rPr>
              <a:t>For </a:t>
            </a:r>
            <a:r>
              <a:rPr lang="en-US" dirty="0">
                <a:solidFill>
                  <a:schemeClr val="tx1"/>
                </a:solidFill>
              </a:rPr>
              <a:t>budget help, contact </a:t>
            </a:r>
            <a:r>
              <a:rPr lang="en-US" dirty="0" smtClean="0">
                <a:solidFill>
                  <a:schemeClr val="tx1"/>
                </a:solidFill>
              </a:rPr>
              <a:t>your unit lead Budget Analyst</a:t>
            </a:r>
          </a:p>
          <a:p>
            <a:pPr marL="0" indent="0">
              <a:buNone/>
            </a:pPr>
            <a:r>
              <a:rPr lang="en-US" b="1" i="1" dirty="0">
                <a:solidFill>
                  <a:schemeClr val="tx1"/>
                </a:solidFill>
              </a:rPr>
              <a:t>Corrections may include submitting </a:t>
            </a:r>
            <a:r>
              <a:rPr lang="en-US" b="1" i="1" dirty="0" smtClean="0">
                <a:solidFill>
                  <a:schemeClr val="tx1"/>
                </a:solidFill>
              </a:rPr>
              <a:t>the following:</a:t>
            </a:r>
            <a:endParaRPr lang="en-US" b="1" i="1" dirty="0">
              <a:solidFill>
                <a:schemeClr val="tx1"/>
              </a:solidFill>
            </a:endParaRPr>
          </a:p>
          <a:p>
            <a:pPr lvl="1"/>
            <a:r>
              <a:rPr lang="en-US" dirty="0">
                <a:solidFill>
                  <a:schemeClr val="tx1"/>
                </a:solidFill>
              </a:rPr>
              <a:t>Budget Transfer</a:t>
            </a:r>
          </a:p>
          <a:p>
            <a:pPr lvl="1"/>
            <a:r>
              <a:rPr lang="en-US" dirty="0" smtClean="0">
                <a:solidFill>
                  <a:schemeClr val="tx1"/>
                </a:solidFill>
              </a:rPr>
              <a:t>Salary Adjustment</a:t>
            </a:r>
            <a:endParaRPr lang="en-US" dirty="0">
              <a:solidFill>
                <a:schemeClr val="tx1"/>
              </a:solidFill>
            </a:endParaRPr>
          </a:p>
          <a:p>
            <a:pPr lvl="1"/>
            <a:r>
              <a:rPr lang="en-US" dirty="0" smtClean="0">
                <a:solidFill>
                  <a:schemeClr val="tx1"/>
                </a:solidFill>
              </a:rPr>
              <a:t>Financial Transfer</a:t>
            </a:r>
            <a:endParaRPr lang="en-US" dirty="0">
              <a:solidFill>
                <a:schemeClr val="tx1"/>
              </a:solidFill>
            </a:endParaRPr>
          </a:p>
          <a:p>
            <a:pPr lvl="1"/>
            <a:r>
              <a:rPr lang="en-US" dirty="0" smtClean="0">
                <a:solidFill>
                  <a:schemeClr val="tx1"/>
                </a:solidFill>
              </a:rPr>
              <a:t>Billing Invoice</a:t>
            </a:r>
            <a:endParaRPr lang="en-US" dirty="0">
              <a:solidFill>
                <a:schemeClr val="tx1"/>
              </a:solidFill>
            </a:endParaRPr>
          </a:p>
          <a:p>
            <a:pPr marL="0" indent="0">
              <a:buNone/>
            </a:pPr>
            <a:endParaRPr lang="en-US" dirty="0">
              <a:solidFill>
                <a:schemeClr val="tx1"/>
              </a:solidFill>
            </a:endParaRPr>
          </a:p>
        </p:txBody>
      </p:sp>
      <p:pic>
        <p:nvPicPr>
          <p:cNvPr id="3076" name="Picture 4" descr="correct, correction, de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660" y="4037931"/>
            <a:ext cx="2210635" cy="165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32" y="657616"/>
            <a:ext cx="10747331" cy="1521913"/>
          </a:xfrm>
        </p:spPr>
        <p:txBody>
          <a:bodyPr vert="horz" lIns="91440" tIns="45720" rIns="91440" bIns="45720" rtlCol="0" anchor="ctr">
            <a:noAutofit/>
          </a:bodyPr>
          <a:lstStyle/>
          <a:p>
            <a:pPr algn="ctr"/>
            <a:r>
              <a:rPr lang="en-US" sz="4000" b="1" dirty="0" smtClean="0">
                <a:latin typeface="+mn-lt"/>
              </a:rPr>
              <a:t>Budget and Transfers – BEST PRACTICES</a:t>
            </a:r>
            <a:endParaRPr lang="en-US" sz="4000" b="1" dirty="0">
              <a:latin typeface="+mn-lt"/>
            </a:endParaRPr>
          </a:p>
        </p:txBody>
      </p:sp>
      <p:sp>
        <p:nvSpPr>
          <p:cNvPr id="4" name="Slide Number Placeholder 3"/>
          <p:cNvSpPr>
            <a:spLocks noGrp="1"/>
          </p:cNvSpPr>
          <p:nvPr>
            <p:ph type="sldNum" sz="quarter" idx="12"/>
          </p:nvPr>
        </p:nvSpPr>
        <p:spPr>
          <a:xfrm>
            <a:off x="8305800" y="6388960"/>
            <a:ext cx="2057400" cy="365125"/>
          </a:xfrm>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21</a:t>
            </a:fld>
            <a:endParaRPr lang="en-US" sz="1100" b="1" dirty="0">
              <a:solidFill>
                <a:prstClr val="black"/>
              </a:solidFill>
              <a:latin typeface="Calibri" panose="020F0502020204030204"/>
            </a:endParaRPr>
          </a:p>
        </p:txBody>
      </p:sp>
      <p:sp>
        <p:nvSpPr>
          <p:cNvPr id="10" name="TextBox 9"/>
          <p:cNvSpPr txBox="1"/>
          <p:nvPr/>
        </p:nvSpPr>
        <p:spPr>
          <a:xfrm>
            <a:off x="688933" y="2549128"/>
            <a:ext cx="10660856" cy="4093428"/>
          </a:xfrm>
          <a:prstGeom prst="rect">
            <a:avLst/>
          </a:prstGeom>
          <a:noFill/>
        </p:spPr>
        <p:txBody>
          <a:bodyPr wrap="square" rtlCol="0">
            <a:spAutoFit/>
          </a:bodyPr>
          <a:lstStyle/>
          <a:p>
            <a:r>
              <a:rPr lang="en-US" sz="1400" b="1" u="sng" dirty="0" smtClean="0"/>
              <a:t>MULTIPLE BUDGET TRANSFERS:  </a:t>
            </a:r>
            <a:endParaRPr lang="en-US" sz="1400" b="1" u="sng" dirty="0"/>
          </a:p>
          <a:p>
            <a:pPr marL="285750" indent="-285750">
              <a:buFont typeface="Arial" panose="020B0604020202020204" pitchFamily="34" charset="0"/>
              <a:buChar char="•"/>
            </a:pPr>
            <a:r>
              <a:rPr lang="en-US" sz="1400" dirty="0" smtClean="0"/>
              <a:t>If you are transferring funds to more than one department, please post on one transaction, eliminate multiple transactions as much as possible.   </a:t>
            </a:r>
            <a:endParaRPr lang="en-US" sz="1400" dirty="0"/>
          </a:p>
          <a:p>
            <a:r>
              <a:rPr lang="en-US" sz="1400" b="1" u="sng" dirty="0" smtClean="0"/>
              <a:t>BUDGET TRANSFERS WITHIN A DEPT ID: </a:t>
            </a:r>
            <a:r>
              <a:rPr lang="en-US" sz="1400" b="1" dirty="0" smtClean="0"/>
              <a:t> </a:t>
            </a:r>
          </a:p>
          <a:p>
            <a:pPr marL="285750" indent="-285750">
              <a:buFont typeface="Arial" panose="020B0604020202020204" pitchFamily="34" charset="0"/>
              <a:buChar char="•"/>
            </a:pPr>
            <a:r>
              <a:rPr lang="en-US" sz="1400" b="1" dirty="0" smtClean="0">
                <a:solidFill>
                  <a:srgbClr val="FF0000"/>
                </a:solidFill>
              </a:rPr>
              <a:t>Please avoid transferring funds between accounts in the same department.</a:t>
            </a:r>
            <a:r>
              <a:rPr lang="en-US" sz="1400" dirty="0" smtClean="0"/>
              <a:t>  By submitting these transfers, it creates non-value added work for the Budget Office.  </a:t>
            </a:r>
          </a:p>
          <a:p>
            <a:pPr marL="285750" indent="-285750">
              <a:buFont typeface="Arial" panose="020B0604020202020204" pitchFamily="34" charset="0"/>
              <a:buChar char="•"/>
            </a:pPr>
            <a:r>
              <a:rPr lang="en-US" sz="1400" dirty="0" smtClean="0"/>
              <a:t>Keeping budget as it was originally posted will help your unit forecast and budget for the next fiscal year.  </a:t>
            </a:r>
          </a:p>
          <a:p>
            <a:r>
              <a:rPr lang="en-US" sz="1400" b="1" u="sng" dirty="0" smtClean="0"/>
              <a:t>EXPENSING FUNDS OUT OF A DIFFERENT ACCOUNT THAN BUDGETED TO</a:t>
            </a:r>
            <a:r>
              <a:rPr lang="en-US" sz="1400" b="1" dirty="0" smtClean="0"/>
              <a:t>:   </a:t>
            </a:r>
          </a:p>
          <a:p>
            <a:pPr marL="285750" indent="-285750">
              <a:buFont typeface="Arial" panose="020B0604020202020204" pitchFamily="34" charset="0"/>
              <a:buChar char="•"/>
            </a:pPr>
            <a:r>
              <a:rPr lang="en-US" sz="1400" dirty="0" smtClean="0"/>
              <a:t>Accounts are considered ‘green’, it’s ok to be negative in one account if budget was posted to another in the same DEPT ID.  </a:t>
            </a:r>
          </a:p>
          <a:p>
            <a:pPr marL="285750" indent="-285750">
              <a:buFont typeface="Arial" panose="020B0604020202020204" pitchFamily="34" charset="0"/>
              <a:buChar char="•"/>
            </a:pPr>
            <a:r>
              <a:rPr lang="en-US" sz="1400" dirty="0" smtClean="0"/>
              <a:t>For instance </a:t>
            </a:r>
            <a:r>
              <a:rPr lang="en-US" sz="1400" dirty="0" smtClean="0"/>
              <a:t>posting </a:t>
            </a:r>
            <a:r>
              <a:rPr lang="en-US" sz="1400" dirty="0" smtClean="0"/>
              <a:t>budget to Professional Development funds for faculty and expensing to travel, supplies, or events is fine.  Track it with tags/categories in your shadow budget.  Please request help from your lead analyst, if needed.</a:t>
            </a:r>
          </a:p>
          <a:p>
            <a:pPr marL="285750" indent="-285750">
              <a:buFont typeface="Arial" panose="020B0604020202020204" pitchFamily="34" charset="0"/>
              <a:buChar char="•"/>
            </a:pPr>
            <a:r>
              <a:rPr lang="en-US" sz="1400" dirty="0" smtClean="0"/>
              <a:t>Regardless of the account of the budget, </a:t>
            </a:r>
            <a:r>
              <a:rPr lang="en-US" sz="1400" b="1" dirty="0" smtClean="0"/>
              <a:t>you MUST use the correct account to expense</a:t>
            </a:r>
            <a:r>
              <a:rPr lang="en-US" sz="1400" dirty="0" smtClean="0"/>
              <a:t>, please review the account list for the most appropriate account.</a:t>
            </a:r>
          </a:p>
          <a:p>
            <a:r>
              <a:rPr lang="en-US" sz="1400" b="1" u="sng" dirty="0"/>
              <a:t>FULLY FUNDED </a:t>
            </a:r>
            <a:r>
              <a:rPr lang="en-US" sz="1400" b="1" u="sng" dirty="0" smtClean="0"/>
              <a:t>SALARY LINES:</a:t>
            </a:r>
          </a:p>
          <a:p>
            <a:pPr marL="285750" indent="-285750">
              <a:buFont typeface="Arial" panose="020B0604020202020204" pitchFamily="34" charset="0"/>
              <a:buChar char="•"/>
            </a:pPr>
            <a:r>
              <a:rPr lang="en-US" sz="1400" dirty="0" smtClean="0"/>
              <a:t>The </a:t>
            </a:r>
            <a:r>
              <a:rPr lang="en-US" sz="1400" dirty="0"/>
              <a:t>original budget (BBR) for salary lines should </a:t>
            </a:r>
            <a:r>
              <a:rPr lang="en-US" sz="1400" dirty="0" smtClean="0"/>
              <a:t>fully fund </a:t>
            </a:r>
            <a:r>
              <a:rPr lang="en-US" sz="1400" dirty="0"/>
              <a:t>the new fiscal year.  If IRPs or Reclassification </a:t>
            </a:r>
            <a:r>
              <a:rPr lang="en-US" sz="1400" dirty="0" smtClean="0"/>
              <a:t>occur, submit </a:t>
            </a:r>
            <a:r>
              <a:rPr lang="en-US" sz="1400" dirty="0"/>
              <a:t>a budget transfer to fully fund the salary line.  </a:t>
            </a:r>
            <a:endParaRPr lang="en-US" sz="1400" dirty="0" smtClean="0"/>
          </a:p>
          <a:p>
            <a:pPr marL="285750" indent="-285750">
              <a:buFont typeface="Arial" panose="020B0604020202020204" pitchFamily="34" charset="0"/>
              <a:buChar char="•"/>
            </a:pPr>
            <a:r>
              <a:rPr lang="en-US" sz="1400" dirty="0" smtClean="0"/>
              <a:t>This </a:t>
            </a:r>
            <a:r>
              <a:rPr lang="en-US" sz="1400" dirty="0"/>
              <a:t>will assure all salary lines are fully funded at </a:t>
            </a:r>
            <a:r>
              <a:rPr lang="en-US" sz="1400" dirty="0" smtClean="0"/>
              <a:t>year end</a:t>
            </a:r>
            <a:r>
              <a:rPr lang="en-US" sz="1400" dirty="0"/>
              <a:t>.  This is the only time you are allowed to budget transfer within a department.</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4667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749" y="2562578"/>
            <a:ext cx="9860402" cy="3550123"/>
          </a:xfrm>
        </p:spPr>
        <p:txBody>
          <a:bodyPr>
            <a:normAutofit/>
          </a:bodyPr>
          <a:lstStyle/>
          <a:p>
            <a:pPr lvl="1"/>
            <a:r>
              <a:rPr lang="en-US" sz="2400" dirty="0"/>
              <a:t>A Cash Posting Order is the tool used to move cash between our campus and other CSU campuses or between our campus and the Chancellor’s Office (CO</a:t>
            </a:r>
            <a:r>
              <a:rPr lang="en-US" sz="2400" dirty="0" smtClean="0"/>
              <a:t>).</a:t>
            </a:r>
            <a:endParaRPr lang="en-US" sz="2800" dirty="0"/>
          </a:p>
          <a:p>
            <a:pPr lvl="1"/>
            <a:r>
              <a:rPr lang="en-US" sz="2400" dirty="0"/>
              <a:t>CPO payments are made electronically by the CO – they are not invoiced or paid with checks. </a:t>
            </a:r>
            <a:endParaRPr lang="en-US" sz="2800" dirty="0"/>
          </a:p>
          <a:p>
            <a:pPr lvl="1"/>
            <a:r>
              <a:rPr lang="en-US" sz="2400" dirty="0"/>
              <a:t>The Budget Office collaborates with </a:t>
            </a:r>
            <a:r>
              <a:rPr lang="en-US" sz="2400" dirty="0" smtClean="0"/>
              <a:t>Accounting </a:t>
            </a:r>
            <a:r>
              <a:rPr lang="en-US" sz="2400" dirty="0"/>
              <a:t>to ensure entries required by the Budget Office are accurately processed on a monthly basis. </a:t>
            </a:r>
            <a:endParaRPr lang="en-US" sz="2400" dirty="0" smtClean="0"/>
          </a:p>
          <a:p>
            <a:pPr lvl="1"/>
            <a:r>
              <a:rPr lang="en-US" sz="2400" dirty="0" smtClean="0"/>
              <a:t>Often stateside grants come as CPO’s, examples COAST, </a:t>
            </a:r>
            <a:r>
              <a:rPr lang="en-US" sz="2400" dirty="0" err="1" smtClean="0"/>
              <a:t>CSUPerb</a:t>
            </a:r>
            <a:r>
              <a:rPr lang="en-US" sz="2400" dirty="0" smtClean="0"/>
              <a:t>, etc.</a:t>
            </a:r>
          </a:p>
          <a:p>
            <a:pPr marL="0" indent="0">
              <a:buNone/>
            </a:pPr>
            <a:endParaRPr lang="en-US" sz="2800" dirty="0"/>
          </a:p>
          <a:p>
            <a:pPr marL="0" indent="0">
              <a:buNone/>
            </a:pPr>
            <a:endParaRPr lang="en-US" dirty="0" smtClean="0">
              <a:latin typeface="Corbel" panose="020B0503020204020204" pitchFamily="34" charset="0"/>
            </a:endParaRPr>
          </a:p>
        </p:txBody>
      </p:sp>
      <p:sp>
        <p:nvSpPr>
          <p:cNvPr id="4" name="Slide Number Placeholder 3"/>
          <p:cNvSpPr>
            <a:spLocks noGrp="1"/>
          </p:cNvSpPr>
          <p:nvPr>
            <p:ph type="sldNum" sz="quarter" idx="12"/>
          </p:nvPr>
        </p:nvSpPr>
        <p:spPr/>
        <p:txBody>
          <a:bodyPr/>
          <a:lstStyle/>
          <a:p>
            <a:fld id="{2E272EBC-0A96-48FE-A818-79C26954ECDF}" type="slidenum">
              <a:rPr lang="en-US">
                <a:solidFill>
                  <a:prstClr val="black">
                    <a:tint val="75000"/>
                  </a:prstClr>
                </a:solidFill>
                <a:latin typeface="Calibri" panose="020F0502020204030204"/>
              </a:rPr>
              <a:pPr/>
              <a:t>22</a:t>
            </a:fld>
            <a:endParaRPr lang="en-US" dirty="0">
              <a:solidFill>
                <a:prstClr val="black">
                  <a:tint val="75000"/>
                </a:prstClr>
              </a:solidFill>
              <a:latin typeface="Calibri" panose="020F0502020204030204"/>
            </a:endParaRPr>
          </a:p>
        </p:txBody>
      </p:sp>
      <p:sp>
        <p:nvSpPr>
          <p:cNvPr id="5" name="Title 1"/>
          <p:cNvSpPr>
            <a:spLocks noGrp="1"/>
          </p:cNvSpPr>
          <p:nvPr>
            <p:ph type="title"/>
          </p:nvPr>
        </p:nvSpPr>
        <p:spPr>
          <a:xfrm>
            <a:off x="1790700" y="745299"/>
            <a:ext cx="8572500" cy="1534438"/>
          </a:xfrm>
        </p:spPr>
        <p:txBody>
          <a:bodyPr vert="horz" lIns="91440" tIns="45720" rIns="91440" bIns="45720" rtlCol="0" anchor="ctr">
            <a:noAutofit/>
          </a:bodyPr>
          <a:lstStyle/>
          <a:p>
            <a:pPr algn="ctr"/>
            <a:r>
              <a:rPr lang="en-US" sz="4000" b="1" i="1" dirty="0" smtClean="0">
                <a:latin typeface="+mn-lt"/>
              </a:rPr>
              <a:t>What is a CPO? </a:t>
            </a:r>
            <a:r>
              <a:rPr lang="en-US" sz="4000" b="1" i="1" dirty="0">
                <a:latin typeface="+mn-lt"/>
              </a:rPr>
              <a:t>Cash Posting Order</a:t>
            </a:r>
          </a:p>
        </p:txBody>
      </p:sp>
    </p:spTree>
    <p:extLst>
      <p:ext uri="{BB962C8B-B14F-4D97-AF65-F5344CB8AC3E}">
        <p14:creationId xmlns:p14="http://schemas.microsoft.com/office/powerpoint/2010/main" val="333187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375" y="2546307"/>
            <a:ext cx="10515600" cy="3478713"/>
          </a:xfrm>
        </p:spPr>
        <p:txBody>
          <a:bodyPr>
            <a:normAutofit/>
          </a:bodyPr>
          <a:lstStyle/>
          <a:p>
            <a:r>
              <a:rPr lang="en-US" dirty="0" smtClean="0">
                <a:solidFill>
                  <a:srgbClr val="000000"/>
                </a:solidFill>
              </a:rPr>
              <a:t>A </a:t>
            </a:r>
            <a:r>
              <a:rPr lang="en-US" b="1" dirty="0">
                <a:solidFill>
                  <a:srgbClr val="000000"/>
                </a:solidFill>
              </a:rPr>
              <a:t>Budget </a:t>
            </a:r>
            <a:r>
              <a:rPr lang="en-US" dirty="0">
                <a:solidFill>
                  <a:srgbClr val="000000"/>
                </a:solidFill>
              </a:rPr>
              <a:t>is not </a:t>
            </a:r>
            <a:r>
              <a:rPr lang="en-US" dirty="0" smtClean="0">
                <a:solidFill>
                  <a:srgbClr val="000000"/>
                </a:solidFill>
              </a:rPr>
              <a:t>cash.  It </a:t>
            </a:r>
            <a:r>
              <a:rPr lang="en-US" dirty="0" smtClean="0"/>
              <a:t>is </a:t>
            </a:r>
            <a:r>
              <a:rPr lang="en-US" dirty="0"/>
              <a:t>an estimated plan of income for a set period of </a:t>
            </a:r>
            <a:r>
              <a:rPr lang="en-US" dirty="0" smtClean="0"/>
              <a:t>time</a:t>
            </a:r>
            <a:r>
              <a:rPr lang="en-US" dirty="0"/>
              <a:t> </a:t>
            </a:r>
            <a:r>
              <a:rPr lang="en-US" dirty="0" smtClean="0"/>
              <a:t>which </a:t>
            </a:r>
            <a:r>
              <a:rPr lang="en-US" dirty="0"/>
              <a:t>provides a vehicle for managing financial resource plans</a:t>
            </a:r>
            <a:r>
              <a:rPr lang="en-US" dirty="0" smtClean="0"/>
              <a:t>.</a:t>
            </a:r>
          </a:p>
          <a:p>
            <a:pPr marL="0" indent="0">
              <a:buNone/>
            </a:pPr>
            <a:endParaRPr lang="en-US" sz="100" dirty="0"/>
          </a:p>
          <a:p>
            <a:pPr>
              <a:lnSpc>
                <a:spcPct val="120000"/>
              </a:lnSpc>
            </a:pPr>
            <a:r>
              <a:rPr lang="en-US" b="1" dirty="0" smtClean="0">
                <a:solidFill>
                  <a:srgbClr val="000000"/>
                </a:solidFill>
              </a:rPr>
              <a:t>Reconcile and Forecast </a:t>
            </a:r>
            <a:r>
              <a:rPr lang="en-US" dirty="0" smtClean="0">
                <a:solidFill>
                  <a:srgbClr val="000000"/>
                </a:solidFill>
              </a:rPr>
              <a:t>your </a:t>
            </a:r>
            <a:r>
              <a:rPr lang="en-US" dirty="0">
                <a:solidFill>
                  <a:srgbClr val="000000"/>
                </a:solidFill>
              </a:rPr>
              <a:t>records monthly </a:t>
            </a:r>
            <a:r>
              <a:rPr lang="en-US" dirty="0" smtClean="0">
                <a:solidFill>
                  <a:srgbClr val="000000"/>
                </a:solidFill>
              </a:rPr>
              <a:t>– this is </a:t>
            </a:r>
            <a:r>
              <a:rPr lang="en-US" dirty="0">
                <a:solidFill>
                  <a:srgbClr val="000000"/>
                </a:solidFill>
              </a:rPr>
              <a:t>the foundation for internal control and </a:t>
            </a:r>
            <a:r>
              <a:rPr lang="en-US" dirty="0" smtClean="0">
                <a:solidFill>
                  <a:srgbClr val="000000"/>
                </a:solidFill>
              </a:rPr>
              <a:t>ensures </a:t>
            </a:r>
            <a:r>
              <a:rPr lang="en-US" dirty="0">
                <a:solidFill>
                  <a:srgbClr val="000000"/>
                </a:solidFill>
              </a:rPr>
              <a:t>protection of the University’s </a:t>
            </a:r>
            <a:r>
              <a:rPr lang="en-US" dirty="0" smtClean="0">
                <a:solidFill>
                  <a:srgbClr val="000000"/>
                </a:solidFill>
              </a:rPr>
              <a:t>resources, and helps </a:t>
            </a:r>
            <a:r>
              <a:rPr lang="en-US" dirty="0">
                <a:solidFill>
                  <a:srgbClr val="000000"/>
                </a:solidFill>
              </a:rPr>
              <a:t>determine whether or not your funds will end the fiscal year “on target</a:t>
            </a:r>
            <a:r>
              <a:rPr lang="en-US" dirty="0" smtClean="0">
                <a:solidFill>
                  <a:srgbClr val="000000"/>
                </a:solidFill>
              </a:rPr>
              <a:t>”.  </a:t>
            </a:r>
          </a:p>
          <a:p>
            <a:pPr>
              <a:lnSpc>
                <a:spcPct val="120000"/>
              </a:lnSpc>
            </a:pPr>
            <a:endParaRPr lang="en-US" sz="100" dirty="0">
              <a:solidFill>
                <a:srgbClr val="000000"/>
              </a:solidFill>
            </a:endParaRPr>
          </a:p>
          <a:p>
            <a:r>
              <a:rPr lang="en-US" b="1" dirty="0" smtClean="0">
                <a:solidFill>
                  <a:srgbClr val="000000"/>
                </a:solidFill>
              </a:rPr>
              <a:t>Review, Research and Resolve </a:t>
            </a:r>
            <a:r>
              <a:rPr lang="en-US" dirty="0" smtClean="0">
                <a:solidFill>
                  <a:srgbClr val="000000"/>
                </a:solidFill>
              </a:rPr>
              <a:t>any discrepancies and variances and contact your Resource Analyst for </a:t>
            </a:r>
            <a:r>
              <a:rPr lang="en-US" dirty="0">
                <a:solidFill>
                  <a:srgbClr val="000000"/>
                </a:solidFill>
              </a:rPr>
              <a:t>help. </a:t>
            </a:r>
            <a:endParaRPr lang="en-US" dirty="0" smtClean="0">
              <a:solidFill>
                <a:srgbClr val="000000"/>
              </a:solidFill>
            </a:endParaRPr>
          </a:p>
          <a:p>
            <a:endParaRPr lang="en-US" dirty="0"/>
          </a:p>
        </p:txBody>
      </p:sp>
      <p:sp>
        <p:nvSpPr>
          <p:cNvPr id="2" name="Rectangle 1"/>
          <p:cNvSpPr/>
          <p:nvPr/>
        </p:nvSpPr>
        <p:spPr>
          <a:xfrm>
            <a:off x="776614" y="1294138"/>
            <a:ext cx="10647123" cy="707886"/>
          </a:xfrm>
          <a:prstGeom prst="rect">
            <a:avLst/>
          </a:prstGeom>
        </p:spPr>
        <p:txBody>
          <a:bodyPr wrap="square">
            <a:spAutoFit/>
          </a:bodyPr>
          <a:lstStyle/>
          <a:p>
            <a:pPr algn="ctr"/>
            <a:r>
              <a:rPr lang="en-US" sz="4000" b="1" dirty="0" smtClean="0">
                <a:latin typeface="Corbel" panose="020B0503020204020204" pitchFamily="34" charset="0"/>
              </a:rPr>
              <a:t>Reviewing Budget Basics</a:t>
            </a:r>
            <a:endParaRPr lang="en-US" sz="4000" dirty="0"/>
          </a:p>
        </p:txBody>
      </p:sp>
    </p:spTree>
    <p:extLst>
      <p:ext uri="{BB962C8B-B14F-4D97-AF65-F5344CB8AC3E}">
        <p14:creationId xmlns:p14="http://schemas.microsoft.com/office/powerpoint/2010/main" val="28553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244" y="840594"/>
            <a:ext cx="10146496" cy="5447645"/>
          </a:xfrm>
          <a:prstGeom prst="rect">
            <a:avLst/>
          </a:prstGeom>
        </p:spPr>
        <p:txBody>
          <a:bodyPr wrap="square">
            <a:spAutoFit/>
          </a:bodyPr>
          <a:lstStyle/>
          <a:p>
            <a:pPr algn="ctr"/>
            <a:r>
              <a:rPr lang="en-US" sz="2800" b="1" dirty="0" smtClean="0"/>
              <a:t>Academic Affairs RESOURCES</a:t>
            </a:r>
          </a:p>
          <a:p>
            <a:endParaRPr lang="en-US" sz="2400" b="1" i="1" u="sng" dirty="0" smtClean="0"/>
          </a:p>
          <a:p>
            <a:r>
              <a:rPr lang="en-US" sz="2400" b="1" i="1" u="sng" dirty="0" smtClean="0"/>
              <a:t>Planning and Resources (PAR)Website review:</a:t>
            </a:r>
          </a:p>
          <a:p>
            <a:endParaRPr lang="en-US" b="1" i="1" u="sng" dirty="0" smtClean="0"/>
          </a:p>
          <a:p>
            <a:r>
              <a:rPr lang="en-US" sz="3200" dirty="0" smtClean="0"/>
              <a:t> </a:t>
            </a:r>
            <a:r>
              <a:rPr lang="en-US" sz="3200" dirty="0">
                <a:hlinkClick r:id="rId2"/>
              </a:rPr>
              <a:t>https://</a:t>
            </a:r>
            <a:r>
              <a:rPr lang="en-US" sz="3200" dirty="0" smtClean="0">
                <a:hlinkClick r:id="rId2"/>
              </a:rPr>
              <a:t>www.csusm.edu/par/resource_operations/index.html</a:t>
            </a:r>
            <a:endParaRPr lang="en-US" sz="3200" dirty="0" smtClean="0"/>
          </a:p>
          <a:p>
            <a:endParaRPr lang="en-US" sz="3200" dirty="0"/>
          </a:p>
          <a:p>
            <a:pPr marL="342900" indent="-342900">
              <a:buFont typeface="Arial" panose="020B0604020202020204" pitchFamily="34" charset="0"/>
              <a:buChar char="•"/>
            </a:pPr>
            <a:r>
              <a:rPr lang="en-US" sz="2000" dirty="0" smtClean="0"/>
              <a:t>Includes </a:t>
            </a:r>
            <a:r>
              <a:rPr lang="en-US" sz="2000" dirty="0" smtClean="0"/>
              <a:t>AA </a:t>
            </a:r>
            <a:r>
              <a:rPr lang="en-US" sz="2000" dirty="0"/>
              <a:t>b</a:t>
            </a:r>
            <a:r>
              <a:rPr lang="en-US" sz="2000" dirty="0" smtClean="0"/>
              <a:t>udget training &amp; resources, onboarding </a:t>
            </a:r>
            <a:r>
              <a:rPr lang="en-US" sz="2000" dirty="0"/>
              <a:t>r</a:t>
            </a:r>
            <a:r>
              <a:rPr lang="en-US" sz="2000" dirty="0" smtClean="0"/>
              <a:t>esources, and other important links.</a:t>
            </a:r>
          </a:p>
          <a:p>
            <a:pPr marL="342900" indent="-342900">
              <a:buFont typeface="Arial" panose="020B0604020202020204" pitchFamily="34" charset="0"/>
              <a:buChar char="•"/>
            </a:pPr>
            <a:r>
              <a:rPr lang="en-US" sz="2000" dirty="0"/>
              <a:t>I</a:t>
            </a:r>
            <a:r>
              <a:rPr lang="en-US" sz="2000" dirty="0" smtClean="0"/>
              <a:t>nformation on AA Business Operations (AABO) meetings including monthly Roundtable Discussions and Fall and Spring presentations.</a:t>
            </a:r>
          </a:p>
          <a:p>
            <a:pPr marL="342900" indent="-342900">
              <a:buFont typeface="Arial" panose="020B0604020202020204" pitchFamily="34" charset="0"/>
              <a:buChar char="•"/>
            </a:pPr>
            <a:r>
              <a:rPr lang="en-US" sz="2000" dirty="0" smtClean="0"/>
              <a:t>AA Approval Requirements MATRIX and Provost Signature guidelines</a:t>
            </a:r>
          </a:p>
          <a:p>
            <a:endParaRPr lang="en-US" sz="2000" dirty="0" smtClean="0"/>
          </a:p>
          <a:p>
            <a:endParaRPr lang="en-US" sz="2000" b="1" dirty="0" smtClean="0"/>
          </a:p>
          <a:p>
            <a:r>
              <a:rPr lang="en-US" sz="2000" b="1" dirty="0" smtClean="0"/>
              <a:t>PLEASE </a:t>
            </a:r>
            <a:r>
              <a:rPr lang="en-US" sz="2000" b="1" dirty="0" smtClean="0"/>
              <a:t>TAKE ADVANTAGE OF THESE HELPFUL RESOURCES</a:t>
            </a:r>
          </a:p>
          <a:p>
            <a:endParaRPr lang="en-US" sz="3200" dirty="0" smtClean="0"/>
          </a:p>
          <a:p>
            <a:endParaRPr lang="en-US" dirty="0"/>
          </a:p>
        </p:txBody>
      </p:sp>
    </p:spTree>
    <p:extLst>
      <p:ext uri="{BB962C8B-B14F-4D97-AF65-F5344CB8AC3E}">
        <p14:creationId xmlns:p14="http://schemas.microsoft.com/office/powerpoint/2010/main" val="1577786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a:xfrm>
            <a:off x="2015067" y="5074355"/>
            <a:ext cx="8158690" cy="451555"/>
          </a:xfrm>
        </p:spPr>
        <p:txBody>
          <a:bodyPr>
            <a:normAutofit lnSpcReduction="10000"/>
          </a:bodyPr>
          <a:lstStyle/>
          <a:p>
            <a:r>
              <a:rPr lang="en-US" dirty="0" smtClean="0"/>
              <a:t>CSUSM Academic Affairs </a:t>
            </a:r>
            <a:r>
              <a:rPr lang="en-US" dirty="0" smtClean="0"/>
              <a:t>September 16, 2021</a:t>
            </a:r>
            <a:endParaRPr lang="en-US" dirty="0"/>
          </a:p>
        </p:txBody>
      </p:sp>
    </p:spTree>
    <p:extLst>
      <p:ext uri="{BB962C8B-B14F-4D97-AF65-F5344CB8AC3E}">
        <p14:creationId xmlns:p14="http://schemas.microsoft.com/office/powerpoint/2010/main" val="133860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251513" cy="1303867"/>
          </a:xfrm>
        </p:spPr>
        <p:txBody>
          <a:bodyPr>
            <a:normAutofit fontScale="90000"/>
          </a:bodyPr>
          <a:lstStyle/>
          <a:p>
            <a:r>
              <a:rPr lang="en-US" b="1" dirty="0"/>
              <a:t>Budget Basics </a:t>
            </a:r>
            <a:br>
              <a:rPr lang="en-US" b="1" dirty="0"/>
            </a:br>
            <a:r>
              <a:rPr lang="en-US" b="1" dirty="0"/>
              <a:t>What is a budget? </a:t>
            </a:r>
          </a:p>
        </p:txBody>
      </p:sp>
      <p:sp>
        <p:nvSpPr>
          <p:cNvPr id="3" name="Content Placeholder 2"/>
          <p:cNvSpPr>
            <a:spLocks noGrp="1"/>
          </p:cNvSpPr>
          <p:nvPr>
            <p:ph idx="1"/>
          </p:nvPr>
        </p:nvSpPr>
        <p:spPr>
          <a:xfrm>
            <a:off x="1471808" y="2655518"/>
            <a:ext cx="9832932" cy="3400815"/>
          </a:xfrm>
        </p:spPr>
        <p:txBody>
          <a:bodyPr>
            <a:normAutofit/>
          </a:bodyPr>
          <a:lstStyle/>
          <a:p>
            <a:pPr>
              <a:lnSpc>
                <a:spcPct val="150000"/>
              </a:lnSpc>
            </a:pPr>
            <a:r>
              <a:rPr lang="en-US" dirty="0"/>
              <a:t>Budget is </a:t>
            </a:r>
            <a:r>
              <a:rPr lang="en-US" b="1" dirty="0"/>
              <a:t>not </a:t>
            </a:r>
            <a:r>
              <a:rPr lang="en-US" dirty="0"/>
              <a:t>another word for cash.</a:t>
            </a:r>
          </a:p>
          <a:p>
            <a:pPr>
              <a:lnSpc>
                <a:spcPct val="150000"/>
              </a:lnSpc>
            </a:pPr>
            <a:r>
              <a:rPr lang="en-US" dirty="0"/>
              <a:t>A budget is an estimated plan of income for a set period of time. </a:t>
            </a:r>
          </a:p>
          <a:p>
            <a:pPr>
              <a:lnSpc>
                <a:spcPct val="150000"/>
              </a:lnSpc>
            </a:pPr>
            <a:r>
              <a:rPr lang="en-US" dirty="0"/>
              <a:t>A budget provides a vehicle for managing financial resource plans.</a:t>
            </a:r>
          </a:p>
          <a:p>
            <a:pPr>
              <a:lnSpc>
                <a:spcPct val="150000"/>
              </a:lnSpc>
            </a:pPr>
            <a:r>
              <a:rPr lang="en-US" dirty="0"/>
              <a:t>The budget runs on a fiscal </a:t>
            </a:r>
            <a:r>
              <a:rPr lang="en-US" dirty="0">
                <a:solidFill>
                  <a:schemeClr val="tx1"/>
                </a:solidFill>
              </a:rPr>
              <a:t>year calendar from </a:t>
            </a:r>
            <a:r>
              <a:rPr lang="en-US" dirty="0"/>
              <a:t>July 1 through June 30.</a:t>
            </a:r>
          </a:p>
          <a:p>
            <a:endParaRPr lang="en-US" dirty="0" smtClean="0"/>
          </a:p>
          <a:p>
            <a:pPr marL="0" indent="0">
              <a:buNone/>
            </a:pPr>
            <a:endParaRPr lang="en-US" dirty="0"/>
          </a:p>
        </p:txBody>
      </p:sp>
    </p:spTree>
    <p:extLst>
      <p:ext uri="{BB962C8B-B14F-4D97-AF65-F5344CB8AC3E}">
        <p14:creationId xmlns:p14="http://schemas.microsoft.com/office/powerpoint/2010/main" val="175690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Budget Allocation Process</a:t>
            </a:r>
            <a:endParaRPr lang="en-US" b="1"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230880031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60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072" y="958241"/>
            <a:ext cx="8970369" cy="1266604"/>
          </a:xfrm>
        </p:spPr>
        <p:txBody>
          <a:bodyPr vert="horz" lIns="91440" tIns="45720" rIns="91440" bIns="45720" rtlCol="0" anchor="ctr">
            <a:noAutofit/>
          </a:bodyPr>
          <a:lstStyle/>
          <a:p>
            <a:pPr algn="ctr"/>
            <a:r>
              <a:rPr lang="en-US" sz="4000" b="1" dirty="0" smtClean="0">
                <a:latin typeface="+mn-lt"/>
              </a:rPr>
              <a:t/>
            </a:r>
            <a:br>
              <a:rPr lang="en-US" sz="4000" b="1" dirty="0" smtClean="0">
                <a:latin typeface="+mn-lt"/>
              </a:rPr>
            </a:br>
            <a:r>
              <a:rPr lang="en-US" sz="4000" b="1" dirty="0" smtClean="0">
                <a:solidFill>
                  <a:prstClr val="black"/>
                </a:solidFill>
                <a:latin typeface="+mn-lt"/>
              </a:rPr>
              <a:t>Campus Budget Allocation Process</a:t>
            </a:r>
            <a:r>
              <a:rPr lang="en-US" sz="4000" dirty="0">
                <a:solidFill>
                  <a:prstClr val="black"/>
                </a:solidFill>
                <a:latin typeface="+mn-lt"/>
              </a:rPr>
              <a:t/>
            </a:r>
            <a:br>
              <a:rPr lang="en-US" sz="4000" dirty="0">
                <a:solidFill>
                  <a:prstClr val="black"/>
                </a:solidFill>
                <a:latin typeface="+mn-lt"/>
              </a:rPr>
            </a:br>
            <a:endParaRPr lang="en-US" sz="4000" b="1" dirty="0">
              <a:latin typeface="+mn-lt"/>
            </a:endParaRPr>
          </a:p>
        </p:txBody>
      </p:sp>
      <p:sp>
        <p:nvSpPr>
          <p:cNvPr id="4" name="Slide Number Placeholder 3"/>
          <p:cNvSpPr>
            <a:spLocks noGrp="1"/>
          </p:cNvSpPr>
          <p:nvPr>
            <p:ph type="sldNum" sz="quarter" idx="12"/>
          </p:nvPr>
        </p:nvSpPr>
        <p:spPr>
          <a:xfrm>
            <a:off x="8305800" y="6388960"/>
            <a:ext cx="2057400" cy="365125"/>
          </a:xfrm>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5</a:t>
            </a:fld>
            <a:endParaRPr lang="en-US" sz="1100" b="1" dirty="0">
              <a:solidFill>
                <a:prstClr val="black"/>
              </a:solidFill>
              <a:latin typeface="Calibri" panose="020F0502020204030204"/>
            </a:endParaRPr>
          </a:p>
        </p:txBody>
      </p:sp>
      <p:sp>
        <p:nvSpPr>
          <p:cNvPr id="3" name="TextBox 2"/>
          <p:cNvSpPr txBox="1"/>
          <p:nvPr/>
        </p:nvSpPr>
        <p:spPr>
          <a:xfrm>
            <a:off x="764087" y="2578634"/>
            <a:ext cx="10772383"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solidFill>
                  <a:prstClr val="black"/>
                </a:solidFill>
              </a:rPr>
              <a:t>The Budget Office notifies the Divisions of allocation funds available.  </a:t>
            </a:r>
          </a:p>
          <a:p>
            <a:pPr marL="285750" indent="-285750">
              <a:lnSpc>
                <a:spcPct val="150000"/>
              </a:lnSpc>
              <a:buFont typeface="Arial" panose="020B0604020202020204" pitchFamily="34" charset="0"/>
              <a:buChar char="•"/>
            </a:pPr>
            <a:r>
              <a:rPr lang="en-US" sz="2400" dirty="0" smtClean="0">
                <a:solidFill>
                  <a:prstClr val="black"/>
                </a:solidFill>
              </a:rPr>
              <a:t>The Divisions determine </a:t>
            </a:r>
            <a:r>
              <a:rPr lang="en-US" sz="2400" dirty="0">
                <a:solidFill>
                  <a:prstClr val="black"/>
                </a:solidFill>
              </a:rPr>
              <a:t>the budget </a:t>
            </a:r>
            <a:r>
              <a:rPr lang="en-US" sz="2400" dirty="0" smtClean="0">
                <a:solidFill>
                  <a:prstClr val="black"/>
                </a:solidFill>
              </a:rPr>
              <a:t>allocations for their areas.  </a:t>
            </a:r>
          </a:p>
          <a:p>
            <a:pPr marL="285750" indent="-285750">
              <a:lnSpc>
                <a:spcPct val="150000"/>
              </a:lnSpc>
              <a:buFont typeface="Arial" panose="020B0604020202020204" pitchFamily="34" charset="0"/>
              <a:buChar char="•"/>
            </a:pPr>
            <a:r>
              <a:rPr lang="en-US" sz="2400" dirty="0" smtClean="0">
                <a:solidFill>
                  <a:prstClr val="black"/>
                </a:solidFill>
              </a:rPr>
              <a:t>Divisions collect and send all budget submissions from each area to </a:t>
            </a:r>
            <a:r>
              <a:rPr lang="en-US" sz="2400" dirty="0">
                <a:solidFill>
                  <a:prstClr val="black"/>
                </a:solidFill>
              </a:rPr>
              <a:t>the </a:t>
            </a:r>
            <a:r>
              <a:rPr lang="en-US" sz="2400" dirty="0" smtClean="0">
                <a:solidFill>
                  <a:prstClr val="black"/>
                </a:solidFill>
              </a:rPr>
              <a:t>Budget office. </a:t>
            </a:r>
          </a:p>
          <a:p>
            <a:pPr marL="285750" indent="-285750">
              <a:lnSpc>
                <a:spcPct val="150000"/>
              </a:lnSpc>
              <a:buFont typeface="Arial" panose="020B0604020202020204" pitchFamily="34" charset="0"/>
              <a:buChar char="•"/>
            </a:pPr>
            <a:r>
              <a:rPr lang="en-US" sz="2400" dirty="0" smtClean="0">
                <a:solidFill>
                  <a:prstClr val="black"/>
                </a:solidFill>
              </a:rPr>
              <a:t>The Budget </a:t>
            </a:r>
            <a:r>
              <a:rPr lang="en-US" sz="2400" dirty="0">
                <a:solidFill>
                  <a:prstClr val="black"/>
                </a:solidFill>
              </a:rPr>
              <a:t>O</a:t>
            </a:r>
            <a:r>
              <a:rPr lang="en-US" sz="2400" dirty="0" smtClean="0">
                <a:solidFill>
                  <a:prstClr val="black"/>
                </a:solidFill>
              </a:rPr>
              <a:t>ffice uploads/posts budget allocations to Data Warehouse.</a:t>
            </a:r>
            <a:endParaRPr lang="en-US" sz="2400" dirty="0">
              <a:solidFill>
                <a:prstClr val="black"/>
              </a:solidFill>
              <a:latin typeface="Calibri" panose="020F0502020204030204"/>
            </a:endParaRPr>
          </a:p>
          <a:p>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1517354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Parts to Every Budget </a:t>
            </a:r>
            <a:endParaRPr lang="en-US" b="1" dirty="0"/>
          </a:p>
        </p:txBody>
      </p:sp>
      <p:sp>
        <p:nvSpPr>
          <p:cNvPr id="4" name="Text Placeholder 3"/>
          <p:cNvSpPr>
            <a:spLocks noGrp="1"/>
          </p:cNvSpPr>
          <p:nvPr>
            <p:ph type="body" idx="1"/>
          </p:nvPr>
        </p:nvSpPr>
        <p:spPr>
          <a:xfrm>
            <a:off x="1295402" y="2555310"/>
            <a:ext cx="4885268" cy="698284"/>
          </a:xfrm>
        </p:spPr>
        <p:txBody>
          <a:bodyPr/>
          <a:lstStyle/>
          <a:p>
            <a:endParaRPr lang="en-US" sz="3600" b="1" dirty="0" smtClean="0"/>
          </a:p>
          <a:p>
            <a:r>
              <a:rPr lang="en-US" sz="3600" b="1" dirty="0" smtClean="0"/>
              <a:t>Revenue</a:t>
            </a:r>
            <a:endParaRPr lang="en-US" sz="2000" b="1" dirty="0"/>
          </a:p>
        </p:txBody>
      </p:sp>
      <p:sp>
        <p:nvSpPr>
          <p:cNvPr id="3" name="Content Placeholder 2"/>
          <p:cNvSpPr>
            <a:spLocks noGrp="1"/>
          </p:cNvSpPr>
          <p:nvPr>
            <p:ph sz="half" idx="2"/>
          </p:nvPr>
        </p:nvSpPr>
        <p:spPr>
          <a:xfrm>
            <a:off x="1295402" y="3243262"/>
            <a:ext cx="4718302" cy="2632605"/>
          </a:xfrm>
        </p:spPr>
        <p:txBody>
          <a:bodyPr>
            <a:normAutofit lnSpcReduction="10000"/>
          </a:bodyPr>
          <a:lstStyle/>
          <a:p>
            <a:r>
              <a:rPr lang="en-US" dirty="0" smtClean="0"/>
              <a:t>State </a:t>
            </a:r>
            <a:r>
              <a:rPr lang="en-US" dirty="0"/>
              <a:t>Appropriation</a:t>
            </a:r>
          </a:p>
          <a:p>
            <a:r>
              <a:rPr lang="en-US" dirty="0" smtClean="0"/>
              <a:t>Student </a:t>
            </a:r>
            <a:r>
              <a:rPr lang="en-US" dirty="0"/>
              <a:t>tuition and fees</a:t>
            </a:r>
          </a:p>
          <a:p>
            <a:r>
              <a:rPr lang="en-US" dirty="0" smtClean="0"/>
              <a:t>Self-generated </a:t>
            </a:r>
            <a:r>
              <a:rPr lang="en-US" dirty="0"/>
              <a:t>revenue in auxiliary </a:t>
            </a:r>
            <a:r>
              <a:rPr lang="en-US" dirty="0" smtClean="0"/>
              <a:t>units or </a:t>
            </a:r>
            <a:r>
              <a:rPr lang="en-US" dirty="0"/>
              <a:t>self-supported designated funds such as Extended Learning</a:t>
            </a:r>
          </a:p>
          <a:p>
            <a:r>
              <a:rPr lang="en-US" dirty="0" smtClean="0"/>
              <a:t>Lottery, Trust &amp; Grants</a:t>
            </a:r>
            <a:endParaRPr lang="en-US" dirty="0"/>
          </a:p>
        </p:txBody>
      </p:sp>
      <p:sp>
        <p:nvSpPr>
          <p:cNvPr id="5" name="Text Placeholder 4"/>
          <p:cNvSpPr>
            <a:spLocks noGrp="1"/>
          </p:cNvSpPr>
          <p:nvPr>
            <p:ph type="body" sz="quarter" idx="3"/>
          </p:nvPr>
        </p:nvSpPr>
        <p:spPr>
          <a:xfrm>
            <a:off x="6180670" y="2658532"/>
            <a:ext cx="4718304" cy="595061"/>
          </a:xfrm>
        </p:spPr>
        <p:txBody>
          <a:bodyPr/>
          <a:lstStyle/>
          <a:p>
            <a:r>
              <a:rPr lang="en-US" sz="3600" b="1" dirty="0" smtClean="0"/>
              <a:t>Expenditures </a:t>
            </a:r>
            <a:r>
              <a:rPr lang="en-US" sz="2400" b="1" dirty="0" smtClean="0"/>
              <a:t>(aka Actuals)</a:t>
            </a:r>
            <a:endParaRPr lang="en-US" sz="2400" b="1" dirty="0"/>
          </a:p>
        </p:txBody>
      </p:sp>
      <p:sp>
        <p:nvSpPr>
          <p:cNvPr id="6" name="Content Placeholder 5"/>
          <p:cNvSpPr>
            <a:spLocks noGrp="1"/>
          </p:cNvSpPr>
          <p:nvPr>
            <p:ph sz="quarter" idx="4"/>
          </p:nvPr>
        </p:nvSpPr>
        <p:spPr/>
        <p:txBody>
          <a:bodyPr>
            <a:normAutofit/>
          </a:bodyPr>
          <a:lstStyle/>
          <a:p>
            <a:r>
              <a:rPr lang="en-US" dirty="0" smtClean="0"/>
              <a:t>Salaries</a:t>
            </a:r>
            <a:endParaRPr lang="en-US" dirty="0"/>
          </a:p>
          <a:p>
            <a:r>
              <a:rPr lang="en-US" dirty="0" smtClean="0"/>
              <a:t>Operating </a:t>
            </a:r>
            <a:r>
              <a:rPr lang="en-US" dirty="0"/>
              <a:t>expenses</a:t>
            </a:r>
          </a:p>
          <a:p>
            <a:r>
              <a:rPr lang="en-US" dirty="0" smtClean="0"/>
              <a:t>Travel</a:t>
            </a:r>
            <a:endParaRPr lang="en-US" dirty="0"/>
          </a:p>
          <a:p>
            <a:r>
              <a:rPr lang="en-US" dirty="0" smtClean="0"/>
              <a:t>Hospitality</a:t>
            </a:r>
            <a:endParaRPr lang="en-US" dirty="0"/>
          </a:p>
          <a:p>
            <a:r>
              <a:rPr lang="en-US" dirty="0" smtClean="0"/>
              <a:t>Special Consultants</a:t>
            </a:r>
            <a:endParaRPr lang="en-US" dirty="0"/>
          </a:p>
        </p:txBody>
      </p:sp>
    </p:spTree>
    <p:extLst>
      <p:ext uri="{BB962C8B-B14F-4D97-AF65-F5344CB8AC3E}">
        <p14:creationId xmlns:p14="http://schemas.microsoft.com/office/powerpoint/2010/main" val="2473904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50079"/>
          </a:xfrm>
        </p:spPr>
        <p:txBody>
          <a:bodyPr>
            <a:normAutofit fontScale="90000"/>
          </a:bodyPr>
          <a:lstStyle/>
          <a:p>
            <a:r>
              <a:rPr lang="en-US" b="1" dirty="0" smtClean="0"/>
              <a:t>Terminology: </a:t>
            </a:r>
            <a:br>
              <a:rPr lang="en-US" b="1" dirty="0" smtClean="0"/>
            </a:br>
            <a:r>
              <a:rPr lang="en-US" dirty="0" smtClean="0"/>
              <a:t>Budget “Scenarios”</a:t>
            </a:r>
            <a:endParaRPr lang="en-US" dirty="0"/>
          </a:p>
        </p:txBody>
      </p:sp>
      <p:sp>
        <p:nvSpPr>
          <p:cNvPr id="6" name="Content Placeholder 5"/>
          <p:cNvSpPr>
            <a:spLocks noGrp="1"/>
          </p:cNvSpPr>
          <p:nvPr>
            <p:ph sz="half" idx="1"/>
          </p:nvPr>
        </p:nvSpPr>
        <p:spPr>
          <a:xfrm>
            <a:off x="1298448" y="2467627"/>
            <a:ext cx="4718304" cy="3639259"/>
          </a:xfrm>
          <a:custGeom>
            <a:avLst/>
            <a:gdLst>
              <a:gd name="connsiteX0" fmla="*/ 0 w 3436143"/>
              <a:gd name="connsiteY0" fmla="*/ 0 h 3415916"/>
              <a:gd name="connsiteX1" fmla="*/ 3436143 w 3436143"/>
              <a:gd name="connsiteY1" fmla="*/ 0 h 3415916"/>
              <a:gd name="connsiteX2" fmla="*/ 3436143 w 3436143"/>
              <a:gd name="connsiteY2" fmla="*/ 3415916 h 3415916"/>
              <a:gd name="connsiteX3" fmla="*/ 0 w 3436143"/>
              <a:gd name="connsiteY3" fmla="*/ 3415916 h 3415916"/>
              <a:gd name="connsiteX4" fmla="*/ 0 w 3436143"/>
              <a:gd name="connsiteY4" fmla="*/ 0 h 34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43" h="3415916">
                <a:moveTo>
                  <a:pt x="0" y="0"/>
                </a:moveTo>
                <a:lnTo>
                  <a:pt x="3436143" y="0"/>
                </a:lnTo>
                <a:lnTo>
                  <a:pt x="3436143" y="3415916"/>
                </a:lnTo>
                <a:lnTo>
                  <a:pt x="0" y="3415916"/>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indent="0" algn="l" defTabSz="1066800">
              <a:lnSpc>
                <a:spcPct val="90000"/>
              </a:lnSpc>
              <a:spcBef>
                <a:spcPct val="0"/>
              </a:spcBef>
              <a:spcAft>
                <a:spcPct val="15000"/>
              </a:spcAft>
              <a:buNone/>
            </a:pPr>
            <a:r>
              <a:rPr lang="en-US" sz="2400" b="1" kern="1200" dirty="0" smtClean="0"/>
              <a:t>BASE</a:t>
            </a:r>
            <a:r>
              <a:rPr lang="en-US" sz="2400" kern="1200" dirty="0" smtClean="0"/>
              <a:t> funds</a:t>
            </a:r>
            <a:endParaRPr lang="en-US" sz="2400" dirty="0"/>
          </a:p>
          <a:p>
            <a:pPr marL="228600" lvl="1" indent="-228600" algn="l" defTabSz="1066800">
              <a:lnSpc>
                <a:spcPct val="90000"/>
              </a:lnSpc>
              <a:spcBef>
                <a:spcPct val="0"/>
              </a:spcBef>
              <a:spcAft>
                <a:spcPct val="15000"/>
              </a:spcAft>
              <a:buChar char="••"/>
            </a:pPr>
            <a:r>
              <a:rPr lang="en-US" sz="2000" kern="1200" dirty="0" smtClean="0"/>
              <a:t>New permanent base allocation</a:t>
            </a:r>
            <a:endParaRPr lang="en-US" sz="2000" kern="1200" dirty="0"/>
          </a:p>
          <a:p>
            <a:pPr marL="228600" lvl="1" indent="-228600" algn="l" defTabSz="1066800">
              <a:lnSpc>
                <a:spcPct val="90000"/>
              </a:lnSpc>
              <a:spcBef>
                <a:spcPct val="0"/>
              </a:spcBef>
              <a:spcAft>
                <a:spcPct val="15000"/>
              </a:spcAft>
              <a:buChar char="••"/>
            </a:pPr>
            <a:r>
              <a:rPr lang="en-US" sz="2000" kern="1200" dirty="0" smtClean="0"/>
              <a:t>Continuing permanent base allocation to cover expenses that recur annually</a:t>
            </a:r>
          </a:p>
          <a:p>
            <a:pPr marL="0" lvl="1" indent="0" algn="l" defTabSz="1066800">
              <a:lnSpc>
                <a:spcPct val="90000"/>
              </a:lnSpc>
              <a:spcBef>
                <a:spcPct val="0"/>
              </a:spcBef>
              <a:spcAft>
                <a:spcPct val="15000"/>
              </a:spcAft>
              <a:buNone/>
            </a:pPr>
            <a:endParaRPr lang="en-US" sz="2400" dirty="0" smtClean="0"/>
          </a:p>
          <a:p>
            <a:pPr marL="0" lvl="1" indent="0" algn="l" defTabSz="1066800">
              <a:lnSpc>
                <a:spcPct val="90000"/>
              </a:lnSpc>
              <a:spcBef>
                <a:spcPct val="0"/>
              </a:spcBef>
              <a:spcAft>
                <a:spcPct val="15000"/>
              </a:spcAft>
              <a:buNone/>
            </a:pPr>
            <a:r>
              <a:rPr lang="en-US" sz="1600" i="1" kern="1200" dirty="0" smtClean="0"/>
              <a:t>Most common scenarios for budget uploads and transfers: </a:t>
            </a:r>
          </a:p>
          <a:p>
            <a:pPr marL="342900" lvl="1" indent="-342900" defTabSz="1066800">
              <a:lnSpc>
                <a:spcPct val="90000"/>
              </a:lnSpc>
              <a:spcBef>
                <a:spcPct val="0"/>
              </a:spcBef>
              <a:spcAft>
                <a:spcPct val="15000"/>
              </a:spcAft>
            </a:pPr>
            <a:r>
              <a:rPr lang="en-US" sz="1600" i="1" kern="1200" dirty="0" smtClean="0"/>
              <a:t>BBB Base Budget (allocation)</a:t>
            </a:r>
          </a:p>
          <a:p>
            <a:pPr marL="342900" lvl="1" indent="-342900" defTabSz="1066800">
              <a:lnSpc>
                <a:spcPct val="90000"/>
              </a:lnSpc>
              <a:spcBef>
                <a:spcPct val="0"/>
              </a:spcBef>
              <a:spcAft>
                <a:spcPct val="15000"/>
              </a:spcAft>
            </a:pPr>
            <a:r>
              <a:rPr lang="en-US" sz="1600" i="1" dirty="0" smtClean="0"/>
              <a:t>BBT Base Budget </a:t>
            </a:r>
            <a:r>
              <a:rPr lang="en-US" sz="1600" i="1" dirty="0" smtClean="0"/>
              <a:t>Transfer</a:t>
            </a:r>
          </a:p>
          <a:p>
            <a:pPr marL="342900" lvl="1" indent="-342900" defTabSz="1066800">
              <a:lnSpc>
                <a:spcPct val="90000"/>
              </a:lnSpc>
              <a:spcBef>
                <a:spcPct val="0"/>
              </a:spcBef>
              <a:spcAft>
                <a:spcPct val="15000"/>
              </a:spcAft>
            </a:pPr>
            <a:r>
              <a:rPr lang="en-US" sz="1600" i="1" kern="1200" dirty="0" smtClean="0"/>
              <a:t>BBS Base AE</a:t>
            </a:r>
            <a:r>
              <a:rPr lang="en-US" sz="1600" i="1" kern="1200" dirty="0" smtClean="0">
                <a:latin typeface="Cambria" panose="02040503050406030204" pitchFamily="18" charset="0"/>
                <a:ea typeface="Cambria" panose="02040503050406030204" pitchFamily="18" charset="0"/>
              </a:rPr>
              <a:t>&amp;</a:t>
            </a:r>
            <a:r>
              <a:rPr lang="en-US" sz="1600" i="1" kern="1200" dirty="0" smtClean="0"/>
              <a:t>SS Fees</a:t>
            </a:r>
            <a:endParaRPr lang="en-US" sz="1600" i="1" kern="1200" dirty="0"/>
          </a:p>
        </p:txBody>
      </p:sp>
      <p:sp>
        <p:nvSpPr>
          <p:cNvPr id="7" name="Content Placeholder 6"/>
          <p:cNvSpPr>
            <a:spLocks noGrp="1"/>
          </p:cNvSpPr>
          <p:nvPr>
            <p:ph sz="half" idx="2"/>
          </p:nvPr>
        </p:nvSpPr>
        <p:spPr>
          <a:xfrm>
            <a:off x="6181344" y="2467627"/>
            <a:ext cx="4718304" cy="3639259"/>
          </a:xfrm>
          <a:custGeom>
            <a:avLst/>
            <a:gdLst>
              <a:gd name="connsiteX0" fmla="*/ 0 w 3436143"/>
              <a:gd name="connsiteY0" fmla="*/ 0 h 3415916"/>
              <a:gd name="connsiteX1" fmla="*/ 3436143 w 3436143"/>
              <a:gd name="connsiteY1" fmla="*/ 0 h 3415916"/>
              <a:gd name="connsiteX2" fmla="*/ 3436143 w 3436143"/>
              <a:gd name="connsiteY2" fmla="*/ 3415916 h 3415916"/>
              <a:gd name="connsiteX3" fmla="*/ 0 w 3436143"/>
              <a:gd name="connsiteY3" fmla="*/ 3415916 h 3415916"/>
              <a:gd name="connsiteX4" fmla="*/ 0 w 3436143"/>
              <a:gd name="connsiteY4" fmla="*/ 0 h 34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43" h="3415916">
                <a:moveTo>
                  <a:pt x="0" y="0"/>
                </a:moveTo>
                <a:lnTo>
                  <a:pt x="3436143" y="0"/>
                </a:lnTo>
                <a:lnTo>
                  <a:pt x="3436143" y="3415916"/>
                </a:lnTo>
                <a:lnTo>
                  <a:pt x="0" y="3415916"/>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indent="0" algn="l" defTabSz="1066800">
              <a:lnSpc>
                <a:spcPct val="90000"/>
              </a:lnSpc>
              <a:spcBef>
                <a:spcPct val="0"/>
              </a:spcBef>
              <a:spcAft>
                <a:spcPct val="15000"/>
              </a:spcAft>
              <a:buNone/>
            </a:pPr>
            <a:r>
              <a:rPr lang="en-US" sz="2400" b="1" kern="1200" dirty="0" smtClean="0"/>
              <a:t>ONE-TIME</a:t>
            </a:r>
            <a:r>
              <a:rPr lang="en-US" sz="2400" kern="1200" dirty="0" smtClean="0"/>
              <a:t> funds</a:t>
            </a:r>
          </a:p>
          <a:p>
            <a:pPr marL="342900" lvl="1" indent="-342900" defTabSz="1066800">
              <a:lnSpc>
                <a:spcPct val="90000"/>
              </a:lnSpc>
              <a:spcBef>
                <a:spcPct val="0"/>
              </a:spcBef>
              <a:spcAft>
                <a:spcPct val="15000"/>
              </a:spcAft>
            </a:pPr>
            <a:r>
              <a:rPr lang="en-US" sz="2000" kern="1200" dirty="0" smtClean="0"/>
              <a:t>One-time allocations for special projects or expenses beyond the scope of base funding</a:t>
            </a:r>
            <a:endParaRPr lang="en-US" sz="2000" kern="1200" dirty="0"/>
          </a:p>
          <a:p>
            <a:pPr marL="342900" lvl="1" indent="-342900" defTabSz="1066800">
              <a:lnSpc>
                <a:spcPct val="90000"/>
              </a:lnSpc>
              <a:spcBef>
                <a:spcPct val="0"/>
              </a:spcBef>
              <a:spcAft>
                <a:spcPct val="15000"/>
              </a:spcAft>
            </a:pPr>
            <a:r>
              <a:rPr lang="en-US" sz="2000" kern="1200" dirty="0" smtClean="0"/>
              <a:t>Expenses that are </a:t>
            </a:r>
            <a:r>
              <a:rPr lang="en-US" sz="2000" u="sng" kern="1200" dirty="0" smtClean="0"/>
              <a:t>not</a:t>
            </a:r>
            <a:r>
              <a:rPr lang="en-US" sz="2000" kern="1200" dirty="0" smtClean="0"/>
              <a:t> recurring </a:t>
            </a:r>
          </a:p>
          <a:p>
            <a:pPr marL="0" lvl="1" indent="0" defTabSz="1066800">
              <a:lnSpc>
                <a:spcPct val="90000"/>
              </a:lnSpc>
              <a:spcBef>
                <a:spcPct val="0"/>
              </a:spcBef>
              <a:spcAft>
                <a:spcPct val="15000"/>
              </a:spcAft>
              <a:buNone/>
            </a:pPr>
            <a:r>
              <a:rPr lang="en-US" sz="1600" i="1" dirty="0" smtClean="0"/>
              <a:t>Most </a:t>
            </a:r>
            <a:r>
              <a:rPr lang="en-US" sz="1600" i="1" dirty="0"/>
              <a:t>c</a:t>
            </a:r>
            <a:r>
              <a:rPr lang="en-US" sz="1600" i="1" dirty="0" smtClean="0"/>
              <a:t>ommon scenarios for budget uploads and transfers:</a:t>
            </a:r>
          </a:p>
          <a:p>
            <a:pPr marL="285750" lvl="1" defTabSz="1066800">
              <a:lnSpc>
                <a:spcPct val="90000"/>
              </a:lnSpc>
              <a:spcBef>
                <a:spcPct val="0"/>
              </a:spcBef>
              <a:spcAft>
                <a:spcPct val="15000"/>
              </a:spcAft>
            </a:pPr>
            <a:r>
              <a:rPr lang="en-US" sz="1600" i="1" dirty="0" smtClean="0"/>
              <a:t>OTB One-time Budget </a:t>
            </a:r>
            <a:r>
              <a:rPr lang="en-US" sz="1600" b="1" i="1" dirty="0" smtClean="0"/>
              <a:t>(allocation)</a:t>
            </a:r>
          </a:p>
          <a:p>
            <a:pPr marL="285750" lvl="1" defTabSz="1066800">
              <a:lnSpc>
                <a:spcPct val="90000"/>
              </a:lnSpc>
              <a:spcBef>
                <a:spcPct val="0"/>
              </a:spcBef>
              <a:spcAft>
                <a:spcPct val="15000"/>
              </a:spcAft>
            </a:pPr>
            <a:r>
              <a:rPr lang="en-US" sz="1600" i="1" kern="1200" dirty="0" smtClean="0"/>
              <a:t>OBT One-time Budget </a:t>
            </a:r>
            <a:r>
              <a:rPr lang="en-US" sz="1600" b="1" i="1" kern="1200" dirty="0" smtClean="0"/>
              <a:t>Transfer</a:t>
            </a:r>
          </a:p>
          <a:p>
            <a:pPr marL="0" lvl="1" indent="0" defTabSz="1066800">
              <a:lnSpc>
                <a:spcPct val="90000"/>
              </a:lnSpc>
              <a:spcBef>
                <a:spcPct val="0"/>
              </a:spcBef>
              <a:spcAft>
                <a:spcPct val="15000"/>
              </a:spcAft>
              <a:buNone/>
            </a:pPr>
            <a:r>
              <a:rPr lang="en-US" sz="1600" i="1" dirty="0" smtClean="0"/>
              <a:t>Less common scenarios:</a:t>
            </a:r>
            <a:endParaRPr lang="en-US" sz="1600" i="1" kern="1200" dirty="0" smtClean="0"/>
          </a:p>
          <a:p>
            <a:pPr marL="285750" lvl="1" defTabSz="1066800">
              <a:lnSpc>
                <a:spcPct val="90000"/>
              </a:lnSpc>
              <a:spcBef>
                <a:spcPct val="0"/>
              </a:spcBef>
              <a:spcAft>
                <a:spcPct val="15000"/>
              </a:spcAft>
            </a:pPr>
            <a:r>
              <a:rPr lang="en-US" sz="1600" i="1" dirty="0" smtClean="0"/>
              <a:t>OSS One-time </a:t>
            </a:r>
            <a:r>
              <a:rPr lang="en-US" sz="1600" b="1" i="1" dirty="0" smtClean="0"/>
              <a:t>Salary Savings</a:t>
            </a:r>
          </a:p>
          <a:p>
            <a:pPr marL="285750" lvl="1" defTabSz="1066800">
              <a:lnSpc>
                <a:spcPct val="90000"/>
              </a:lnSpc>
              <a:spcBef>
                <a:spcPct val="0"/>
              </a:spcBef>
              <a:spcAft>
                <a:spcPct val="15000"/>
              </a:spcAft>
            </a:pPr>
            <a:r>
              <a:rPr lang="en-US" sz="1600" i="1" kern="1200" dirty="0" smtClean="0"/>
              <a:t>OBR One-time Budget </a:t>
            </a:r>
            <a:r>
              <a:rPr lang="en-US" sz="1600" b="1" i="1" kern="1200" dirty="0" smtClean="0"/>
              <a:t>Restoration</a:t>
            </a:r>
          </a:p>
          <a:p>
            <a:pPr marL="285750" lvl="1" defTabSz="1066800">
              <a:lnSpc>
                <a:spcPct val="90000"/>
              </a:lnSpc>
              <a:spcBef>
                <a:spcPct val="0"/>
              </a:spcBef>
              <a:spcAft>
                <a:spcPct val="15000"/>
              </a:spcAft>
            </a:pPr>
            <a:r>
              <a:rPr lang="en-US" sz="1600" i="1" dirty="0" smtClean="0"/>
              <a:t>OTR One-time </a:t>
            </a:r>
            <a:r>
              <a:rPr lang="en-US" sz="1600" b="1" i="1" dirty="0" smtClean="0"/>
              <a:t>Reimbursement</a:t>
            </a:r>
            <a:endParaRPr lang="en-US" sz="1600" b="1" i="1" kern="1200" dirty="0" smtClean="0"/>
          </a:p>
        </p:txBody>
      </p:sp>
    </p:spTree>
    <p:extLst>
      <p:ext uri="{BB962C8B-B14F-4D97-AF65-F5344CB8AC3E}">
        <p14:creationId xmlns:p14="http://schemas.microsoft.com/office/powerpoint/2010/main" val="2482026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Terminology:  </a:t>
            </a:r>
            <a:br>
              <a:rPr lang="en-US" b="1" dirty="0" smtClean="0"/>
            </a:br>
            <a:r>
              <a:rPr lang="en-US" dirty="0" smtClean="0"/>
              <a:t>Transaction Types</a:t>
            </a:r>
            <a:endParaRPr lang="en-US" dirty="0"/>
          </a:p>
        </p:txBody>
      </p:sp>
      <p:sp>
        <p:nvSpPr>
          <p:cNvPr id="8" name="Content Placeholder 5"/>
          <p:cNvSpPr txBox="1">
            <a:spLocks/>
          </p:cNvSpPr>
          <p:nvPr/>
        </p:nvSpPr>
        <p:spPr>
          <a:xfrm>
            <a:off x="5727032" y="3243260"/>
            <a:ext cx="2189748" cy="2286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1" indent="0" defTabSz="800100">
              <a:lnSpc>
                <a:spcPct val="90000"/>
              </a:lnSpc>
              <a:spcBef>
                <a:spcPct val="0"/>
              </a:spcBef>
              <a:spcAft>
                <a:spcPct val="15000"/>
              </a:spcAft>
              <a:buNone/>
            </a:pPr>
            <a:endParaRPr lang="en-US" sz="1800" dirty="0" smtClean="0"/>
          </a:p>
        </p:txBody>
      </p:sp>
      <p:sp>
        <p:nvSpPr>
          <p:cNvPr id="13" name="Content Placeholder 12"/>
          <p:cNvSpPr>
            <a:spLocks noGrp="1"/>
          </p:cNvSpPr>
          <p:nvPr>
            <p:ph sz="half" idx="2"/>
          </p:nvPr>
        </p:nvSpPr>
        <p:spPr>
          <a:xfrm>
            <a:off x="2582779" y="2478505"/>
            <a:ext cx="7419254" cy="3737811"/>
          </a:xfrm>
        </p:spPr>
        <p:txBody>
          <a:bodyPr>
            <a:normAutofit fontScale="85000" lnSpcReduction="20000"/>
          </a:bodyPr>
          <a:lstStyle/>
          <a:p>
            <a:pPr marL="0" marR="147730" indent="0">
              <a:buNone/>
            </a:pPr>
            <a:r>
              <a:rPr lang="en-US" sz="2800" b="1" i="1" u="sng" dirty="0">
                <a:solidFill>
                  <a:srgbClr val="000000"/>
                </a:solidFill>
                <a:latin typeface="Garamond" panose="02020404030301010803" pitchFamily="18" charset="0"/>
              </a:rPr>
              <a:t>Budget </a:t>
            </a:r>
          </a:p>
          <a:p>
            <a:pPr lvl="1"/>
            <a:r>
              <a:rPr lang="en-US" sz="2400" dirty="0">
                <a:solidFill>
                  <a:srgbClr val="000000"/>
                </a:solidFill>
                <a:latin typeface="Garamond" panose="02020404030301010803" pitchFamily="18" charset="0"/>
              </a:rPr>
              <a:t>Spending Authority </a:t>
            </a:r>
          </a:p>
          <a:p>
            <a:pPr lvl="1"/>
            <a:r>
              <a:rPr lang="en-US" sz="2400" dirty="0">
                <a:solidFill>
                  <a:srgbClr val="000000"/>
                </a:solidFill>
                <a:latin typeface="Garamond" panose="02020404030301010803" pitchFamily="18" charset="0"/>
              </a:rPr>
              <a:t>Allowance/ Income </a:t>
            </a:r>
          </a:p>
          <a:p>
            <a:pPr marL="0" indent="0">
              <a:buNone/>
            </a:pPr>
            <a:r>
              <a:rPr lang="en-US" sz="2800" b="1" i="1" u="sng" dirty="0">
                <a:solidFill>
                  <a:srgbClr val="000000"/>
                </a:solidFill>
                <a:latin typeface="Garamond" panose="02020404030301010803" pitchFamily="18" charset="0"/>
              </a:rPr>
              <a:t>Actual </a:t>
            </a:r>
            <a:r>
              <a:rPr lang="en-US" sz="2800" b="1" i="1" u="sng" dirty="0" smtClean="0">
                <a:solidFill>
                  <a:srgbClr val="000000"/>
                </a:solidFill>
                <a:latin typeface="Garamond" panose="02020404030301010803" pitchFamily="18" charset="0"/>
              </a:rPr>
              <a:t> (aka Expenditure)</a:t>
            </a:r>
            <a:endParaRPr lang="en-US" sz="2800" b="1" i="1" u="sng" dirty="0">
              <a:solidFill>
                <a:srgbClr val="000000"/>
              </a:solidFill>
              <a:latin typeface="Garamond" panose="02020404030301010803" pitchFamily="18" charset="0"/>
            </a:endParaRPr>
          </a:p>
          <a:p>
            <a:pPr lvl="1"/>
            <a:r>
              <a:rPr lang="en-US" sz="2400" dirty="0">
                <a:solidFill>
                  <a:srgbClr val="000000"/>
                </a:solidFill>
                <a:latin typeface="Garamond" panose="02020404030301010803" pitchFamily="18" charset="0"/>
              </a:rPr>
              <a:t>Actual expense (Check has been cut and vendor has been paid)</a:t>
            </a:r>
            <a:endParaRPr lang="en-US" sz="2500" dirty="0">
              <a:solidFill>
                <a:srgbClr val="000000"/>
              </a:solidFill>
              <a:latin typeface="Garamond" panose="02020404030301010803" pitchFamily="18" charset="0"/>
            </a:endParaRPr>
          </a:p>
          <a:p>
            <a:pPr marL="0" indent="0">
              <a:buNone/>
            </a:pPr>
            <a:r>
              <a:rPr lang="en-US" sz="2800" b="1" i="1" u="sng" dirty="0">
                <a:solidFill>
                  <a:srgbClr val="000000"/>
                </a:solidFill>
                <a:latin typeface="Garamond" panose="02020404030301010803" pitchFamily="18" charset="0"/>
              </a:rPr>
              <a:t>Encumbrance</a:t>
            </a:r>
            <a:r>
              <a:rPr lang="en-US" sz="2800" dirty="0">
                <a:solidFill>
                  <a:srgbClr val="000000"/>
                </a:solidFill>
                <a:latin typeface="Garamond" panose="02020404030301010803" pitchFamily="18" charset="0"/>
              </a:rPr>
              <a:t> </a:t>
            </a:r>
            <a:endParaRPr lang="en-US" sz="2800" dirty="0" smtClean="0">
              <a:solidFill>
                <a:srgbClr val="000000"/>
              </a:solidFill>
              <a:latin typeface="Garamond" panose="02020404030301010803" pitchFamily="18" charset="0"/>
            </a:endParaRPr>
          </a:p>
          <a:p>
            <a:pPr lvl="1"/>
            <a:r>
              <a:rPr lang="en-US" sz="2400" dirty="0" smtClean="0">
                <a:solidFill>
                  <a:srgbClr val="000000"/>
                </a:solidFill>
                <a:latin typeface="Garamond" panose="02020404030301010803" pitchFamily="18" charset="0"/>
              </a:rPr>
              <a:t>Open purchase orders</a:t>
            </a:r>
            <a:endParaRPr lang="en-US" sz="2400" dirty="0">
              <a:solidFill>
                <a:srgbClr val="000000"/>
              </a:solidFill>
              <a:latin typeface="Garamond" panose="02020404030301010803" pitchFamily="18" charset="0"/>
            </a:endParaRPr>
          </a:p>
          <a:p>
            <a:pPr marL="0" indent="0">
              <a:buNone/>
            </a:pPr>
            <a:r>
              <a:rPr lang="en-US" sz="2800" b="1" i="1" u="sng" dirty="0">
                <a:solidFill>
                  <a:srgbClr val="000000"/>
                </a:solidFill>
                <a:latin typeface="Garamond" panose="02020404030301010803" pitchFamily="18" charset="0"/>
              </a:rPr>
              <a:t>Balance (</a:t>
            </a:r>
            <a:r>
              <a:rPr lang="en-US" sz="2800" b="1" i="1" u="sng" dirty="0" smtClean="0">
                <a:solidFill>
                  <a:srgbClr val="000000"/>
                </a:solidFill>
                <a:latin typeface="Garamond" panose="02020404030301010803" pitchFamily="18" charset="0"/>
              </a:rPr>
              <a:t>BBA</a:t>
            </a:r>
            <a:r>
              <a:rPr lang="en-US" sz="2800" b="1" i="1" u="sng" dirty="0">
                <a:solidFill>
                  <a:srgbClr val="000000"/>
                </a:solidFill>
                <a:latin typeface="Garamond" panose="02020404030301010803" pitchFamily="18" charset="0"/>
              </a:rPr>
              <a:t> </a:t>
            </a:r>
            <a:r>
              <a:rPr lang="en-US" sz="2800" b="1" i="1" u="sng" dirty="0" smtClean="0">
                <a:solidFill>
                  <a:srgbClr val="000000"/>
                </a:solidFill>
                <a:latin typeface="Garamond" panose="02020404030301010803" pitchFamily="18" charset="0"/>
              </a:rPr>
              <a:t>= Budget Balance Available)</a:t>
            </a:r>
            <a:endParaRPr lang="en-US" sz="2800" b="1" i="1" u="sng" dirty="0">
              <a:solidFill>
                <a:srgbClr val="000000"/>
              </a:solidFill>
              <a:latin typeface="Garamond" panose="02020404030301010803" pitchFamily="18" charset="0"/>
            </a:endParaRPr>
          </a:p>
          <a:p>
            <a:pPr lvl="1"/>
            <a:r>
              <a:rPr lang="en-US" sz="2400" dirty="0">
                <a:solidFill>
                  <a:srgbClr val="000000"/>
                </a:solidFill>
                <a:latin typeface="Garamond" panose="02020404030301010803" pitchFamily="18" charset="0"/>
              </a:rPr>
              <a:t>Budget less actuals and encumbrances.</a:t>
            </a:r>
          </a:p>
          <a:p>
            <a:endParaRPr lang="en-US" dirty="0"/>
          </a:p>
        </p:txBody>
      </p:sp>
    </p:spTree>
    <p:extLst>
      <p:ext uri="{BB962C8B-B14F-4D97-AF65-F5344CB8AC3E}">
        <p14:creationId xmlns:p14="http://schemas.microsoft.com/office/powerpoint/2010/main" val="131659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2" y="726510"/>
            <a:ext cx="9601196" cy="1597068"/>
          </a:xfrm>
        </p:spPr>
        <p:txBody>
          <a:bodyPr>
            <a:normAutofit fontScale="90000"/>
          </a:bodyPr>
          <a:lstStyle/>
          <a:p>
            <a:r>
              <a:rPr lang="en-US" dirty="0" smtClean="0"/>
              <a:t/>
            </a:r>
            <a:br>
              <a:rPr lang="en-US" dirty="0" smtClean="0"/>
            </a:br>
            <a:r>
              <a:rPr lang="en-US" dirty="0" smtClean="0"/>
              <a:t>Terminology:  STATE Fund Sources </a:t>
            </a:r>
            <a:br>
              <a:rPr lang="en-US" dirty="0" smtClean="0"/>
            </a:br>
            <a:r>
              <a:rPr lang="en-US" sz="2200" b="1" i="1" dirty="0" smtClean="0">
                <a:solidFill>
                  <a:srgbClr val="FF0000"/>
                </a:solidFill>
              </a:rPr>
              <a:t>EACH FUND HAS ITS OWN GUIDELINES AND REGULATIONS</a:t>
            </a:r>
            <a:r>
              <a:rPr lang="en-US" sz="3600" b="1" i="1" u="sng" dirty="0" smtClean="0"/>
              <a:t/>
            </a:r>
            <a:br>
              <a:rPr lang="en-US" sz="3600" b="1" i="1" u="sng" dirty="0" smtClean="0"/>
            </a:br>
            <a:endParaRPr lang="en-US" sz="3600" i="1" dirty="0"/>
          </a:p>
        </p:txBody>
      </p:sp>
      <p:sp>
        <p:nvSpPr>
          <p:cNvPr id="4" name="Content Placeholder 3"/>
          <p:cNvSpPr>
            <a:spLocks noGrp="1"/>
          </p:cNvSpPr>
          <p:nvPr>
            <p:ph idx="1"/>
          </p:nvPr>
        </p:nvSpPr>
        <p:spPr>
          <a:xfrm>
            <a:off x="870559" y="2517422"/>
            <a:ext cx="10503074" cy="3639119"/>
          </a:xfrm>
        </p:spPr>
        <p:txBody>
          <a:bodyPr>
            <a:normAutofit fontScale="77500" lnSpcReduction="20000"/>
          </a:bodyPr>
          <a:lstStyle/>
          <a:p>
            <a:r>
              <a:rPr lang="en-US" sz="1700" b="1" dirty="0" smtClean="0"/>
              <a:t>General or Operating Funds </a:t>
            </a:r>
            <a:r>
              <a:rPr lang="en-US" sz="1700" b="1" dirty="0" smtClean="0"/>
              <a:t>485xxx</a:t>
            </a:r>
            <a:r>
              <a:rPr lang="en-US" sz="1700" dirty="0"/>
              <a:t>:</a:t>
            </a:r>
            <a:r>
              <a:rPr lang="en-US" sz="1700" dirty="0" smtClean="0"/>
              <a:t> </a:t>
            </a:r>
            <a:r>
              <a:rPr lang="en-US" sz="1800" dirty="0"/>
              <a:t>the predominant fund for financing state </a:t>
            </a:r>
            <a:r>
              <a:rPr lang="en-US" sz="1800" dirty="0" smtClean="0"/>
              <a:t>operations.</a:t>
            </a:r>
            <a:endParaRPr lang="en-US" sz="1700" dirty="0" smtClean="0"/>
          </a:p>
          <a:p>
            <a:pPr lvl="1"/>
            <a:r>
              <a:rPr lang="en-US" sz="1700" dirty="0" smtClean="0"/>
              <a:t>Must </a:t>
            </a:r>
            <a:r>
              <a:rPr lang="en-US" sz="1700" dirty="0"/>
              <a:t>spend to zero or funds will be swept June </a:t>
            </a:r>
            <a:r>
              <a:rPr lang="en-US" sz="1700" dirty="0" smtClean="0"/>
              <a:t>30 (48500 only). Must </a:t>
            </a:r>
            <a:r>
              <a:rPr lang="en-US" sz="1700" dirty="0" smtClean="0"/>
              <a:t>request carry forward approval from Academic </a:t>
            </a:r>
            <a:r>
              <a:rPr lang="en-US" sz="1700" dirty="0" smtClean="0"/>
              <a:t>Affairs for 48500 funds, </a:t>
            </a:r>
            <a:r>
              <a:rPr lang="en-US" sz="1700" dirty="0" smtClean="0"/>
              <a:t>this should be rare with the exception of mandatory carry forwards.</a:t>
            </a:r>
          </a:p>
          <a:p>
            <a:pPr lvl="1"/>
            <a:r>
              <a:rPr lang="en-US" sz="1700" b="1" dirty="0" smtClean="0"/>
              <a:t>STUDENT FEES: </a:t>
            </a:r>
            <a:r>
              <a:rPr lang="en-US" sz="1800" dirty="0"/>
              <a:t>Academic Excellence &amp; Student Success Fee (AE&amp;SS), Non-Discretionary or Course Fees, student fees reserved for specific </a:t>
            </a:r>
            <a:r>
              <a:rPr lang="en-US" sz="1800" dirty="0" smtClean="0"/>
              <a:t>purposes (generated on campus from fees paid by students)</a:t>
            </a:r>
            <a:endParaRPr lang="en-US" sz="1800" dirty="0"/>
          </a:p>
          <a:p>
            <a:pPr lvl="1"/>
            <a:r>
              <a:rPr lang="en-US" sz="1700" dirty="0" smtClean="0"/>
              <a:t>Must be </a:t>
            </a:r>
            <a:r>
              <a:rPr lang="en-US" sz="1700" dirty="0" smtClean="0"/>
              <a:t>spent in compliance with Executive Orders (EO), may only be used as they were approved or request formal revision.  Must be reviewed for compliance periodically.  Submit annual forms with budget request. </a:t>
            </a:r>
            <a:r>
              <a:rPr lang="en-US" sz="1700" b="1" dirty="0" smtClean="0"/>
              <a:t>Annual training available.</a:t>
            </a:r>
          </a:p>
          <a:p>
            <a:pPr marL="342900" lvl="1" indent="-342900"/>
            <a:r>
              <a:rPr lang="en-US" sz="1700" b="1" dirty="0" smtClean="0"/>
              <a:t>Trust/Special Projects 496xx</a:t>
            </a:r>
            <a:r>
              <a:rPr lang="en-US" sz="1700" b="1" dirty="0"/>
              <a:t>, 463xx, 47xxx, 44xxx (Extended Learning</a:t>
            </a:r>
            <a:r>
              <a:rPr lang="en-US" sz="1700" b="1" i="1" dirty="0" smtClean="0"/>
              <a:t>)</a:t>
            </a:r>
            <a:r>
              <a:rPr lang="en-US" sz="1700" dirty="0" smtClean="0"/>
              <a:t>: </a:t>
            </a:r>
            <a:r>
              <a:rPr lang="en-US" sz="1800" dirty="0" smtClean="0"/>
              <a:t>state </a:t>
            </a:r>
            <a:r>
              <a:rPr lang="en-US" sz="1800" dirty="0"/>
              <a:t>self support funds, revenue generating activities such as campus newspaper, athletics, cultural programs, Extended Learning, etc. </a:t>
            </a:r>
            <a:endParaRPr lang="en-US" sz="1700" dirty="0" smtClean="0"/>
          </a:p>
          <a:p>
            <a:pPr marL="800100" lvl="2" indent="-342900"/>
            <a:r>
              <a:rPr lang="en-US" sz="1700" dirty="0" smtClean="0"/>
              <a:t>Carried </a:t>
            </a:r>
            <a:r>
              <a:rPr lang="en-US" sz="1700" dirty="0"/>
              <a:t>forward to the next fiscal year automatically if not spent, request is not necessary.  Submit annual forms with budget request</a:t>
            </a:r>
            <a:r>
              <a:rPr lang="en-US" sz="1700" dirty="0" smtClean="0"/>
              <a:t>.</a:t>
            </a:r>
            <a:r>
              <a:rPr lang="en-US" sz="1700" b="1" dirty="0" smtClean="0"/>
              <a:t> Annual training available.</a:t>
            </a:r>
          </a:p>
          <a:p>
            <a:pPr marL="342900" lvl="1" indent="-342900"/>
            <a:r>
              <a:rPr lang="en-US" sz="1700" b="1" dirty="0" smtClean="0"/>
              <a:t>Lottery Funds 481xx:</a:t>
            </a:r>
            <a:r>
              <a:rPr lang="en-US" sz="1800" dirty="0"/>
              <a:t> restricted by law to projects and programs directly related to the educational </a:t>
            </a:r>
            <a:r>
              <a:rPr lang="en-US" sz="1800" dirty="0" smtClean="0"/>
              <a:t>process.</a:t>
            </a:r>
            <a:endParaRPr lang="en-US" sz="1700" b="1" dirty="0" smtClean="0"/>
          </a:p>
          <a:p>
            <a:pPr marL="800100" lvl="2" indent="-342900"/>
            <a:r>
              <a:rPr lang="en-US" sz="1700" dirty="0" smtClean="0"/>
              <a:t>Lottery </a:t>
            </a:r>
            <a:r>
              <a:rPr lang="en-US" sz="1700" dirty="0"/>
              <a:t>funds should be spent out in year allocated or risk loss of </a:t>
            </a:r>
            <a:r>
              <a:rPr lang="en-US" sz="1700" dirty="0" smtClean="0"/>
              <a:t>funding. </a:t>
            </a:r>
          </a:p>
          <a:p>
            <a:pPr marL="800100" lvl="2" indent="-342900"/>
            <a:r>
              <a:rPr lang="en-US" sz="1700" dirty="0" smtClean="0"/>
              <a:t>Must formally request ‘restoration’ if not spent (no more than 80% of allocation) from the Budget Office (form on their website) and notify your Resource Analyst. </a:t>
            </a:r>
          </a:p>
          <a:p>
            <a:pPr marL="1143000" lvl="3" indent="-342900"/>
            <a:endParaRPr lang="en-US" sz="2100" dirty="0" smtClean="0"/>
          </a:p>
          <a:p>
            <a:pPr lvl="1"/>
            <a:endParaRPr lang="en-US" sz="1400" dirty="0"/>
          </a:p>
        </p:txBody>
      </p:sp>
      <p:sp>
        <p:nvSpPr>
          <p:cNvPr id="5" name="Content Placeholder 3"/>
          <p:cNvSpPr txBox="1">
            <a:spLocks/>
          </p:cNvSpPr>
          <p:nvPr/>
        </p:nvSpPr>
        <p:spPr>
          <a:xfrm>
            <a:off x="1133605" y="4759890"/>
            <a:ext cx="9544833" cy="13966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1800" b="1" i="1" u="sng" dirty="0"/>
          </a:p>
        </p:txBody>
      </p:sp>
    </p:spTree>
    <p:extLst>
      <p:ext uri="{BB962C8B-B14F-4D97-AF65-F5344CB8AC3E}">
        <p14:creationId xmlns:p14="http://schemas.microsoft.com/office/powerpoint/2010/main" val="381635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142AF192221246AB69E4EC2EBD693B" ma:contentTypeVersion="12" ma:contentTypeDescription="Create a new document." ma:contentTypeScope="" ma:versionID="3c325cda6e1960da86d2f53cb117c094">
  <xsd:schema xmlns:xsd="http://www.w3.org/2001/XMLSchema" xmlns:xs="http://www.w3.org/2001/XMLSchema" xmlns:p="http://schemas.microsoft.com/office/2006/metadata/properties" xmlns:ns2="8224bda5-3a31-4170-a553-e70ce2891e85" xmlns:ns3="db97c631-c8fa-422d-8a7e-d8a288ab61f4" targetNamespace="http://schemas.microsoft.com/office/2006/metadata/properties" ma:root="true" ma:fieldsID="db502e8d2b183c346d07c194fc2c7dc3" ns2:_="" ns3:_="">
    <xsd:import namespace="8224bda5-3a31-4170-a553-e70ce2891e85"/>
    <xsd:import namespace="db97c631-c8fa-422d-8a7e-d8a288ab6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4bda5-3a31-4170-a553-e70ce2891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7c631-c8fa-422d-8a7e-d8a288ab61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C1C848-95A6-4ED5-A117-BAB0EF3081EA}">
  <ds:schemaRefs>
    <ds:schemaRef ds:uri="http://schemas.microsoft.com/sharepoint/v3/contenttype/forms"/>
  </ds:schemaRefs>
</ds:datastoreItem>
</file>

<file path=customXml/itemProps2.xml><?xml version="1.0" encoding="utf-8"?>
<ds:datastoreItem xmlns:ds="http://schemas.openxmlformats.org/officeDocument/2006/customXml" ds:itemID="{D6361BAA-71F4-4BAC-AB4E-B705D2818481}">
  <ds:schemaRefs>
    <ds:schemaRef ds:uri="db97c631-c8fa-422d-8a7e-d8a288ab61f4"/>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8224bda5-3a31-4170-a553-e70ce2891e85"/>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F51BFC7-61CF-41BD-A677-159C3FD20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4bda5-3a31-4170-a553-e70ce2891e85"/>
    <ds:schemaRef ds:uri="db97c631-c8fa-422d-8a7e-d8a288ab6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2168</TotalTime>
  <Words>2173</Words>
  <Application>Microsoft Office PowerPoint</Application>
  <PresentationFormat>Widescreen</PresentationFormat>
  <Paragraphs>217</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Cambria</vt:lpstr>
      <vt:lpstr>Corbel</vt:lpstr>
      <vt:lpstr>Courier New</vt:lpstr>
      <vt:lpstr>Garamond</vt:lpstr>
      <vt:lpstr>Symbol</vt:lpstr>
      <vt:lpstr>Times New Roman</vt:lpstr>
      <vt:lpstr>Wingdings</vt:lpstr>
      <vt:lpstr>Organic</vt:lpstr>
      <vt:lpstr>Welcome to Budget Orientation</vt:lpstr>
      <vt:lpstr>Welcome to Budget Orientation</vt:lpstr>
      <vt:lpstr>Budget Basics  What is a budget? </vt:lpstr>
      <vt:lpstr>State Budget Allocation Process</vt:lpstr>
      <vt:lpstr> Campus Budget Allocation Process </vt:lpstr>
      <vt:lpstr>Two Parts to Every Budget </vt:lpstr>
      <vt:lpstr>Terminology:  Budget “Scenarios”</vt:lpstr>
      <vt:lpstr>Terminology:   Transaction Types</vt:lpstr>
      <vt:lpstr> Terminology:  STATE Fund Sources  EACH FUND HAS ITS OWN GUIDELINES AND REGULATIONS </vt:lpstr>
      <vt:lpstr> Terminology:  AUXILIARY Fund Sources  EACH FUND HAS ITS OWN GUIDELINES AND REGULATIONS </vt:lpstr>
      <vt:lpstr>Budget Cycle</vt:lpstr>
      <vt:lpstr>Fiscal Year Budget Timeline</vt:lpstr>
      <vt:lpstr>Uses of Funds: PROCARD and Purchasing </vt:lpstr>
      <vt:lpstr>Uses of Funds: Professional Development </vt:lpstr>
      <vt:lpstr>Monthly Budget Reconciliation</vt:lpstr>
      <vt:lpstr>Managing Your Department Budget:   Reconciliation</vt:lpstr>
      <vt:lpstr>PowerPoint Presentation</vt:lpstr>
      <vt:lpstr>Reconciling – Why is it Important?</vt:lpstr>
      <vt:lpstr>Reconciling – What Do I Look For?</vt:lpstr>
      <vt:lpstr>What Should I Do if I Find an Error?</vt:lpstr>
      <vt:lpstr>Budget and Transfers – BEST PRACTICES</vt:lpstr>
      <vt:lpstr>What is a CPO? Cash Posting Order</vt:lpstr>
      <vt:lpstr>PowerPoint Presentation</vt:lpstr>
      <vt:lpstr>PowerPoint Presentation</vt:lpstr>
      <vt:lpstr>QUESTIONS?</vt:lpstr>
    </vt:vector>
  </TitlesOfParts>
  <Company>CSU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Rasimas</dc:creator>
  <cp:lastModifiedBy>Maria Rasimas</cp:lastModifiedBy>
  <cp:revision>173</cp:revision>
  <cp:lastPrinted>2019-05-06T18:30:30Z</cp:lastPrinted>
  <dcterms:created xsi:type="dcterms:W3CDTF">2018-02-27T18:27:22Z</dcterms:created>
  <dcterms:modified xsi:type="dcterms:W3CDTF">2021-09-07T18:28:24Z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0x010100F3142AF192221246AB69E4EC2EBD693B</vt:lpwstr>
  </property>
  <property fmtid="{D5CDD505-2E9C-101B-9397-08002B2CF9AE}" pid="3" name="AuthorIds_UIVersion_13824">
    <vt:lpwstr>272</vt:lpwstr>
  </property>
</Properties>
</file>