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32"/>
  </p:notesMasterIdLst>
  <p:handoutMasterIdLst>
    <p:handoutMasterId r:id="rId33"/>
  </p:handoutMasterIdLst>
  <p:sldIdLst>
    <p:sldId id="256" r:id="rId5"/>
    <p:sldId id="264" r:id="rId6"/>
    <p:sldId id="258" r:id="rId7"/>
    <p:sldId id="280" r:id="rId8"/>
    <p:sldId id="259" r:id="rId9"/>
    <p:sldId id="265" r:id="rId10"/>
    <p:sldId id="272" r:id="rId11"/>
    <p:sldId id="263" r:id="rId12"/>
    <p:sldId id="286" r:id="rId13"/>
    <p:sldId id="262" r:id="rId14"/>
    <p:sldId id="267" r:id="rId15"/>
    <p:sldId id="269" r:id="rId16"/>
    <p:sldId id="270" r:id="rId17"/>
    <p:sldId id="287" r:id="rId18"/>
    <p:sldId id="285" r:id="rId19"/>
    <p:sldId id="273" r:id="rId20"/>
    <p:sldId id="274" r:id="rId21"/>
    <p:sldId id="275" r:id="rId22"/>
    <p:sldId id="282" r:id="rId23"/>
    <p:sldId id="283" r:id="rId24"/>
    <p:sldId id="288" r:id="rId25"/>
    <p:sldId id="284" r:id="rId26"/>
    <p:sldId id="277" r:id="rId27"/>
    <p:sldId id="276" r:id="rId28"/>
    <p:sldId id="279" r:id="rId29"/>
    <p:sldId id="281" r:id="rId30"/>
    <p:sldId id="260" r:id="rId3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5" autoAdjust="0"/>
  </p:normalViewPr>
  <p:slideViewPr>
    <p:cSldViewPr snapToGrid="0">
      <p:cViewPr varScale="1">
        <p:scale>
          <a:sx n="96" d="100"/>
          <a:sy n="96" d="100"/>
        </p:scale>
        <p:origin x="178" y="77"/>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5C9AD-FC31-4CF2-A751-68EB6D1AAA2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0BC746A-8FFC-4574-8E16-054953EBF170}">
      <dgm:prSet phldrT="[Text]" custT="1"/>
      <dgm:spPr>
        <a:solidFill>
          <a:schemeClr val="accent1"/>
        </a:solidFill>
      </dgm:spPr>
      <dgm:t>
        <a:bodyPr/>
        <a:lstStyle/>
        <a:p>
          <a:pPr algn="ctr"/>
          <a:endParaRPr lang="en-US" sz="2000" b="1" dirty="0" smtClean="0"/>
        </a:p>
        <a:p>
          <a:pPr algn="ctr"/>
          <a:r>
            <a:rPr lang="en-US" sz="2000" b="1" dirty="0" smtClean="0"/>
            <a:t>Honesty, Integrity, Inspiring, </a:t>
          </a:r>
          <a:r>
            <a:rPr lang="en-US" sz="2000" b="1" dirty="0" smtClean="0">
              <a:solidFill>
                <a:schemeClr val="accent3">
                  <a:lumMod val="60000"/>
                  <a:lumOff val="40000"/>
                </a:schemeClr>
              </a:solidFill>
            </a:rPr>
            <a:t>Goals</a:t>
          </a:r>
          <a:r>
            <a:rPr lang="en-US" sz="2000" b="1" dirty="0" smtClean="0"/>
            <a:t>, Commitment, Vulnerability, Communicates, </a:t>
          </a:r>
          <a:r>
            <a:rPr lang="en-US" sz="2000" b="1" dirty="0" smtClean="0">
              <a:solidFill>
                <a:schemeClr val="accent3">
                  <a:lumMod val="60000"/>
                  <a:lumOff val="40000"/>
                </a:schemeClr>
              </a:solidFill>
            </a:rPr>
            <a:t>Divergent thinking</a:t>
          </a:r>
          <a:r>
            <a:rPr lang="en-US" sz="2000" b="1" dirty="0" smtClean="0"/>
            <a:t>, Decisive, Accountability, Delegation, Empowerment, Creativity, Innovation, Empathy, Optimism, Persistence, A strong and powerful voice, </a:t>
          </a:r>
          <a:r>
            <a:rPr lang="en-US" sz="2000" b="1" dirty="0" smtClean="0">
              <a:solidFill>
                <a:schemeClr val="accent3">
                  <a:lumMod val="60000"/>
                  <a:lumOff val="40000"/>
                </a:schemeClr>
              </a:solidFill>
            </a:rPr>
            <a:t>Passion</a:t>
          </a:r>
          <a:r>
            <a:rPr lang="en-US" sz="2000" b="1" dirty="0" smtClean="0"/>
            <a:t>, Purpose, </a:t>
          </a:r>
          <a:r>
            <a:rPr lang="en-US" sz="2000" b="1" dirty="0" smtClean="0">
              <a:solidFill>
                <a:schemeClr val="accent3">
                  <a:lumMod val="60000"/>
                  <a:lumOff val="40000"/>
                </a:schemeClr>
              </a:solidFill>
            </a:rPr>
            <a:t>Confidence</a:t>
          </a:r>
          <a:r>
            <a:rPr lang="en-US" sz="2000" b="1" dirty="0" smtClean="0"/>
            <a:t>, Embraces change, Authenticity, Seeking and receiving support, Clarity, Courage, Humility, Vision, Listens, Resilience, Transparency, Emotional intelligence, Open-minded, Patient, Diplomacy, Initiative, Influence, Trust, Motivation, </a:t>
          </a:r>
          <a:r>
            <a:rPr lang="en-US" sz="2000" b="1" dirty="0" smtClean="0">
              <a:solidFill>
                <a:schemeClr val="accent3">
                  <a:lumMod val="60000"/>
                  <a:lumOff val="40000"/>
                </a:schemeClr>
              </a:solidFill>
            </a:rPr>
            <a:t>Relationships</a:t>
          </a:r>
        </a:p>
        <a:p>
          <a:pPr algn="ctr"/>
          <a:endParaRPr lang="en-US" sz="1800" b="1" dirty="0"/>
        </a:p>
      </dgm:t>
    </dgm:pt>
    <dgm:pt modelId="{B31D4CFD-F5FB-4387-9697-A8318B209A03}" type="parTrans" cxnId="{97EF22A7-E5D1-4E65-823D-72BCAAA31372}">
      <dgm:prSet/>
      <dgm:spPr/>
      <dgm:t>
        <a:bodyPr/>
        <a:lstStyle/>
        <a:p>
          <a:endParaRPr lang="en-US"/>
        </a:p>
      </dgm:t>
    </dgm:pt>
    <dgm:pt modelId="{75A60DFE-0052-4D9D-89F3-70567793186F}" type="sibTrans" cxnId="{97EF22A7-E5D1-4E65-823D-72BCAAA31372}">
      <dgm:prSet/>
      <dgm:spPr/>
      <dgm:t>
        <a:bodyPr/>
        <a:lstStyle/>
        <a:p>
          <a:endParaRPr lang="en-US"/>
        </a:p>
      </dgm:t>
    </dgm:pt>
    <dgm:pt modelId="{C9A3E0E1-CD63-40DC-B184-0C8A2EDAC7BF}">
      <dgm:prSet phldrT="[Text]" custT="1"/>
      <dgm:spPr/>
      <dgm:t>
        <a:bodyPr anchor="t"/>
        <a:lstStyle/>
        <a:p>
          <a:r>
            <a:rPr lang="en-US" sz="2400" b="1" dirty="0" smtClean="0"/>
            <a:t>What characteristics would I like to NURTURE?</a:t>
          </a:r>
          <a:endParaRPr lang="en-US" sz="2400" b="1" dirty="0"/>
        </a:p>
      </dgm:t>
    </dgm:pt>
    <dgm:pt modelId="{505B3292-A026-47FE-8760-41BA3AB3513A}" type="parTrans" cxnId="{56785B9F-A771-4A85-AD7A-C0EFAF6BCA26}">
      <dgm:prSet/>
      <dgm:spPr/>
      <dgm:t>
        <a:bodyPr/>
        <a:lstStyle/>
        <a:p>
          <a:endParaRPr lang="en-US"/>
        </a:p>
      </dgm:t>
    </dgm:pt>
    <dgm:pt modelId="{08D3D3D0-0FE7-471C-81C3-38867C131418}" type="sibTrans" cxnId="{56785B9F-A771-4A85-AD7A-C0EFAF6BCA26}">
      <dgm:prSet/>
      <dgm:spPr/>
      <dgm:t>
        <a:bodyPr/>
        <a:lstStyle/>
        <a:p>
          <a:endParaRPr lang="en-US"/>
        </a:p>
      </dgm:t>
    </dgm:pt>
    <dgm:pt modelId="{477B9A5E-A227-46A5-B11B-C4D0F1E5BB30}">
      <dgm:prSet phldrT="[Text]" custT="1"/>
      <dgm:spPr/>
      <dgm:t>
        <a:bodyPr anchor="t"/>
        <a:lstStyle/>
        <a:p>
          <a:pPr algn="ctr"/>
          <a:r>
            <a:rPr lang="en-US" sz="2400" b="1" dirty="0" smtClean="0"/>
            <a:t>What characteristics are my                                                           STRENGTHS?</a:t>
          </a:r>
          <a:r>
            <a:rPr lang="en-US" sz="2400" dirty="0" smtClean="0"/>
            <a:t>	</a:t>
          </a:r>
          <a:endParaRPr lang="en-US" sz="2400" dirty="0"/>
        </a:p>
      </dgm:t>
    </dgm:pt>
    <dgm:pt modelId="{B1EFD85A-359C-4D0D-AC9A-9A6F29DA5206}" type="sibTrans" cxnId="{51C031F9-2B56-4046-B59D-3D7C8E02976C}">
      <dgm:prSet/>
      <dgm:spPr/>
      <dgm:t>
        <a:bodyPr/>
        <a:lstStyle/>
        <a:p>
          <a:endParaRPr lang="en-US"/>
        </a:p>
      </dgm:t>
    </dgm:pt>
    <dgm:pt modelId="{65F69694-BDF0-41EC-B1CE-EFDB1331D5C8}" type="parTrans" cxnId="{51C031F9-2B56-4046-B59D-3D7C8E02976C}">
      <dgm:prSet/>
      <dgm:spPr/>
      <dgm:t>
        <a:bodyPr/>
        <a:lstStyle/>
        <a:p>
          <a:endParaRPr lang="en-US"/>
        </a:p>
      </dgm:t>
    </dgm:pt>
    <dgm:pt modelId="{06272DE9-BF3F-4C34-A326-D45E86A610CB}" type="pres">
      <dgm:prSet presAssocID="{42B5C9AD-FC31-4CF2-A751-68EB6D1AAA2E}" presName="diagram" presStyleCnt="0">
        <dgm:presLayoutVars>
          <dgm:dir/>
          <dgm:resizeHandles val="exact"/>
        </dgm:presLayoutVars>
      </dgm:prSet>
      <dgm:spPr/>
      <dgm:t>
        <a:bodyPr/>
        <a:lstStyle/>
        <a:p>
          <a:endParaRPr lang="en-US"/>
        </a:p>
      </dgm:t>
    </dgm:pt>
    <dgm:pt modelId="{1ABC61F9-2168-4E16-BEEF-B8250F360191}" type="pres">
      <dgm:prSet presAssocID="{C0BC746A-8FFC-4574-8E16-054953EBF170}" presName="node" presStyleLbl="node1" presStyleIdx="0" presStyleCnt="3" custScaleX="276408" custScaleY="453996">
        <dgm:presLayoutVars>
          <dgm:bulletEnabled val="1"/>
        </dgm:presLayoutVars>
      </dgm:prSet>
      <dgm:spPr/>
      <dgm:t>
        <a:bodyPr/>
        <a:lstStyle/>
        <a:p>
          <a:endParaRPr lang="en-US"/>
        </a:p>
      </dgm:t>
    </dgm:pt>
    <dgm:pt modelId="{F7FFFEBE-B9EF-40DE-B4FA-45283BB559D2}" type="pres">
      <dgm:prSet presAssocID="{75A60DFE-0052-4D9D-89F3-70567793186F}" presName="sibTrans" presStyleCnt="0"/>
      <dgm:spPr/>
    </dgm:pt>
    <dgm:pt modelId="{C995EA4E-C834-47FE-8948-BFC9A8E18426}" type="pres">
      <dgm:prSet presAssocID="{477B9A5E-A227-46A5-B11B-C4D0F1E5BB30}" presName="node" presStyleLbl="node1" presStyleIdx="1" presStyleCnt="3" custScaleX="143737" custScaleY="202329" custLinFactNeighborX="4560" custLinFactNeighborY="89346">
        <dgm:presLayoutVars>
          <dgm:bulletEnabled val="1"/>
        </dgm:presLayoutVars>
      </dgm:prSet>
      <dgm:spPr/>
      <dgm:t>
        <a:bodyPr/>
        <a:lstStyle/>
        <a:p>
          <a:endParaRPr lang="en-US"/>
        </a:p>
      </dgm:t>
    </dgm:pt>
    <dgm:pt modelId="{FB3DF96E-8D68-47EE-B710-9E1C189ACC3C}" type="pres">
      <dgm:prSet presAssocID="{B1EFD85A-359C-4D0D-AC9A-9A6F29DA5206}" presName="sibTrans" presStyleCnt="0"/>
      <dgm:spPr/>
    </dgm:pt>
    <dgm:pt modelId="{4265745A-E810-4604-BD6B-925B206214A7}" type="pres">
      <dgm:prSet presAssocID="{C9A3E0E1-CD63-40DC-B184-0C8A2EDAC7BF}" presName="node" presStyleLbl="node1" presStyleIdx="2" presStyleCnt="3" custScaleX="148930" custScaleY="198722" custLinFactNeighborX="-664" custLinFactNeighborY="91380">
        <dgm:presLayoutVars>
          <dgm:bulletEnabled val="1"/>
        </dgm:presLayoutVars>
      </dgm:prSet>
      <dgm:spPr/>
      <dgm:t>
        <a:bodyPr/>
        <a:lstStyle/>
        <a:p>
          <a:endParaRPr lang="en-US"/>
        </a:p>
      </dgm:t>
    </dgm:pt>
  </dgm:ptLst>
  <dgm:cxnLst>
    <dgm:cxn modelId="{C481957E-39CA-46C5-A448-3EC4DA3508E1}" type="presOf" srcId="{42B5C9AD-FC31-4CF2-A751-68EB6D1AAA2E}" destId="{06272DE9-BF3F-4C34-A326-D45E86A610CB}" srcOrd="0" destOrd="0" presId="urn:microsoft.com/office/officeart/2005/8/layout/default"/>
    <dgm:cxn modelId="{51C031F9-2B56-4046-B59D-3D7C8E02976C}" srcId="{42B5C9AD-FC31-4CF2-A751-68EB6D1AAA2E}" destId="{477B9A5E-A227-46A5-B11B-C4D0F1E5BB30}" srcOrd="1" destOrd="0" parTransId="{65F69694-BDF0-41EC-B1CE-EFDB1331D5C8}" sibTransId="{B1EFD85A-359C-4D0D-AC9A-9A6F29DA5206}"/>
    <dgm:cxn modelId="{97EF22A7-E5D1-4E65-823D-72BCAAA31372}" srcId="{42B5C9AD-FC31-4CF2-A751-68EB6D1AAA2E}" destId="{C0BC746A-8FFC-4574-8E16-054953EBF170}" srcOrd="0" destOrd="0" parTransId="{B31D4CFD-F5FB-4387-9697-A8318B209A03}" sibTransId="{75A60DFE-0052-4D9D-89F3-70567793186F}"/>
    <dgm:cxn modelId="{201F0CF4-A5AB-427C-B8CA-E41CCE704D17}" type="presOf" srcId="{477B9A5E-A227-46A5-B11B-C4D0F1E5BB30}" destId="{C995EA4E-C834-47FE-8948-BFC9A8E18426}" srcOrd="0" destOrd="0" presId="urn:microsoft.com/office/officeart/2005/8/layout/default"/>
    <dgm:cxn modelId="{56785B9F-A771-4A85-AD7A-C0EFAF6BCA26}" srcId="{42B5C9AD-FC31-4CF2-A751-68EB6D1AAA2E}" destId="{C9A3E0E1-CD63-40DC-B184-0C8A2EDAC7BF}" srcOrd="2" destOrd="0" parTransId="{505B3292-A026-47FE-8760-41BA3AB3513A}" sibTransId="{08D3D3D0-0FE7-471C-81C3-38867C131418}"/>
    <dgm:cxn modelId="{10C62A66-C641-4437-930D-F1D060A19644}" type="presOf" srcId="{C0BC746A-8FFC-4574-8E16-054953EBF170}" destId="{1ABC61F9-2168-4E16-BEEF-B8250F360191}" srcOrd="0" destOrd="0" presId="urn:microsoft.com/office/officeart/2005/8/layout/default"/>
    <dgm:cxn modelId="{B4E80097-C7E1-4A1B-9254-DF6840F9573E}" type="presOf" srcId="{C9A3E0E1-CD63-40DC-B184-0C8A2EDAC7BF}" destId="{4265745A-E810-4604-BD6B-925B206214A7}" srcOrd="0" destOrd="0" presId="urn:microsoft.com/office/officeart/2005/8/layout/default"/>
    <dgm:cxn modelId="{D8CB1D81-7AD7-4354-B33E-F2F7FDB4D75E}" type="presParOf" srcId="{06272DE9-BF3F-4C34-A326-D45E86A610CB}" destId="{1ABC61F9-2168-4E16-BEEF-B8250F360191}" srcOrd="0" destOrd="0" presId="urn:microsoft.com/office/officeart/2005/8/layout/default"/>
    <dgm:cxn modelId="{906364B8-571C-4CB7-A9C0-A6623B468054}" type="presParOf" srcId="{06272DE9-BF3F-4C34-A326-D45E86A610CB}" destId="{F7FFFEBE-B9EF-40DE-B4FA-45283BB559D2}" srcOrd="1" destOrd="0" presId="urn:microsoft.com/office/officeart/2005/8/layout/default"/>
    <dgm:cxn modelId="{9E7324CF-E020-4C1D-BAE6-482CDF4CA462}" type="presParOf" srcId="{06272DE9-BF3F-4C34-A326-D45E86A610CB}" destId="{C995EA4E-C834-47FE-8948-BFC9A8E18426}" srcOrd="2" destOrd="0" presId="urn:microsoft.com/office/officeart/2005/8/layout/default"/>
    <dgm:cxn modelId="{2891984B-46A4-4CE3-BEE3-1EBB97EC7D65}" type="presParOf" srcId="{06272DE9-BF3F-4C34-A326-D45E86A610CB}" destId="{FB3DF96E-8D68-47EE-B710-9E1C189ACC3C}" srcOrd="3" destOrd="0" presId="urn:microsoft.com/office/officeart/2005/8/layout/default"/>
    <dgm:cxn modelId="{22997001-71E2-4440-9FA5-9A18B35C8705}" type="presParOf" srcId="{06272DE9-BF3F-4C34-A326-D45E86A610CB}" destId="{4265745A-E810-4604-BD6B-925B206214A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05/8/layout/cycle6" loCatId="cycle" qsTypeId="urn:microsoft.com/office/officeart/2005/8/quickstyle/simple4" qsCatId="simple" csTypeId="urn:microsoft.com/office/officeart/2005/8/colors/colorful2" csCatId="colorful" phldr="1"/>
      <dgm:spPr/>
      <dgm:t>
        <a:bodyPr/>
        <a:lstStyle/>
        <a:p>
          <a:endParaRPr lang="en-US"/>
        </a:p>
      </dgm:t>
    </dgm:pt>
    <dgm:pt modelId="{AAC263CB-8256-4B03-92FE-1622698FB3E9}">
      <dgm:prSet/>
      <dgm:spPr>
        <a:solidFill>
          <a:schemeClr val="accent3">
            <a:lumMod val="40000"/>
            <a:lumOff val="60000"/>
          </a:schemeClr>
        </a:solidFill>
      </dgm:spPr>
      <dgm:t>
        <a:bodyPr/>
        <a:lstStyle/>
        <a:p>
          <a:r>
            <a:rPr lang="en-US" b="1" dirty="0" smtClean="0">
              <a:solidFill>
                <a:schemeClr val="bg1"/>
              </a:solidFill>
            </a:rPr>
            <a:t>PLANT</a:t>
          </a:r>
          <a:endParaRPr lang="en-US" b="1" dirty="0">
            <a:solidFill>
              <a:schemeClr val="bg1"/>
            </a:solidFill>
          </a:endParaRPr>
        </a:p>
      </dgm:t>
    </dgm:pt>
    <dgm:pt modelId="{0BEED663-FC38-4EAD-940F-4C475D2C87DB}" type="parTrans" cxnId="{C5E94186-9CB6-4C42-92B3-C546CC53A7B9}">
      <dgm:prSet/>
      <dgm:spPr/>
      <dgm:t>
        <a:bodyPr/>
        <a:lstStyle/>
        <a:p>
          <a:endParaRPr lang="en-US" b="1">
            <a:solidFill>
              <a:schemeClr val="bg1"/>
            </a:solidFill>
          </a:endParaRPr>
        </a:p>
      </dgm:t>
    </dgm:pt>
    <dgm:pt modelId="{808B76D0-8EC7-469A-93AC-7A6017188A9D}" type="sibTrans" cxnId="{C5E94186-9CB6-4C42-92B3-C546CC53A7B9}">
      <dgm:prSet/>
      <dgm:spPr/>
      <dgm:t>
        <a:bodyPr/>
        <a:lstStyle/>
        <a:p>
          <a:endParaRPr lang="en-US" b="1">
            <a:solidFill>
              <a:schemeClr val="bg1"/>
            </a:solidFill>
          </a:endParaRPr>
        </a:p>
      </dgm:t>
    </dgm:pt>
    <dgm:pt modelId="{4E8D2E69-0173-4BD3-B96A-7A9C5DD12B47}">
      <dgm:prSet/>
      <dgm:spPr>
        <a:solidFill>
          <a:schemeClr val="accent2">
            <a:lumMod val="60000"/>
            <a:lumOff val="40000"/>
          </a:schemeClr>
        </a:solidFill>
      </dgm:spPr>
      <dgm:t>
        <a:bodyPr/>
        <a:lstStyle/>
        <a:p>
          <a:r>
            <a:rPr lang="en-US" b="1" dirty="0" smtClean="0">
              <a:solidFill>
                <a:schemeClr val="bg1"/>
              </a:solidFill>
            </a:rPr>
            <a:t>NURTURE</a:t>
          </a:r>
          <a:endParaRPr lang="en-US" b="1" dirty="0">
            <a:solidFill>
              <a:schemeClr val="bg1"/>
            </a:solidFill>
          </a:endParaRPr>
        </a:p>
      </dgm:t>
    </dgm:pt>
    <dgm:pt modelId="{B954BF22-E3B3-4A1C-802E-590228BE2D9C}" type="parTrans" cxnId="{0F866C41-EB5F-47BD-A2CD-A58671F15B67}">
      <dgm:prSet/>
      <dgm:spPr/>
      <dgm:t>
        <a:bodyPr/>
        <a:lstStyle/>
        <a:p>
          <a:endParaRPr lang="en-US" b="1">
            <a:solidFill>
              <a:schemeClr val="bg1"/>
            </a:solidFill>
          </a:endParaRPr>
        </a:p>
      </dgm:t>
    </dgm:pt>
    <dgm:pt modelId="{FEF1E80E-8A9E-4B0A-817C-2A4CFDCF3FB2}" type="sibTrans" cxnId="{0F866C41-EB5F-47BD-A2CD-A58671F15B67}">
      <dgm:prSet/>
      <dgm:spPr/>
      <dgm:t>
        <a:bodyPr/>
        <a:lstStyle/>
        <a:p>
          <a:endParaRPr lang="en-US" b="1">
            <a:solidFill>
              <a:schemeClr val="bg1"/>
            </a:solidFill>
          </a:endParaRPr>
        </a:p>
      </dgm:t>
    </dgm:pt>
    <dgm:pt modelId="{76D56F19-2708-49DB-8F92-D8AC45F23A9A}">
      <dgm:prSet/>
      <dgm:spPr>
        <a:solidFill>
          <a:schemeClr val="accent1">
            <a:lumMod val="60000"/>
            <a:lumOff val="40000"/>
          </a:schemeClr>
        </a:solidFill>
      </dgm:spPr>
      <dgm:t>
        <a:bodyPr/>
        <a:lstStyle/>
        <a:p>
          <a:r>
            <a:rPr lang="en-US" b="1" dirty="0" smtClean="0">
              <a:solidFill>
                <a:schemeClr val="bg1"/>
              </a:solidFill>
            </a:rPr>
            <a:t>HARVEST</a:t>
          </a:r>
          <a:endParaRPr lang="en-US" b="1" dirty="0">
            <a:solidFill>
              <a:schemeClr val="bg1"/>
            </a:solidFill>
          </a:endParaRPr>
        </a:p>
      </dgm:t>
    </dgm:pt>
    <dgm:pt modelId="{9D5610C2-0A12-494A-AC46-8DD17C08B09F}" type="parTrans" cxnId="{32E90211-17E0-4DDF-9274-DD3E46D811B8}">
      <dgm:prSet/>
      <dgm:spPr/>
      <dgm:t>
        <a:bodyPr/>
        <a:lstStyle/>
        <a:p>
          <a:endParaRPr lang="en-US" b="1">
            <a:solidFill>
              <a:schemeClr val="bg1"/>
            </a:solidFill>
          </a:endParaRPr>
        </a:p>
      </dgm:t>
    </dgm:pt>
    <dgm:pt modelId="{EC8965A1-F755-4945-8AAC-DCF1F68F011E}" type="sibTrans" cxnId="{32E90211-17E0-4DDF-9274-DD3E46D811B8}">
      <dgm:prSet/>
      <dgm:spPr/>
      <dgm:t>
        <a:bodyPr/>
        <a:lstStyle/>
        <a:p>
          <a:endParaRPr lang="en-US" b="1">
            <a:solidFill>
              <a:schemeClr val="bg1"/>
            </a:solidFill>
          </a:endParaRPr>
        </a:p>
      </dgm:t>
    </dgm:pt>
    <dgm:pt modelId="{44E59079-4044-4615-844A-2BF6DDD5742E}" type="pres">
      <dgm:prSet presAssocID="{D4503D04-C97E-4622-AE07-D0307CB3B4CA}" presName="cycle" presStyleCnt="0">
        <dgm:presLayoutVars>
          <dgm:dir/>
          <dgm:resizeHandles val="exact"/>
        </dgm:presLayoutVars>
      </dgm:prSet>
      <dgm:spPr/>
      <dgm:t>
        <a:bodyPr/>
        <a:lstStyle/>
        <a:p>
          <a:endParaRPr lang="en-US"/>
        </a:p>
      </dgm:t>
    </dgm:pt>
    <dgm:pt modelId="{8207854D-2B51-4A8E-B5AE-10487E87CA78}" type="pres">
      <dgm:prSet presAssocID="{AAC263CB-8256-4B03-92FE-1622698FB3E9}" presName="node" presStyleLbl="node1" presStyleIdx="0" presStyleCnt="3" custRadScaleRad="98730" custRadScaleInc="-32">
        <dgm:presLayoutVars>
          <dgm:bulletEnabled val="1"/>
        </dgm:presLayoutVars>
      </dgm:prSet>
      <dgm:spPr/>
      <dgm:t>
        <a:bodyPr/>
        <a:lstStyle/>
        <a:p>
          <a:endParaRPr lang="en-US"/>
        </a:p>
      </dgm:t>
    </dgm:pt>
    <dgm:pt modelId="{3BD308D7-A299-4638-ADDE-05060FAADE0B}" type="pres">
      <dgm:prSet presAssocID="{AAC263CB-8256-4B03-92FE-1622698FB3E9}" presName="spNode" presStyleCnt="0"/>
      <dgm:spPr/>
    </dgm:pt>
    <dgm:pt modelId="{C8571390-81D5-4CB3-85C5-E4D11E7CFD6A}" type="pres">
      <dgm:prSet presAssocID="{808B76D0-8EC7-469A-93AC-7A6017188A9D}" presName="sibTrans" presStyleLbl="sibTrans1D1" presStyleIdx="0" presStyleCnt="3"/>
      <dgm:spPr/>
      <dgm:t>
        <a:bodyPr/>
        <a:lstStyle/>
        <a:p>
          <a:endParaRPr lang="en-US"/>
        </a:p>
      </dgm:t>
    </dgm:pt>
    <dgm:pt modelId="{A20D3CF3-3A37-4B6F-A6B5-4E7BBBD1546D}" type="pres">
      <dgm:prSet presAssocID="{4E8D2E69-0173-4BD3-B96A-7A9C5DD12B47}" presName="node" presStyleLbl="node1" presStyleIdx="1" presStyleCnt="3" custRadScaleRad="90392" custRadScaleInc="-23880">
        <dgm:presLayoutVars>
          <dgm:bulletEnabled val="1"/>
        </dgm:presLayoutVars>
      </dgm:prSet>
      <dgm:spPr/>
      <dgm:t>
        <a:bodyPr/>
        <a:lstStyle/>
        <a:p>
          <a:endParaRPr lang="en-US"/>
        </a:p>
      </dgm:t>
    </dgm:pt>
    <dgm:pt modelId="{5699C828-C06B-4049-827B-700B959CB820}" type="pres">
      <dgm:prSet presAssocID="{4E8D2E69-0173-4BD3-B96A-7A9C5DD12B47}" presName="spNode" presStyleCnt="0"/>
      <dgm:spPr/>
    </dgm:pt>
    <dgm:pt modelId="{48BB7BDC-C048-4E69-ACAB-ECF95ED26C20}" type="pres">
      <dgm:prSet presAssocID="{FEF1E80E-8A9E-4B0A-817C-2A4CFDCF3FB2}" presName="sibTrans" presStyleLbl="sibTrans1D1" presStyleIdx="1" presStyleCnt="3"/>
      <dgm:spPr/>
      <dgm:t>
        <a:bodyPr/>
        <a:lstStyle/>
        <a:p>
          <a:endParaRPr lang="en-US"/>
        </a:p>
      </dgm:t>
    </dgm:pt>
    <dgm:pt modelId="{189DFD5B-E336-4C25-B91A-5BA538A2118E}" type="pres">
      <dgm:prSet presAssocID="{76D56F19-2708-49DB-8F92-D8AC45F23A9A}" presName="node" presStyleLbl="node1" presStyleIdx="2" presStyleCnt="3" custRadScaleRad="96140" custRadScaleInc="71484">
        <dgm:presLayoutVars>
          <dgm:bulletEnabled val="1"/>
        </dgm:presLayoutVars>
      </dgm:prSet>
      <dgm:spPr/>
      <dgm:t>
        <a:bodyPr/>
        <a:lstStyle/>
        <a:p>
          <a:endParaRPr lang="en-US"/>
        </a:p>
      </dgm:t>
    </dgm:pt>
    <dgm:pt modelId="{6F49F479-5DE3-4E1C-9602-1596AE98CFE6}" type="pres">
      <dgm:prSet presAssocID="{76D56F19-2708-49DB-8F92-D8AC45F23A9A}" presName="spNode" presStyleCnt="0"/>
      <dgm:spPr/>
    </dgm:pt>
    <dgm:pt modelId="{5ACEEF5B-7780-407E-9A1B-DD9AD3C9D5C6}" type="pres">
      <dgm:prSet presAssocID="{EC8965A1-F755-4945-8AAC-DCF1F68F011E}" presName="sibTrans" presStyleLbl="sibTrans1D1" presStyleIdx="2" presStyleCnt="3"/>
      <dgm:spPr/>
      <dgm:t>
        <a:bodyPr/>
        <a:lstStyle/>
        <a:p>
          <a:endParaRPr lang="en-US"/>
        </a:p>
      </dgm:t>
    </dgm:pt>
  </dgm:ptLst>
  <dgm:cxnLst>
    <dgm:cxn modelId="{B8012909-31CC-4651-B917-AA40A0B19C60}" type="presOf" srcId="{808B76D0-8EC7-469A-93AC-7A6017188A9D}" destId="{C8571390-81D5-4CB3-85C5-E4D11E7CFD6A}" srcOrd="0" destOrd="0" presId="urn:microsoft.com/office/officeart/2005/8/layout/cycle6"/>
    <dgm:cxn modelId="{C5E94186-9CB6-4C42-92B3-C546CC53A7B9}" srcId="{D4503D04-C97E-4622-AE07-D0307CB3B4CA}" destId="{AAC263CB-8256-4B03-92FE-1622698FB3E9}" srcOrd="0" destOrd="0" parTransId="{0BEED663-FC38-4EAD-940F-4C475D2C87DB}" sibTransId="{808B76D0-8EC7-469A-93AC-7A6017188A9D}"/>
    <dgm:cxn modelId="{771C6669-A4EF-41AF-8590-752148CA914D}" type="presOf" srcId="{4E8D2E69-0173-4BD3-B96A-7A9C5DD12B47}" destId="{A20D3CF3-3A37-4B6F-A6B5-4E7BBBD1546D}" srcOrd="0" destOrd="0" presId="urn:microsoft.com/office/officeart/2005/8/layout/cycle6"/>
    <dgm:cxn modelId="{543E8744-CB30-49DE-AF2B-4CD39E66B57D}" type="presOf" srcId="{76D56F19-2708-49DB-8F92-D8AC45F23A9A}" destId="{189DFD5B-E336-4C25-B91A-5BA538A2118E}" srcOrd="0" destOrd="0" presId="urn:microsoft.com/office/officeart/2005/8/layout/cycle6"/>
    <dgm:cxn modelId="{0F866C41-EB5F-47BD-A2CD-A58671F15B67}" srcId="{D4503D04-C97E-4622-AE07-D0307CB3B4CA}" destId="{4E8D2E69-0173-4BD3-B96A-7A9C5DD12B47}" srcOrd="1" destOrd="0" parTransId="{B954BF22-E3B3-4A1C-802E-590228BE2D9C}" sibTransId="{FEF1E80E-8A9E-4B0A-817C-2A4CFDCF3FB2}"/>
    <dgm:cxn modelId="{B37EDD4B-343D-4F96-9CAD-7FE23EC43B88}" type="presOf" srcId="{EC8965A1-F755-4945-8AAC-DCF1F68F011E}" destId="{5ACEEF5B-7780-407E-9A1B-DD9AD3C9D5C6}" srcOrd="0" destOrd="0" presId="urn:microsoft.com/office/officeart/2005/8/layout/cycle6"/>
    <dgm:cxn modelId="{F90035AD-DBAC-4CA9-AA0A-714D22095450}" type="presOf" srcId="{D4503D04-C97E-4622-AE07-D0307CB3B4CA}" destId="{44E59079-4044-4615-844A-2BF6DDD5742E}" srcOrd="0" destOrd="0" presId="urn:microsoft.com/office/officeart/2005/8/layout/cycle6"/>
    <dgm:cxn modelId="{32E90211-17E0-4DDF-9274-DD3E46D811B8}" srcId="{D4503D04-C97E-4622-AE07-D0307CB3B4CA}" destId="{76D56F19-2708-49DB-8F92-D8AC45F23A9A}" srcOrd="2" destOrd="0" parTransId="{9D5610C2-0A12-494A-AC46-8DD17C08B09F}" sibTransId="{EC8965A1-F755-4945-8AAC-DCF1F68F011E}"/>
    <dgm:cxn modelId="{839722B2-0B9D-4B60-875E-31C70C790265}" type="presOf" srcId="{AAC263CB-8256-4B03-92FE-1622698FB3E9}" destId="{8207854D-2B51-4A8E-B5AE-10487E87CA78}" srcOrd="0" destOrd="0" presId="urn:microsoft.com/office/officeart/2005/8/layout/cycle6"/>
    <dgm:cxn modelId="{C3DE9ED3-38FB-4274-A096-C51CB55DF9E2}" type="presOf" srcId="{FEF1E80E-8A9E-4B0A-817C-2A4CFDCF3FB2}" destId="{48BB7BDC-C048-4E69-ACAB-ECF95ED26C20}" srcOrd="0" destOrd="0" presId="urn:microsoft.com/office/officeart/2005/8/layout/cycle6"/>
    <dgm:cxn modelId="{26CB1FEB-1370-4614-92B2-B054D6C4BFAD}" type="presParOf" srcId="{44E59079-4044-4615-844A-2BF6DDD5742E}" destId="{8207854D-2B51-4A8E-B5AE-10487E87CA78}" srcOrd="0" destOrd="0" presId="urn:microsoft.com/office/officeart/2005/8/layout/cycle6"/>
    <dgm:cxn modelId="{46E1F505-6388-44AF-B512-07C548A8338D}" type="presParOf" srcId="{44E59079-4044-4615-844A-2BF6DDD5742E}" destId="{3BD308D7-A299-4638-ADDE-05060FAADE0B}" srcOrd="1" destOrd="0" presId="urn:microsoft.com/office/officeart/2005/8/layout/cycle6"/>
    <dgm:cxn modelId="{90E711E1-8E37-4F9E-8AB6-1FE5F3C7553D}" type="presParOf" srcId="{44E59079-4044-4615-844A-2BF6DDD5742E}" destId="{C8571390-81D5-4CB3-85C5-E4D11E7CFD6A}" srcOrd="2" destOrd="0" presId="urn:microsoft.com/office/officeart/2005/8/layout/cycle6"/>
    <dgm:cxn modelId="{D787DAE8-F37D-4A52-990F-100975069741}" type="presParOf" srcId="{44E59079-4044-4615-844A-2BF6DDD5742E}" destId="{A20D3CF3-3A37-4B6F-A6B5-4E7BBBD1546D}" srcOrd="3" destOrd="0" presId="urn:microsoft.com/office/officeart/2005/8/layout/cycle6"/>
    <dgm:cxn modelId="{6EEA712C-250A-40AD-9C66-A8BCB8808E88}" type="presParOf" srcId="{44E59079-4044-4615-844A-2BF6DDD5742E}" destId="{5699C828-C06B-4049-827B-700B959CB820}" srcOrd="4" destOrd="0" presId="urn:microsoft.com/office/officeart/2005/8/layout/cycle6"/>
    <dgm:cxn modelId="{8C87D362-9185-46CA-BAAF-0C7624873007}" type="presParOf" srcId="{44E59079-4044-4615-844A-2BF6DDD5742E}" destId="{48BB7BDC-C048-4E69-ACAB-ECF95ED26C20}" srcOrd="5" destOrd="0" presId="urn:microsoft.com/office/officeart/2005/8/layout/cycle6"/>
    <dgm:cxn modelId="{B236F409-DAE6-4262-BCB6-4E3EB3842410}" type="presParOf" srcId="{44E59079-4044-4615-844A-2BF6DDD5742E}" destId="{189DFD5B-E336-4C25-B91A-5BA538A2118E}" srcOrd="6" destOrd="0" presId="urn:microsoft.com/office/officeart/2005/8/layout/cycle6"/>
    <dgm:cxn modelId="{C5E8BEEB-5613-4831-B709-6807B41D380A}" type="presParOf" srcId="{44E59079-4044-4615-844A-2BF6DDD5742E}" destId="{6F49F479-5DE3-4E1C-9602-1596AE98CFE6}" srcOrd="7" destOrd="0" presId="urn:microsoft.com/office/officeart/2005/8/layout/cycle6"/>
    <dgm:cxn modelId="{D991BBDE-173D-4492-9A80-08ECF8E7AD22}" type="presParOf" srcId="{44E59079-4044-4615-844A-2BF6DDD5742E}" destId="{5ACEEF5B-7780-407E-9A1B-DD9AD3C9D5C6}"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C61F9-2168-4E16-BEEF-B8250F360191}">
      <dsp:nvSpPr>
        <dsp:cNvPr id="0" name=""/>
        <dsp:cNvSpPr/>
      </dsp:nvSpPr>
      <dsp:spPr>
        <a:xfrm>
          <a:off x="2318" y="0"/>
          <a:ext cx="4619138" cy="4552119"/>
        </a:xfrm>
        <a:prstGeom prst="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Honesty, Integrity, Inspiring, </a:t>
          </a:r>
          <a:r>
            <a:rPr lang="en-US" sz="2000" b="1" kern="1200" dirty="0" smtClean="0">
              <a:solidFill>
                <a:schemeClr val="accent3">
                  <a:lumMod val="60000"/>
                  <a:lumOff val="40000"/>
                </a:schemeClr>
              </a:solidFill>
            </a:rPr>
            <a:t>Goals</a:t>
          </a:r>
          <a:r>
            <a:rPr lang="en-US" sz="2000" b="1" kern="1200" dirty="0" smtClean="0"/>
            <a:t>, Commitment, Vulnerability, Communicates, </a:t>
          </a:r>
          <a:r>
            <a:rPr lang="en-US" sz="2000" b="1" kern="1200" dirty="0" smtClean="0">
              <a:solidFill>
                <a:schemeClr val="accent3">
                  <a:lumMod val="60000"/>
                  <a:lumOff val="40000"/>
                </a:schemeClr>
              </a:solidFill>
            </a:rPr>
            <a:t>Divergent thinking</a:t>
          </a:r>
          <a:r>
            <a:rPr lang="en-US" sz="2000" b="1" kern="1200" dirty="0" smtClean="0"/>
            <a:t>, Decisive, Accountability, Delegation, Empowerment, Creativity, Innovation, Empathy, Optimism, Persistence, A strong and powerful voice, </a:t>
          </a:r>
          <a:r>
            <a:rPr lang="en-US" sz="2000" b="1" kern="1200" dirty="0" smtClean="0">
              <a:solidFill>
                <a:schemeClr val="accent3">
                  <a:lumMod val="60000"/>
                  <a:lumOff val="40000"/>
                </a:schemeClr>
              </a:solidFill>
            </a:rPr>
            <a:t>Passion</a:t>
          </a:r>
          <a:r>
            <a:rPr lang="en-US" sz="2000" b="1" kern="1200" dirty="0" smtClean="0"/>
            <a:t>, Purpose, </a:t>
          </a:r>
          <a:r>
            <a:rPr lang="en-US" sz="2000" b="1" kern="1200" dirty="0" smtClean="0">
              <a:solidFill>
                <a:schemeClr val="accent3">
                  <a:lumMod val="60000"/>
                  <a:lumOff val="40000"/>
                </a:schemeClr>
              </a:solidFill>
            </a:rPr>
            <a:t>Confidence</a:t>
          </a:r>
          <a:r>
            <a:rPr lang="en-US" sz="2000" b="1" kern="1200" dirty="0" smtClean="0"/>
            <a:t>, Embraces change, Authenticity, Seeking and receiving support, Clarity, Courage, Humility, Vision, Listens, Resilience, Transparency, Emotional intelligence, Open-minded, Patient, Diplomacy, Initiative, Influence, Trust, Motivation, </a:t>
          </a:r>
          <a:r>
            <a:rPr lang="en-US" sz="2000" b="1" kern="1200" dirty="0" smtClean="0">
              <a:solidFill>
                <a:schemeClr val="accent3">
                  <a:lumMod val="60000"/>
                  <a:lumOff val="40000"/>
                </a:schemeClr>
              </a:solidFill>
            </a:rPr>
            <a:t>Relationships</a:t>
          </a:r>
        </a:p>
        <a:p>
          <a:pPr lvl="0" algn="ctr" defTabSz="889000">
            <a:lnSpc>
              <a:spcPct val="90000"/>
            </a:lnSpc>
            <a:spcBef>
              <a:spcPct val="0"/>
            </a:spcBef>
            <a:spcAft>
              <a:spcPct val="35000"/>
            </a:spcAft>
          </a:pPr>
          <a:endParaRPr lang="en-US" sz="1800" b="1" kern="1200" dirty="0"/>
        </a:p>
      </dsp:txBody>
      <dsp:txXfrm>
        <a:off x="2318" y="0"/>
        <a:ext cx="4619138" cy="4552119"/>
      </dsp:txXfrm>
    </dsp:sp>
    <dsp:sp modelId="{C995EA4E-C834-47FE-8948-BFC9A8E18426}">
      <dsp:nvSpPr>
        <dsp:cNvPr id="0" name=""/>
        <dsp:cNvSpPr/>
      </dsp:nvSpPr>
      <dsp:spPr>
        <a:xfrm>
          <a:off x="4864773" y="2157558"/>
          <a:ext cx="2402032" cy="2028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1" kern="1200" dirty="0" smtClean="0"/>
            <a:t>What characteristics are my                                                           STRENGTHS?</a:t>
          </a:r>
          <a:r>
            <a:rPr lang="en-US" sz="2400" kern="1200" dirty="0" smtClean="0"/>
            <a:t>	</a:t>
          </a:r>
          <a:endParaRPr lang="en-US" sz="2400" kern="1200" dirty="0"/>
        </a:p>
      </dsp:txBody>
      <dsp:txXfrm>
        <a:off x="4864773" y="2157558"/>
        <a:ext cx="2402032" cy="2028709"/>
      </dsp:txXfrm>
    </dsp:sp>
    <dsp:sp modelId="{4265745A-E810-4604-BD6B-925B206214A7}">
      <dsp:nvSpPr>
        <dsp:cNvPr id="0" name=""/>
        <dsp:cNvSpPr/>
      </dsp:nvSpPr>
      <dsp:spPr>
        <a:xfrm>
          <a:off x="7346620" y="2196036"/>
          <a:ext cx="2488814" cy="19925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b="1" kern="1200" dirty="0" smtClean="0"/>
            <a:t>What characteristics would I like to NURTURE?</a:t>
          </a:r>
          <a:endParaRPr lang="en-US" sz="2400" b="1" kern="1200" dirty="0"/>
        </a:p>
      </dsp:txBody>
      <dsp:txXfrm>
        <a:off x="7346620" y="2196036"/>
        <a:ext cx="2488814" cy="1992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854D-2B51-4A8E-B5AE-10487E87CA78}">
      <dsp:nvSpPr>
        <dsp:cNvPr id="0" name=""/>
        <dsp:cNvSpPr/>
      </dsp:nvSpPr>
      <dsp:spPr>
        <a:xfrm>
          <a:off x="1499295" y="23023"/>
          <a:ext cx="1810842" cy="1177047"/>
        </a:xfrm>
        <a:prstGeom prst="roundRect">
          <a:avLst/>
        </a:prstGeom>
        <a:solidFill>
          <a:schemeClr val="accent3">
            <a:lumMod val="40000"/>
            <a:lumOff val="60000"/>
          </a:schemeClr>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PLANT</a:t>
          </a:r>
          <a:endParaRPr lang="en-US" sz="2800" b="1" kern="1200" dirty="0">
            <a:solidFill>
              <a:schemeClr val="bg1"/>
            </a:solidFill>
          </a:endParaRPr>
        </a:p>
      </dsp:txBody>
      <dsp:txXfrm>
        <a:off x="1556754" y="80482"/>
        <a:ext cx="1695924" cy="1062129"/>
      </dsp:txXfrm>
    </dsp:sp>
    <dsp:sp modelId="{C8571390-81D5-4CB3-85C5-E4D11E7CFD6A}">
      <dsp:nvSpPr>
        <dsp:cNvPr id="0" name=""/>
        <dsp:cNvSpPr/>
      </dsp:nvSpPr>
      <dsp:spPr>
        <a:xfrm>
          <a:off x="683118" y="492232"/>
          <a:ext cx="3136417" cy="3136417"/>
        </a:xfrm>
        <a:custGeom>
          <a:avLst/>
          <a:gdLst/>
          <a:ahLst/>
          <a:cxnLst/>
          <a:rect l="0" t="0" r="0" b="0"/>
          <a:pathLst>
            <a:path>
              <a:moveTo>
                <a:pt x="2636350" y="420013"/>
              </a:moveTo>
              <a:arcTo wR="1568208" hR="1568208" stAng="18775882" swAng="2809661"/>
            </a:path>
          </a:pathLst>
        </a:custGeom>
        <a:noFill/>
        <a:ln w="635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0D3CF3-3A37-4B6F-A6B5-4E7BBBD1546D}">
      <dsp:nvSpPr>
        <dsp:cNvPr id="0" name=""/>
        <dsp:cNvSpPr/>
      </dsp:nvSpPr>
      <dsp:spPr>
        <a:xfrm>
          <a:off x="2827857" y="2066542"/>
          <a:ext cx="1810842" cy="1177047"/>
        </a:xfrm>
        <a:prstGeom prst="roundRect">
          <a:avLst/>
        </a:prstGeom>
        <a:solidFill>
          <a:schemeClr val="accent2">
            <a:lumMod val="60000"/>
            <a:lumOff val="40000"/>
          </a:schemeClr>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NURTURE</a:t>
          </a:r>
          <a:endParaRPr lang="en-US" sz="2800" b="1" kern="1200" dirty="0">
            <a:solidFill>
              <a:schemeClr val="bg1"/>
            </a:solidFill>
          </a:endParaRPr>
        </a:p>
      </dsp:txBody>
      <dsp:txXfrm>
        <a:off x="2885316" y="2124001"/>
        <a:ext cx="1695924" cy="1062129"/>
      </dsp:txXfrm>
    </dsp:sp>
    <dsp:sp modelId="{48BB7BDC-C048-4E69-ACAB-ECF95ED26C20}">
      <dsp:nvSpPr>
        <dsp:cNvPr id="0" name=""/>
        <dsp:cNvSpPr/>
      </dsp:nvSpPr>
      <dsp:spPr>
        <a:xfrm>
          <a:off x="819862" y="413221"/>
          <a:ext cx="3136417" cy="3136417"/>
        </a:xfrm>
        <a:custGeom>
          <a:avLst/>
          <a:gdLst/>
          <a:ahLst/>
          <a:cxnLst/>
          <a:rect l="0" t="0" r="0" b="0"/>
          <a:pathLst>
            <a:path>
              <a:moveTo>
                <a:pt x="2480127" y="2844015"/>
              </a:moveTo>
              <a:arcTo wR="1568208" hR="1568208" stAng="3266618" swAng="5632042"/>
            </a:path>
          </a:pathLst>
        </a:custGeom>
        <a:noFill/>
        <a:ln w="6350" cap="flat" cmpd="sng" algn="ctr">
          <a:solidFill>
            <a:schemeClr val="accent2">
              <a:hueOff val="-441348"/>
              <a:satOff val="2109"/>
              <a:lumOff val="2941"/>
              <a:alphaOff val="0"/>
            </a:schemeClr>
          </a:solidFill>
          <a:prstDash val="solid"/>
        </a:ln>
        <a:effectLst/>
      </dsp:spPr>
      <dsp:style>
        <a:lnRef idx="1">
          <a:scrgbClr r="0" g="0" b="0"/>
        </a:lnRef>
        <a:fillRef idx="0">
          <a:scrgbClr r="0" g="0" b="0"/>
        </a:fillRef>
        <a:effectRef idx="0">
          <a:scrgbClr r="0" g="0" b="0"/>
        </a:effectRef>
        <a:fontRef idx="minor"/>
      </dsp:style>
    </dsp:sp>
    <dsp:sp modelId="{189DFD5B-E336-4C25-B91A-5BA538A2118E}">
      <dsp:nvSpPr>
        <dsp:cNvPr id="0" name=""/>
        <dsp:cNvSpPr/>
      </dsp:nvSpPr>
      <dsp:spPr>
        <a:xfrm>
          <a:off x="0" y="1608320"/>
          <a:ext cx="1810842" cy="1177047"/>
        </a:xfrm>
        <a:prstGeom prst="roundRect">
          <a:avLst/>
        </a:prstGeom>
        <a:solidFill>
          <a:schemeClr val="accent1">
            <a:lumMod val="60000"/>
            <a:lumOff val="40000"/>
          </a:schemeClr>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HARVEST</a:t>
          </a:r>
          <a:endParaRPr lang="en-US" sz="2800" b="1" kern="1200" dirty="0">
            <a:solidFill>
              <a:schemeClr val="bg1"/>
            </a:solidFill>
          </a:endParaRPr>
        </a:p>
      </dsp:txBody>
      <dsp:txXfrm>
        <a:off x="57459" y="1665779"/>
        <a:ext cx="1695924" cy="1062129"/>
      </dsp:txXfrm>
    </dsp:sp>
    <dsp:sp modelId="{5ACEEF5B-7780-407E-9A1B-DD9AD3C9D5C6}">
      <dsp:nvSpPr>
        <dsp:cNvPr id="0" name=""/>
        <dsp:cNvSpPr/>
      </dsp:nvSpPr>
      <dsp:spPr>
        <a:xfrm>
          <a:off x="925255" y="548735"/>
          <a:ext cx="3136417" cy="3136417"/>
        </a:xfrm>
        <a:custGeom>
          <a:avLst/>
          <a:gdLst/>
          <a:ahLst/>
          <a:cxnLst/>
          <a:rect l="0" t="0" r="0" b="0"/>
          <a:pathLst>
            <a:path>
              <a:moveTo>
                <a:pt x="87576" y="1051481"/>
              </a:moveTo>
              <a:arcTo wR="1568208" hR="1568208" stAng="11954312" swAng="1866353"/>
            </a:path>
          </a:pathLst>
        </a:custGeom>
        <a:noFill/>
        <a:ln w="6350" cap="flat" cmpd="sng" algn="ctr">
          <a:solidFill>
            <a:schemeClr val="accent2">
              <a:hueOff val="-882696"/>
              <a:satOff val="4218"/>
              <a:lumOff val="588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F4EA64-D5E8-4450-BC30-7DFC4EBD38F9}"/>
              </a:ext>
            </a:extLst>
          </p:cNvPr>
          <p:cNvSpPr>
            <a:spLocks noGrp="1"/>
          </p:cNvSpPr>
          <p:nvPr>
            <p:ph type="hdr" sz="quarter"/>
          </p:nvPr>
        </p:nvSpPr>
        <p:spPr>
          <a:xfrm>
            <a:off x="0" y="0"/>
            <a:ext cx="2982119" cy="466434"/>
          </a:xfrm>
          <a:prstGeom prst="rect">
            <a:avLst/>
          </a:prstGeom>
        </p:spPr>
        <p:txBody>
          <a:bodyPr vert="horz" lIns="92439" tIns="46219" rIns="92439" bIns="46219" rtlCol="0"/>
          <a:lstStyle>
            <a:lvl1pPr algn="l">
              <a:defRPr sz="1200"/>
            </a:lvl1pPr>
          </a:lstStyle>
          <a:p>
            <a:endParaRPr lang="en-US" dirty="0"/>
          </a:p>
        </p:txBody>
      </p:sp>
      <p:sp>
        <p:nvSpPr>
          <p:cNvPr id="3" name="Date Placeholder 2">
            <a:extLst>
              <a:ext uri="{FF2B5EF4-FFF2-40B4-BE49-F238E27FC236}">
                <a16:creationId xmlns:a16="http://schemas.microsoft.com/office/drawing/2014/main" id="{66641F71-C740-4CC1-840C-5FB23C8519F3}"/>
              </a:ext>
            </a:extLst>
          </p:cNvPr>
          <p:cNvSpPr>
            <a:spLocks noGrp="1"/>
          </p:cNvSpPr>
          <p:nvPr>
            <p:ph type="dt" sz="quarter" idx="1"/>
          </p:nvPr>
        </p:nvSpPr>
        <p:spPr>
          <a:xfrm>
            <a:off x="3898102" y="0"/>
            <a:ext cx="2982119" cy="466434"/>
          </a:xfrm>
          <a:prstGeom prst="rect">
            <a:avLst/>
          </a:prstGeom>
        </p:spPr>
        <p:txBody>
          <a:bodyPr vert="horz" lIns="92439" tIns="46219" rIns="92439" bIns="46219" rtlCol="0"/>
          <a:lstStyle>
            <a:lvl1pPr algn="r">
              <a:defRPr sz="1200"/>
            </a:lvl1pPr>
          </a:lstStyle>
          <a:p>
            <a:fld id="{ECD963B1-226B-4B24-8975-7DD28730789D}" type="datetimeFigureOut">
              <a:rPr lang="en-US" smtClean="0"/>
              <a:t>10/29/2019</a:t>
            </a:fld>
            <a:endParaRPr lang="en-US" dirty="0"/>
          </a:p>
        </p:txBody>
      </p:sp>
      <p:sp>
        <p:nvSpPr>
          <p:cNvPr id="4" name="Footer Placeholder 3">
            <a:extLst>
              <a:ext uri="{FF2B5EF4-FFF2-40B4-BE49-F238E27FC236}">
                <a16:creationId xmlns:a16="http://schemas.microsoft.com/office/drawing/2014/main" id="{C1BCE577-AAC9-4588-9221-506DA251D452}"/>
              </a:ext>
            </a:extLst>
          </p:cNvPr>
          <p:cNvSpPr>
            <a:spLocks noGrp="1"/>
          </p:cNvSpPr>
          <p:nvPr>
            <p:ph type="ftr" sz="quarter" idx="2"/>
          </p:nvPr>
        </p:nvSpPr>
        <p:spPr>
          <a:xfrm>
            <a:off x="0" y="8829967"/>
            <a:ext cx="2982119" cy="466433"/>
          </a:xfrm>
          <a:prstGeom prst="rect">
            <a:avLst/>
          </a:prstGeom>
        </p:spPr>
        <p:txBody>
          <a:bodyPr vert="horz" lIns="92439" tIns="46219" rIns="92439" bIns="4621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9921CD-9C42-44C5-B535-5F5FA40227C4}"/>
              </a:ext>
            </a:extLst>
          </p:cNvPr>
          <p:cNvSpPr>
            <a:spLocks noGrp="1"/>
          </p:cNvSpPr>
          <p:nvPr>
            <p:ph type="sldNum" sz="quarter" idx="3"/>
          </p:nvPr>
        </p:nvSpPr>
        <p:spPr>
          <a:xfrm>
            <a:off x="3898102" y="8829967"/>
            <a:ext cx="2982119" cy="466433"/>
          </a:xfrm>
          <a:prstGeom prst="rect">
            <a:avLst/>
          </a:prstGeom>
        </p:spPr>
        <p:txBody>
          <a:bodyPr vert="horz" lIns="92439" tIns="46219" rIns="92439" bIns="46219" rtlCol="0" anchor="b"/>
          <a:lstStyle>
            <a:lvl1pPr algn="r">
              <a:defRPr sz="1200"/>
            </a:lvl1pPr>
          </a:lstStyle>
          <a:p>
            <a:fld id="{68FA9CF0-FE85-40E5-A3E4-9D8D4A205BC2}" type="slidenum">
              <a:rPr lang="en-US" smtClean="0"/>
              <a:t>‹#›</a:t>
            </a:fld>
            <a:endParaRPr lang="en-US" dirty="0"/>
          </a:p>
        </p:txBody>
      </p:sp>
    </p:spTree>
    <p:extLst>
      <p:ext uri="{BB962C8B-B14F-4D97-AF65-F5344CB8AC3E}">
        <p14:creationId xmlns:p14="http://schemas.microsoft.com/office/powerpoint/2010/main" val="14096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39" tIns="46219" rIns="92439" bIns="46219"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39" tIns="46219" rIns="92439" bIns="46219" rtlCol="0"/>
          <a:lstStyle>
            <a:lvl1pPr algn="r">
              <a:defRPr sz="1200"/>
            </a:lvl1pPr>
          </a:lstStyle>
          <a:p>
            <a:fld id="{62C0BE83-1F76-412F-817F-6B87541A62B7}" type="datetimeFigureOut">
              <a:rPr lang="en-US" smtClean="0"/>
              <a:t>10/29/2019</a:t>
            </a:fld>
            <a:endParaRPr lang="en-US"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39" tIns="46219" rIns="92439" bIns="46219" rtlCol="0" anchor="ctr"/>
          <a:lstStyle/>
          <a:p>
            <a:endParaRPr lang="en-US" dirty="0"/>
          </a:p>
        </p:txBody>
      </p:sp>
      <p:sp>
        <p:nvSpPr>
          <p:cNvPr id="5" name="Notes Placeholder 4"/>
          <p:cNvSpPr>
            <a:spLocks noGrp="1"/>
          </p:cNvSpPr>
          <p:nvPr>
            <p:ph type="body" sz="quarter" idx="3"/>
          </p:nvPr>
        </p:nvSpPr>
        <p:spPr>
          <a:xfrm>
            <a:off x="688182" y="4473893"/>
            <a:ext cx="5505450" cy="3660457"/>
          </a:xfrm>
          <a:prstGeom prst="rect">
            <a:avLst/>
          </a:prstGeom>
        </p:spPr>
        <p:txBody>
          <a:bodyPr vert="horz" lIns="92439" tIns="46219" rIns="92439"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39" tIns="46219" rIns="92439"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39" tIns="46219" rIns="92439" bIns="46219" rtlCol="0" anchor="b"/>
          <a:lstStyle>
            <a:lvl1pPr algn="r">
              <a:defRPr sz="1200"/>
            </a:lvl1pPr>
          </a:lstStyle>
          <a:p>
            <a:fld id="{6CB54AA9-D1C5-4A71-8BC1-393246244DDE}" type="slidenum">
              <a:rPr lang="en-US" smtClean="0"/>
              <a:t>‹#›</a:t>
            </a:fld>
            <a:endParaRPr lang="en-US" dirty="0"/>
          </a:p>
        </p:txBody>
      </p:sp>
    </p:spTree>
    <p:extLst>
      <p:ext uri="{BB962C8B-B14F-4D97-AF65-F5344CB8AC3E}">
        <p14:creationId xmlns:p14="http://schemas.microsoft.com/office/powerpoint/2010/main" val="134120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a:t>
            </a:fld>
            <a:endParaRPr lang="en-US" dirty="0"/>
          </a:p>
        </p:txBody>
      </p:sp>
    </p:spTree>
    <p:extLst>
      <p:ext uri="{BB962C8B-B14F-4D97-AF65-F5344CB8AC3E}">
        <p14:creationId xmlns:p14="http://schemas.microsoft.com/office/powerpoint/2010/main" val="16100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3</a:t>
            </a:fld>
            <a:endParaRPr lang="en-US" dirty="0"/>
          </a:p>
        </p:txBody>
      </p:sp>
    </p:spTree>
    <p:extLst>
      <p:ext uri="{BB962C8B-B14F-4D97-AF65-F5344CB8AC3E}">
        <p14:creationId xmlns:p14="http://schemas.microsoft.com/office/powerpoint/2010/main" val="257025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5</a:t>
            </a:fld>
            <a:endParaRPr lang="en-US" dirty="0"/>
          </a:p>
        </p:txBody>
      </p:sp>
    </p:spTree>
    <p:extLst>
      <p:ext uri="{BB962C8B-B14F-4D97-AF65-F5344CB8AC3E}">
        <p14:creationId xmlns:p14="http://schemas.microsoft.com/office/powerpoint/2010/main" val="143533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10</a:t>
            </a:fld>
            <a:endParaRPr lang="en-US" dirty="0"/>
          </a:p>
        </p:txBody>
      </p:sp>
    </p:spTree>
    <p:extLst>
      <p:ext uri="{BB962C8B-B14F-4D97-AF65-F5344CB8AC3E}">
        <p14:creationId xmlns:p14="http://schemas.microsoft.com/office/powerpoint/2010/main" val="224889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B54AA9-D1C5-4A71-8BC1-393246244DDE}" type="slidenum">
              <a:rPr lang="en-US" smtClean="0"/>
              <a:t>27</a:t>
            </a:fld>
            <a:endParaRPr lang="en-US" dirty="0"/>
          </a:p>
        </p:txBody>
      </p:sp>
    </p:spTree>
    <p:extLst>
      <p:ext uri="{BB962C8B-B14F-4D97-AF65-F5344CB8AC3E}">
        <p14:creationId xmlns:p14="http://schemas.microsoft.com/office/powerpoint/2010/main" val="61433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10/29/2019</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10/29/2019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10/29/2019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10/29/2019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10/29/2019</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10/29/2019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10/29/2019</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10/29/2019</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10/29/2019</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10/29/2019</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10/29/2019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10/29/2019</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donline.co.uk/interiors/homeware/a526209/five-health-benefits-of-having-succulents-in-your-home/"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kfLGR0KYuy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c.com/larry-kim/how-to-de-stress-at-work-instantly-15-proven-ways-to-calm-your-mind.html" TargetMode="External"/><Relationship Id="rId2" Type="http://schemas.openxmlformats.org/officeDocument/2006/relationships/hyperlink" Target="https://www.inc.com/larry-kim/15-power-up-tips-to-make-you-a-better-presenter.htm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reddit.com/r/ANormalDayInRussia/comments/8lzzyi/the_difference_between_men_and_women_in_one_video/"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amanet.org/articles/caution-women-competing-at-work/"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BsHx2dclkL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www.forbes.com/sites/shelleyzalis/2019/03/06/power-of-the-pack-women-who-support-women-are-more-successful/#287f0ec61771" TargetMode="External"/><Relationship Id="rId2" Type="http://schemas.openxmlformats.org/officeDocument/2006/relationships/hyperlink" Target="https://twitter.com/intent/tweet?url=http%3A%2F%2Fwww.forbes.com%2Fsites%2Fshelleyzalis%2F2019%2F03%2F06%2Fpower-of-the-pack-women-who-support-women-are-more-successful%2F&amp;text=%E2%80%9CThere%20is%20a%20special%20place%20in%20heaven%20for%20women%20who%20support%20other%20women.%E2%80%9D%20%40shelleyzalis"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andiego.edu/soles/conscious-leadership-academy/womens-leadership/shexperience.php" TargetMode="External"/><Relationship Id="rId1" Type="http://schemas.openxmlformats.org/officeDocument/2006/relationships/slideLayout" Target="../slideLayouts/slideLayout2.xml"/><Relationship Id="rId6" Type="http://schemas.openxmlformats.org/officeDocument/2006/relationships/hyperlink" Target="https://www.inhersight.com/blog/insight-commentary/10-best-podcasts-women-find-personal-and-career-fu?_n=46286645" TargetMode="External"/><Relationship Id="rId5" Type="http://schemas.openxmlformats.org/officeDocument/2006/relationships/image" Target="../media/image20.png"/><Relationship Id="rId4" Type="http://schemas.openxmlformats.org/officeDocument/2006/relationships/hyperlink" Target="https://www.inhersight.com/blog/insight-commentary/10-best-podcasts-women-find-personal-and-career-fu?_n=4628637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bmp"/><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youtube.com/watch?v=kerzNA6fSc4"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bmp"/><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7D-6nklMMbM"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huffpost.com/entry/be-a-woman-of-impact-with-these-8-qualities-of-women-leaders_b_7228944"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hEnqV_M_Dm4"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3BFCDB3-13C4-4D69-848D-3F1F4D6B8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C2B9599-6E7A-4DD2-B13A-B4F68A1351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E377648-1ED1-4112-805B-16C14CE995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Rectangle 29">
            <a:extLst>
              <a:ext uri="{FF2B5EF4-FFF2-40B4-BE49-F238E27FC236}">
                <a16:creationId xmlns:a16="http://schemas.microsoft.com/office/drawing/2014/main" id="{D63B59CB-289C-4850-A932-358B9E412B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pic>
        <p:nvPicPr>
          <p:cNvPr id="19" name="Picture 18" descr="Cactus">
            <a:extLst>
              <a:ext uri="{FF2B5EF4-FFF2-40B4-BE49-F238E27FC236}">
                <a16:creationId xmlns:a16="http://schemas.microsoft.com/office/drawing/2014/main" id="{CA6895E3-C8BD-4010-B9E7-E43BA3DCF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 r="1" b="1"/>
          <a:stretch/>
        </p:blipFill>
        <p:spPr>
          <a:xfrm>
            <a:off x="998306" y="1006616"/>
            <a:ext cx="6233513" cy="4915313"/>
          </a:xfrm>
          <a:prstGeom prst="rect">
            <a:avLst/>
          </a:prstGeom>
        </p:spPr>
      </p:pic>
      <p:sp>
        <p:nvSpPr>
          <p:cNvPr id="32" name="Rectangle 31">
            <a:extLst>
              <a:ext uri="{FF2B5EF4-FFF2-40B4-BE49-F238E27FC236}">
                <a16:creationId xmlns:a16="http://schemas.microsoft.com/office/drawing/2014/main" id="{98867647-07B7-4265-832F-DE0E80979A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516AC468-2C3D-4337-A9A2-81175F6D54B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873262-74DB-4FD1-9625-E4616CF01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F3D15D-CB95-47AD-87F5-9CFF84F615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D90EC3D-482A-4E73-B198-E8341A0D0973}"/>
              </a:ext>
            </a:extLst>
          </p:cNvPr>
          <p:cNvSpPr>
            <a:spLocks noGrp="1"/>
          </p:cNvSpPr>
          <p:nvPr>
            <p:ph type="ctrTitle"/>
          </p:nvPr>
        </p:nvSpPr>
        <p:spPr>
          <a:xfrm>
            <a:off x="8560024" y="1442916"/>
            <a:ext cx="3238829" cy="3252231"/>
          </a:xfrm>
        </p:spPr>
        <p:txBody>
          <a:bodyPr>
            <a:normAutofit/>
          </a:bodyPr>
          <a:lstStyle/>
          <a:p>
            <a:r>
              <a:rPr lang="en-US" sz="4800" dirty="0" smtClean="0">
                <a:solidFill>
                  <a:srgbClr val="FFFFFF"/>
                </a:solidFill>
                <a:latin typeface="Baskerville Old Face" panose="02020602080505020303" pitchFamily="18" charset="0"/>
              </a:rPr>
              <a:t>Lead from where you </a:t>
            </a:r>
            <a:br>
              <a:rPr lang="en-US" sz="4800" dirty="0" smtClean="0">
                <a:solidFill>
                  <a:srgbClr val="FFFFFF"/>
                </a:solidFill>
                <a:latin typeface="Baskerville Old Face" panose="02020602080505020303" pitchFamily="18" charset="0"/>
              </a:rPr>
            </a:br>
            <a:r>
              <a:rPr lang="en-US" sz="4800" dirty="0" smtClean="0">
                <a:solidFill>
                  <a:srgbClr val="FFFFFF"/>
                </a:solidFill>
                <a:latin typeface="Baskerville Old Face" panose="02020602080505020303" pitchFamily="18" charset="0"/>
              </a:rPr>
              <a:t>are</a:t>
            </a:r>
            <a:endParaRPr lang="en-US" sz="4800" dirty="0">
              <a:solidFill>
                <a:srgbClr val="FFFFFF"/>
              </a:solidFill>
              <a:latin typeface="Baskerville Old Face" panose="02020602080505020303" pitchFamily="18" charset="0"/>
            </a:endParaRPr>
          </a:p>
        </p:txBody>
      </p:sp>
      <p:sp>
        <p:nvSpPr>
          <p:cNvPr id="7" name="Subtitle 6">
            <a:extLst>
              <a:ext uri="{FF2B5EF4-FFF2-40B4-BE49-F238E27FC236}">
                <a16:creationId xmlns:a16="http://schemas.microsoft.com/office/drawing/2014/main" id="{2048EE7C-B77F-4E59-88A7-DD66337BB69C}"/>
              </a:ext>
            </a:extLst>
          </p:cNvPr>
          <p:cNvSpPr>
            <a:spLocks noGrp="1"/>
          </p:cNvSpPr>
          <p:nvPr>
            <p:ph type="subTitle" idx="1"/>
          </p:nvPr>
        </p:nvSpPr>
        <p:spPr>
          <a:xfrm>
            <a:off x="8166876" y="5059016"/>
            <a:ext cx="4025124" cy="1376953"/>
          </a:xfrm>
        </p:spPr>
        <p:txBody>
          <a:bodyPr>
            <a:normAutofit fontScale="92500" lnSpcReduction="20000"/>
          </a:bodyPr>
          <a:lstStyle/>
          <a:p>
            <a:r>
              <a:rPr lang="en-US" sz="2000" dirty="0" smtClean="0">
                <a:solidFill>
                  <a:srgbClr val="FFFFFF"/>
                </a:solidFill>
              </a:rPr>
              <a:t>Administrative Retreat</a:t>
            </a:r>
          </a:p>
          <a:p>
            <a:r>
              <a:rPr lang="en-US" sz="2000" dirty="0" smtClean="0">
                <a:solidFill>
                  <a:srgbClr val="FFFFFF"/>
                </a:solidFill>
              </a:rPr>
              <a:t>October 30, 2019</a:t>
            </a:r>
          </a:p>
          <a:p>
            <a:r>
              <a:rPr lang="en-US" sz="2000" dirty="0" smtClean="0">
                <a:solidFill>
                  <a:srgbClr val="FFFFFF"/>
                </a:solidFill>
              </a:rPr>
              <a:t>Kellogg 5400, Reading Room</a:t>
            </a:r>
          </a:p>
          <a:p>
            <a:r>
              <a:rPr lang="en-US" sz="2000" dirty="0" smtClean="0">
                <a:solidFill>
                  <a:srgbClr val="FFFFFF"/>
                </a:solidFill>
              </a:rPr>
              <a:t>11:30am to 4:00pm</a:t>
            </a:r>
          </a:p>
          <a:p>
            <a:r>
              <a:rPr lang="en-US" sz="2000" dirty="0" smtClean="0">
                <a:solidFill>
                  <a:srgbClr val="FFFFFF"/>
                </a:solidFill>
              </a:rPr>
              <a:t>Includes lunch</a:t>
            </a:r>
            <a:endParaRPr lang="en-US" sz="2000" dirty="0">
              <a:solidFill>
                <a:srgbClr val="FFFFFF"/>
              </a:solidFill>
            </a:endParaRPr>
          </a:p>
        </p:txBody>
      </p:sp>
      <p:sp>
        <p:nvSpPr>
          <p:cNvPr id="3" name="TextBox 2"/>
          <p:cNvSpPr txBox="1"/>
          <p:nvPr/>
        </p:nvSpPr>
        <p:spPr>
          <a:xfrm>
            <a:off x="998305" y="1288760"/>
            <a:ext cx="6233513" cy="1569660"/>
          </a:xfrm>
          <a:prstGeom prst="rect">
            <a:avLst/>
          </a:prstGeom>
          <a:noFill/>
        </p:spPr>
        <p:txBody>
          <a:bodyPr wrap="square" rtlCol="0">
            <a:spAutoFit/>
          </a:bodyPr>
          <a:lstStyle/>
          <a:p>
            <a:pPr algn="ctr"/>
            <a:r>
              <a:rPr lang="en-US" sz="9600" b="1" dirty="0" smtClean="0">
                <a:ln w="22225">
                  <a:solidFill>
                    <a:schemeClr val="accent2"/>
                  </a:solidFill>
                  <a:prstDash val="solid"/>
                </a:ln>
                <a:solidFill>
                  <a:schemeClr val="accent2">
                    <a:lumMod val="40000"/>
                    <a:lumOff val="60000"/>
                  </a:schemeClr>
                </a:solidFill>
              </a:rPr>
              <a:t>WELCOME</a:t>
            </a:r>
            <a:endParaRPr lang="en-US" sz="3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5576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4D183E-A455-400F-B558-5EF3C42F6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23" name="Rectangle 22">
            <a:extLst>
              <a:ext uri="{FF2B5EF4-FFF2-40B4-BE49-F238E27FC236}">
                <a16:creationId xmlns:a16="http://schemas.microsoft.com/office/drawing/2014/main" id="{46EC6A0A-8EDD-4CAD-8301-B0613EFB6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7" name="Content Placeholder 3" descr="Planting">
            <a:extLst>
              <a:ext uri="{FF2B5EF4-FFF2-40B4-BE49-F238E27FC236}">
                <a16:creationId xmlns:a16="http://schemas.microsoft.com/office/drawing/2014/main" id="{36C5320A-DFA9-4A31-8D7F-EE05D1E38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4515" y="1328394"/>
            <a:ext cx="4188221" cy="4227415"/>
          </a:xfrm>
          <a:prstGeom prst="rect">
            <a:avLst/>
          </a:prstGeom>
        </p:spPr>
      </p:pic>
      <p:sp>
        <p:nvSpPr>
          <p:cNvPr id="2" name="Title 1">
            <a:extLst>
              <a:ext uri="{FF2B5EF4-FFF2-40B4-BE49-F238E27FC236}">
                <a16:creationId xmlns:a16="http://schemas.microsoft.com/office/drawing/2014/main" id="{2FBE61F3-2745-486A-9B37-D1351783A8A7}"/>
              </a:ext>
            </a:extLst>
          </p:cNvPr>
          <p:cNvSpPr>
            <a:spLocks noGrp="1"/>
          </p:cNvSpPr>
          <p:nvPr>
            <p:ph type="title"/>
          </p:nvPr>
        </p:nvSpPr>
        <p:spPr>
          <a:xfrm>
            <a:off x="6314384" y="642594"/>
            <a:ext cx="4810815" cy="2080728"/>
          </a:xfrm>
        </p:spPr>
        <p:txBody>
          <a:bodyPr>
            <a:normAutofit/>
          </a:bodyPr>
          <a:lstStyle/>
          <a:p>
            <a:pPr algn="ctr"/>
            <a:r>
              <a:rPr lang="en-US" sz="2800" b="1" dirty="0"/>
              <a:t>THE </a:t>
            </a:r>
            <a:r>
              <a:rPr lang="en-US" sz="2800" b="1" dirty="0" smtClean="0"/>
              <a:t>GROWTH CYCLE…basically we are plants with emotions, we need nurturing too…</a:t>
            </a:r>
            <a:endParaRPr lang="en-US" sz="2800" b="1" dirty="0"/>
          </a:p>
        </p:txBody>
      </p:sp>
      <p:graphicFrame>
        <p:nvGraphicFramePr>
          <p:cNvPr id="10" name="Content Placeholder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3674316529"/>
              </p:ext>
            </p:extLst>
          </p:nvPr>
        </p:nvGraphicFramePr>
        <p:xfrm>
          <a:off x="6314384" y="2723322"/>
          <a:ext cx="4810125" cy="3948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1186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7410" y="397565"/>
            <a:ext cx="2133600" cy="1669774"/>
          </a:xfrm>
        </p:spPr>
        <p:txBody>
          <a:bodyPr>
            <a:noAutofit/>
          </a:bodyPr>
          <a:lstStyle/>
          <a:p>
            <a:pPr algn="ctr"/>
            <a:r>
              <a:rPr lang="en-US" sz="4000" b="1" dirty="0" smtClean="0"/>
              <a:t>JUST FOR YOU</a:t>
            </a:r>
            <a:endParaRPr lang="en-US" sz="4000" b="1" dirty="0"/>
          </a:p>
        </p:txBody>
      </p:sp>
      <p:sp>
        <p:nvSpPr>
          <p:cNvPr id="3" name="Content Placeholder 2"/>
          <p:cNvSpPr>
            <a:spLocks noGrp="1"/>
          </p:cNvSpPr>
          <p:nvPr>
            <p:ph idx="1"/>
          </p:nvPr>
        </p:nvSpPr>
        <p:spPr>
          <a:xfrm>
            <a:off x="506896" y="506896"/>
            <a:ext cx="8090452" cy="4715344"/>
          </a:xfrm>
        </p:spPr>
        <p:txBody>
          <a:bodyPr>
            <a:normAutofit/>
          </a:bodyPr>
          <a:lstStyle/>
          <a:p>
            <a:endParaRPr lang="en-US" sz="4400" b="1" dirty="0" smtClean="0"/>
          </a:p>
          <a:p>
            <a:r>
              <a:rPr lang="en-US" sz="4400" b="1" dirty="0" smtClean="0"/>
              <a:t>They </a:t>
            </a:r>
            <a:r>
              <a:rPr lang="en-US" sz="4400" b="1" dirty="0"/>
              <a:t>help you breathe </a:t>
            </a:r>
            <a:endParaRPr lang="en-US" sz="4400" b="1" dirty="0" smtClean="0"/>
          </a:p>
          <a:p>
            <a:r>
              <a:rPr lang="en-US" sz="4400" b="1" dirty="0" smtClean="0"/>
              <a:t>They </a:t>
            </a:r>
            <a:r>
              <a:rPr lang="en-US" sz="4400" b="1" dirty="0"/>
              <a:t>purify the </a:t>
            </a:r>
            <a:r>
              <a:rPr lang="en-US" sz="4400" b="1" dirty="0" smtClean="0"/>
              <a:t>air</a:t>
            </a:r>
            <a:endParaRPr lang="en-US" sz="4400" b="1" dirty="0"/>
          </a:p>
          <a:p>
            <a:r>
              <a:rPr lang="en-US" sz="4400" b="1" dirty="0"/>
              <a:t>They help prevent diseases </a:t>
            </a:r>
            <a:endParaRPr lang="en-US" sz="4400" b="1" dirty="0" smtClean="0"/>
          </a:p>
          <a:p>
            <a:r>
              <a:rPr lang="en-US" sz="4400" b="1" dirty="0" smtClean="0"/>
              <a:t>They </a:t>
            </a:r>
            <a:r>
              <a:rPr lang="en-US" sz="4400" b="1" dirty="0"/>
              <a:t>help you focus </a:t>
            </a:r>
            <a:endParaRPr lang="en-US" sz="4400" b="1" dirty="0" smtClean="0"/>
          </a:p>
          <a:p>
            <a:r>
              <a:rPr lang="en-US" sz="4400" b="1" dirty="0" smtClean="0"/>
              <a:t>They </a:t>
            </a:r>
            <a:r>
              <a:rPr lang="en-US" sz="4400" b="1" dirty="0"/>
              <a:t>aid in quicker </a:t>
            </a:r>
            <a:r>
              <a:rPr lang="en-US" sz="4400" b="1" dirty="0" smtClean="0"/>
              <a:t>recovery</a:t>
            </a:r>
          </a:p>
        </p:txBody>
      </p:sp>
      <p:pic>
        <p:nvPicPr>
          <p:cNvPr id="5" name="Picture 4"/>
          <p:cNvPicPr>
            <a:picLocks noChangeAspect="1"/>
          </p:cNvPicPr>
          <p:nvPr/>
        </p:nvPicPr>
        <p:blipFill>
          <a:blip r:embed="rId2"/>
          <a:stretch>
            <a:fillRect/>
          </a:stretch>
        </p:blipFill>
        <p:spPr>
          <a:xfrm>
            <a:off x="9650633" y="2067339"/>
            <a:ext cx="1849906" cy="1580322"/>
          </a:xfrm>
          <a:prstGeom prst="rect">
            <a:avLst/>
          </a:prstGeom>
        </p:spPr>
      </p:pic>
      <p:sp>
        <p:nvSpPr>
          <p:cNvPr id="4" name="Text Placeholder 3"/>
          <p:cNvSpPr>
            <a:spLocks noGrp="1"/>
          </p:cNvSpPr>
          <p:nvPr>
            <p:ph type="body" sz="half" idx="2"/>
          </p:nvPr>
        </p:nvSpPr>
        <p:spPr>
          <a:xfrm>
            <a:off x="9203635" y="3955773"/>
            <a:ext cx="2554356" cy="2425149"/>
          </a:xfrm>
        </p:spPr>
        <p:txBody>
          <a:bodyPr>
            <a:normAutofit fontScale="62500" lnSpcReduction="20000"/>
          </a:bodyPr>
          <a:lstStyle/>
          <a:p>
            <a:pPr algn="ctr"/>
            <a:r>
              <a:rPr lang="en-US" sz="4800" b="1" cap="all" dirty="0"/>
              <a:t>FIVE WAYS SUCCULENTS CAN HELP YOU LIVE HEALTHIER</a:t>
            </a:r>
          </a:p>
          <a:p>
            <a:endParaRPr lang="en-US" dirty="0"/>
          </a:p>
        </p:txBody>
      </p:sp>
      <p:sp>
        <p:nvSpPr>
          <p:cNvPr id="6" name="TextBox 5"/>
          <p:cNvSpPr txBox="1"/>
          <p:nvPr/>
        </p:nvSpPr>
        <p:spPr>
          <a:xfrm>
            <a:off x="690880" y="5364480"/>
            <a:ext cx="7906468" cy="1107996"/>
          </a:xfrm>
          <a:prstGeom prst="rect">
            <a:avLst/>
          </a:prstGeom>
          <a:noFill/>
        </p:spPr>
        <p:txBody>
          <a:bodyPr wrap="square" rtlCol="0">
            <a:spAutoFit/>
          </a:bodyPr>
          <a:lstStyle/>
          <a:p>
            <a:r>
              <a:rPr lang="en-US" sz="1400" dirty="0"/>
              <a:t>5 health benefits of having succulents in your </a:t>
            </a:r>
            <a:r>
              <a:rPr lang="en-US" sz="1400" dirty="0" smtClean="0"/>
              <a:t>home                               HANDOUT 2</a:t>
            </a:r>
            <a:endParaRPr lang="en-US" sz="1400" dirty="0"/>
          </a:p>
          <a:p>
            <a:r>
              <a:rPr lang="en-US" sz="1400" dirty="0"/>
              <a:t>BY KARLINA VALEIKO</a:t>
            </a:r>
          </a:p>
          <a:p>
            <a:r>
              <a:rPr lang="en-US" sz="1400" dirty="0" smtClean="0"/>
              <a:t>20/05/2019</a:t>
            </a:r>
          </a:p>
          <a:p>
            <a:r>
              <a:rPr lang="en-US" sz="1100" dirty="0" smtClean="0">
                <a:hlinkClick r:id="rId3"/>
              </a:rPr>
              <a:t>https</a:t>
            </a:r>
            <a:r>
              <a:rPr lang="en-US" sz="1100" dirty="0">
                <a:hlinkClick r:id="rId3"/>
              </a:rPr>
              <a:t>://www.redonline.co.uk/interiors/homeware/a526209/five-health-benefits-of-having-succulents-in-your-home/</a:t>
            </a:r>
            <a:endParaRPr lang="en-US" sz="1100" dirty="0"/>
          </a:p>
        </p:txBody>
      </p:sp>
    </p:spTree>
    <p:extLst>
      <p:ext uri="{BB962C8B-B14F-4D97-AF65-F5344CB8AC3E}">
        <p14:creationId xmlns:p14="http://schemas.microsoft.com/office/powerpoint/2010/main" val="3040445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623" y="2094309"/>
            <a:ext cx="5592551" cy="3133674"/>
          </a:xfrm>
        </p:spPr>
        <p:txBody>
          <a:bodyPr/>
          <a:lstStyle/>
          <a:p>
            <a:pPr algn="l"/>
            <a:r>
              <a:rPr lang="en-US" sz="8800" dirty="0">
                <a:effectLst/>
              </a:rPr>
              <a:t>Oprah Winfrey</a:t>
            </a:r>
            <a:r>
              <a:rPr lang="en-US" sz="8800" dirty="0" smtClean="0">
                <a:effectLst/>
              </a:rPr>
              <a:t>:</a:t>
            </a:r>
            <a:br>
              <a:rPr lang="en-US" sz="8800" dirty="0" smtClean="0">
                <a:effectLst/>
              </a:rPr>
            </a:br>
            <a:r>
              <a:rPr lang="en-US" sz="1400" dirty="0">
                <a:hlinkClick r:id="rId2"/>
              </a:rPr>
              <a:t>https://www.youtube.com/watch?v=kfLGR0KYuys</a:t>
            </a:r>
            <a:endParaRPr lang="en-US" sz="1600" b="1" dirty="0">
              <a:effectLst/>
            </a:endParaRPr>
          </a:p>
        </p:txBody>
      </p:sp>
      <p:pic>
        <p:nvPicPr>
          <p:cNvPr id="6" name="Picture 5">
            <a:hlinkClick r:id="rId2"/>
          </p:cNvPr>
          <p:cNvPicPr>
            <a:picLocks noChangeAspect="1"/>
          </p:cNvPicPr>
          <p:nvPr/>
        </p:nvPicPr>
        <p:blipFill>
          <a:blip r:embed="rId3"/>
          <a:stretch>
            <a:fillRect/>
          </a:stretch>
        </p:blipFill>
        <p:spPr>
          <a:xfrm>
            <a:off x="6557673" y="1823235"/>
            <a:ext cx="4054552" cy="3037000"/>
          </a:xfrm>
          <a:prstGeom prst="rect">
            <a:avLst/>
          </a:prstGeom>
        </p:spPr>
      </p:pic>
    </p:spTree>
    <p:extLst>
      <p:ext uri="{BB962C8B-B14F-4D97-AF65-F5344CB8AC3E}">
        <p14:creationId xmlns:p14="http://schemas.microsoft.com/office/powerpoint/2010/main" val="2095644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6713"/>
            <a:ext cx="10058400" cy="1515607"/>
          </a:xfrm>
          <a:solidFill>
            <a:schemeClr val="accent3">
              <a:lumMod val="60000"/>
              <a:lumOff val="40000"/>
            </a:schemeClr>
          </a:solidFill>
        </p:spPr>
        <p:txBody>
          <a:bodyPr>
            <a:normAutofit fontScale="90000"/>
          </a:bodyPr>
          <a:lstStyle/>
          <a:p>
            <a:r>
              <a:rPr lang="en-US" sz="3100" b="1" dirty="0">
                <a:effectLst/>
              </a:rPr>
              <a:t/>
            </a:r>
            <a:br>
              <a:rPr lang="en-US" sz="3100" b="1" dirty="0">
                <a:effectLst/>
              </a:rPr>
            </a:br>
            <a:r>
              <a:rPr lang="en-US" sz="3100" b="1" dirty="0" smtClean="0">
                <a:effectLst/>
              </a:rPr>
              <a:t>You </a:t>
            </a:r>
            <a:r>
              <a:rPr lang="en-US" sz="3100" b="1" dirty="0">
                <a:effectLst/>
              </a:rPr>
              <a:t>can </a:t>
            </a:r>
            <a:r>
              <a:rPr lang="en-US" sz="3100" b="1" dirty="0">
                <a:effectLst/>
                <a:hlinkClick r:id="rId2"/>
              </a:rPr>
              <a:t>calm your mind</a:t>
            </a:r>
            <a:r>
              <a:rPr lang="en-US" sz="3100" b="1" dirty="0">
                <a:effectLst/>
              </a:rPr>
              <a:t> and reduce anxiety in a matter of minutes with a handful of proven techniques to reduce stress.</a:t>
            </a:r>
            <a:br>
              <a:rPr lang="en-US" sz="3100" b="1" dirty="0">
                <a:effectLst/>
              </a:rPr>
            </a:br>
            <a:r>
              <a:rPr lang="en-US" sz="3100" b="1" dirty="0">
                <a:effectLst/>
              </a:rPr>
              <a:t>Here, 15 ways to de-stress at work instantly.</a:t>
            </a:r>
            <a:br>
              <a:rPr lang="en-US" sz="3100" b="1" dirty="0">
                <a:effectLst/>
              </a:rPr>
            </a:br>
            <a:r>
              <a:rPr lang="en-US" sz="1200" dirty="0">
                <a:effectLst/>
              </a:rPr>
              <a:t/>
            </a:r>
            <a:br>
              <a:rPr lang="en-US" sz="1200" dirty="0">
                <a:effectLst/>
              </a:rPr>
            </a:br>
            <a:r>
              <a:rPr lang="en-US" sz="1200" dirty="0">
                <a:effectLst/>
              </a:rPr>
              <a:t/>
            </a:r>
            <a:br>
              <a:rPr lang="en-US" sz="1200" dirty="0">
                <a:effectLst/>
              </a:rPr>
            </a:br>
            <a:endParaRPr lang="en-US" sz="1200" dirty="0"/>
          </a:p>
        </p:txBody>
      </p:sp>
      <p:sp>
        <p:nvSpPr>
          <p:cNvPr id="4" name="Content Placeholder 3"/>
          <p:cNvSpPr>
            <a:spLocks noGrp="1"/>
          </p:cNvSpPr>
          <p:nvPr>
            <p:ph sz="half" idx="1"/>
          </p:nvPr>
        </p:nvSpPr>
        <p:spPr>
          <a:xfrm>
            <a:off x="1066800" y="2194561"/>
            <a:ext cx="4754880" cy="3454400"/>
          </a:xfrm>
        </p:spPr>
        <p:txBody>
          <a:bodyPr>
            <a:normAutofit fontScale="92500" lnSpcReduction="20000"/>
          </a:bodyPr>
          <a:lstStyle/>
          <a:p>
            <a:pPr marL="0" indent="0">
              <a:buNone/>
            </a:pPr>
            <a:r>
              <a:rPr lang="en-US" sz="2400" b="1" dirty="0" smtClean="0"/>
              <a:t>1</a:t>
            </a:r>
            <a:r>
              <a:rPr lang="en-US" sz="2400" b="1" dirty="0"/>
              <a:t>. Take a Walk</a:t>
            </a:r>
          </a:p>
          <a:p>
            <a:pPr marL="0" indent="0">
              <a:buNone/>
            </a:pPr>
            <a:r>
              <a:rPr lang="en-US" sz="2400" b="1" dirty="0"/>
              <a:t>2. Take a Deep Breath</a:t>
            </a:r>
          </a:p>
          <a:p>
            <a:pPr marL="0" indent="0">
              <a:buNone/>
            </a:pPr>
            <a:r>
              <a:rPr lang="en-US" sz="2400" b="1" dirty="0"/>
              <a:t>3. Stretch</a:t>
            </a:r>
          </a:p>
          <a:p>
            <a:pPr marL="0" indent="0">
              <a:buNone/>
            </a:pPr>
            <a:r>
              <a:rPr lang="en-US" sz="2400" b="1" dirty="0"/>
              <a:t>4. Meditate with an App</a:t>
            </a:r>
          </a:p>
          <a:p>
            <a:pPr marL="0" indent="0">
              <a:buNone/>
            </a:pPr>
            <a:r>
              <a:rPr lang="en-US" sz="2400" b="1" dirty="0"/>
              <a:t>5. Make a Checklist and Action Plan</a:t>
            </a:r>
          </a:p>
          <a:p>
            <a:pPr marL="0" indent="0">
              <a:buNone/>
            </a:pPr>
            <a:r>
              <a:rPr lang="en-US" sz="2400" b="1" dirty="0"/>
              <a:t>6. Talk It Out with a Friend</a:t>
            </a:r>
          </a:p>
          <a:p>
            <a:pPr marL="0" indent="0">
              <a:buNone/>
            </a:pPr>
            <a:r>
              <a:rPr lang="en-US" sz="2400" b="1" dirty="0">
                <a:solidFill>
                  <a:schemeClr val="accent3">
                    <a:lumMod val="60000"/>
                    <a:lumOff val="40000"/>
                  </a:schemeClr>
                </a:solidFill>
              </a:rPr>
              <a:t>7. Get Inspired with a TED </a:t>
            </a:r>
            <a:r>
              <a:rPr lang="en-US" sz="2400" b="1" dirty="0" smtClean="0">
                <a:solidFill>
                  <a:schemeClr val="accent3">
                    <a:lumMod val="60000"/>
                    <a:lumOff val="40000"/>
                  </a:schemeClr>
                </a:solidFill>
              </a:rPr>
              <a:t>Talk</a:t>
            </a:r>
            <a:endParaRPr lang="en-US" sz="2400" b="1" dirty="0">
              <a:solidFill>
                <a:schemeClr val="accent3">
                  <a:lumMod val="60000"/>
                  <a:lumOff val="40000"/>
                </a:schemeClr>
              </a:solidFill>
            </a:endParaRPr>
          </a:p>
          <a:p>
            <a:pPr marL="0" indent="0">
              <a:buNone/>
            </a:pPr>
            <a:r>
              <a:rPr lang="en-US" sz="2400" b="1" dirty="0"/>
              <a:t>8. Use Essential Oils</a:t>
            </a:r>
          </a:p>
          <a:p>
            <a:endParaRPr lang="en-US" dirty="0"/>
          </a:p>
          <a:p>
            <a:endParaRPr lang="en-US" dirty="0"/>
          </a:p>
        </p:txBody>
      </p:sp>
      <p:sp>
        <p:nvSpPr>
          <p:cNvPr id="5" name="Content Placeholder 4"/>
          <p:cNvSpPr>
            <a:spLocks noGrp="1"/>
          </p:cNvSpPr>
          <p:nvPr>
            <p:ph sz="half" idx="2"/>
          </p:nvPr>
        </p:nvSpPr>
        <p:spPr>
          <a:xfrm>
            <a:off x="6471920" y="2194560"/>
            <a:ext cx="4754880" cy="3454401"/>
          </a:xfrm>
        </p:spPr>
        <p:txBody>
          <a:bodyPr>
            <a:normAutofit fontScale="92500" lnSpcReduction="20000"/>
          </a:bodyPr>
          <a:lstStyle/>
          <a:p>
            <a:pPr marL="0" indent="0">
              <a:buNone/>
            </a:pPr>
            <a:r>
              <a:rPr lang="en-US" sz="2400" b="1" dirty="0" smtClean="0"/>
              <a:t>9</a:t>
            </a:r>
            <a:r>
              <a:rPr lang="en-US" sz="2400" b="1" dirty="0"/>
              <a:t>. Interact with an Animal</a:t>
            </a:r>
          </a:p>
          <a:p>
            <a:pPr marL="0" indent="0">
              <a:buNone/>
            </a:pPr>
            <a:r>
              <a:rPr lang="en-US" sz="2400" b="1" dirty="0"/>
              <a:t>10. Work Outside</a:t>
            </a:r>
          </a:p>
          <a:p>
            <a:pPr marL="0" indent="0">
              <a:buNone/>
            </a:pPr>
            <a:r>
              <a:rPr lang="en-US" sz="2400" b="1" dirty="0"/>
              <a:t>11. Listen to Music</a:t>
            </a:r>
          </a:p>
          <a:p>
            <a:pPr marL="0" indent="0">
              <a:buNone/>
            </a:pPr>
            <a:r>
              <a:rPr lang="en-US" sz="2400" b="1" dirty="0"/>
              <a:t>12. Take a Reading Break</a:t>
            </a:r>
          </a:p>
          <a:p>
            <a:pPr marL="0" indent="0">
              <a:buNone/>
            </a:pPr>
            <a:r>
              <a:rPr lang="en-US" sz="2400" b="1" dirty="0"/>
              <a:t>13. Take a Power Nap</a:t>
            </a:r>
          </a:p>
          <a:p>
            <a:pPr marL="0" indent="0">
              <a:buNone/>
            </a:pPr>
            <a:r>
              <a:rPr lang="en-US" sz="2400" b="1" dirty="0"/>
              <a:t>14. Reach for Tea Instead of Coffee</a:t>
            </a:r>
          </a:p>
          <a:p>
            <a:pPr marL="0" indent="0">
              <a:buNone/>
            </a:pPr>
            <a:r>
              <a:rPr lang="en-US" sz="2400" b="1" dirty="0"/>
              <a:t>15. Put Your Mental Health First and Listen to What You Need</a:t>
            </a:r>
          </a:p>
          <a:p>
            <a:endParaRPr lang="en-US" dirty="0"/>
          </a:p>
        </p:txBody>
      </p:sp>
      <p:sp>
        <p:nvSpPr>
          <p:cNvPr id="7" name="Rectangle 1"/>
          <p:cNvSpPr>
            <a:spLocks noChangeArrowheads="1"/>
          </p:cNvSpPr>
          <p:nvPr/>
        </p:nvSpPr>
        <p:spPr bwMode="auto">
          <a:xfrm>
            <a:off x="0" y="110627"/>
            <a:ext cx="65" cy="2359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0784"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Roboto"/>
            </a:endParaRPr>
          </a:p>
        </p:txBody>
      </p:sp>
      <p:sp>
        <p:nvSpPr>
          <p:cNvPr id="8" name="Rectangle 7"/>
          <p:cNvSpPr/>
          <p:nvPr/>
        </p:nvSpPr>
        <p:spPr>
          <a:xfrm>
            <a:off x="706120" y="5648961"/>
            <a:ext cx="10779760" cy="646331"/>
          </a:xfrm>
          <a:prstGeom prst="rect">
            <a:avLst/>
          </a:prstGeom>
        </p:spPr>
        <p:txBody>
          <a:bodyPr wrap="square">
            <a:spAutoFit/>
          </a:bodyPr>
          <a:lstStyle/>
          <a:p>
            <a:r>
              <a:rPr lang="en-US" dirty="0"/>
              <a:t>How to De-Stress at Work Instantly: 15 Proven Ways to Calm Your </a:t>
            </a:r>
            <a:r>
              <a:rPr lang="en-US" dirty="0" smtClean="0"/>
              <a:t>Mind                  HANDOUT 3 &amp; 4</a:t>
            </a:r>
            <a:endParaRPr lang="en-US" dirty="0"/>
          </a:p>
          <a:p>
            <a:r>
              <a:rPr lang="en-US" dirty="0" smtClean="0"/>
              <a:t>By </a:t>
            </a:r>
            <a:r>
              <a:rPr lang="en-US" dirty="0"/>
              <a:t>Larry </a:t>
            </a:r>
            <a:r>
              <a:rPr lang="en-US" dirty="0" smtClean="0"/>
              <a:t>Kim </a:t>
            </a:r>
            <a:r>
              <a:rPr lang="en-US" sz="1200" dirty="0" smtClean="0">
                <a:hlinkClick r:id="rId3"/>
              </a:rPr>
              <a:t>https</a:t>
            </a:r>
            <a:r>
              <a:rPr lang="en-US" sz="1200" dirty="0">
                <a:hlinkClick r:id="rId3"/>
              </a:rPr>
              <a:t>://www.inc.com/larry-kim/how-to-de-stress-at-work-instantly-15-proven-ways-to-calm-your-mind.html</a:t>
            </a:r>
            <a:endParaRPr lang="en-US" sz="1200" dirty="0"/>
          </a:p>
        </p:txBody>
      </p:sp>
    </p:spTree>
    <p:extLst>
      <p:ext uri="{BB962C8B-B14F-4D97-AF65-F5344CB8AC3E}">
        <p14:creationId xmlns:p14="http://schemas.microsoft.com/office/powerpoint/2010/main" val="1881988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lgn="ctr"/>
            <a:r>
              <a:rPr lang="en-US" b="1" dirty="0">
                <a:solidFill>
                  <a:schemeClr val="accent2">
                    <a:lumMod val="75000"/>
                  </a:schemeClr>
                </a:solidFill>
              </a:rPr>
              <a:t>Inspiring TED Talks</a:t>
            </a:r>
            <a:endParaRPr lang="en-US" dirty="0">
              <a:solidFill>
                <a:schemeClr val="accent2">
                  <a:lumMod val="75000"/>
                </a:schemeClr>
              </a:solidFill>
            </a:endParaRPr>
          </a:p>
        </p:txBody>
      </p:sp>
      <p:sp>
        <p:nvSpPr>
          <p:cNvPr id="3" name="Content Placeholder 2"/>
          <p:cNvSpPr>
            <a:spLocks noGrp="1"/>
          </p:cNvSpPr>
          <p:nvPr>
            <p:ph sz="half" idx="1"/>
          </p:nvPr>
        </p:nvSpPr>
        <p:spPr>
          <a:xfrm>
            <a:off x="1066800" y="2103120"/>
            <a:ext cx="4754880" cy="4210216"/>
          </a:xfrm>
        </p:spPr>
        <p:txBody>
          <a:bodyPr>
            <a:normAutofit fontScale="92500"/>
          </a:bodyPr>
          <a:lstStyle/>
          <a:p>
            <a:pPr lvl="0"/>
            <a:r>
              <a:rPr lang="en-US" b="1" dirty="0"/>
              <a:t>Simon Sinek: "How Great Leaders Inspire Action" </a:t>
            </a:r>
            <a:endParaRPr lang="en-US" dirty="0"/>
          </a:p>
          <a:p>
            <a:pPr lvl="0"/>
            <a:r>
              <a:rPr lang="en-US" b="1" dirty="0"/>
              <a:t>Simon Sinek: “Why Good Leaders Make you Feel Safe”</a:t>
            </a:r>
            <a:endParaRPr lang="en-US" dirty="0"/>
          </a:p>
          <a:p>
            <a:pPr lvl="0"/>
            <a:r>
              <a:rPr lang="en-US" b="1" dirty="0"/>
              <a:t>Sheryl Sandberg: "Why We Have Too Few Women Leaders"</a:t>
            </a:r>
            <a:endParaRPr lang="en-US" dirty="0"/>
          </a:p>
          <a:p>
            <a:pPr lvl="0"/>
            <a:r>
              <a:rPr lang="en-US" b="1" dirty="0"/>
              <a:t>Derek </a:t>
            </a:r>
            <a:r>
              <a:rPr lang="en-US" b="1" dirty="0" err="1"/>
              <a:t>Sivers</a:t>
            </a:r>
            <a:r>
              <a:rPr lang="en-US" b="1" dirty="0"/>
              <a:t>: "How to Start a Movement"</a:t>
            </a:r>
            <a:endParaRPr lang="en-US" dirty="0"/>
          </a:p>
          <a:p>
            <a:pPr lvl="0"/>
            <a:r>
              <a:rPr lang="en-US" b="1" dirty="0"/>
              <a:t>Dan </a:t>
            </a:r>
            <a:r>
              <a:rPr lang="en-US" b="1" dirty="0" err="1"/>
              <a:t>Ariely</a:t>
            </a:r>
            <a:r>
              <a:rPr lang="en-US" b="1" dirty="0"/>
              <a:t>: "What Makes Us Feel Good About Our Work?"</a:t>
            </a:r>
            <a:endParaRPr lang="en-US" dirty="0"/>
          </a:p>
          <a:p>
            <a:pPr lvl="0"/>
            <a:r>
              <a:rPr lang="en-US" b="1" dirty="0" err="1"/>
              <a:t>Rosalinde</a:t>
            </a:r>
            <a:r>
              <a:rPr lang="en-US" b="1" dirty="0"/>
              <a:t> Torres: "What It Takes to Be a Great Leader"</a:t>
            </a:r>
            <a:endParaRPr lang="en-US" dirty="0"/>
          </a:p>
          <a:p>
            <a:pPr lvl="0"/>
            <a:r>
              <a:rPr lang="en-US" b="1" dirty="0"/>
              <a:t>Amy Cuddy: “Your body language may shape who you are”</a:t>
            </a:r>
            <a:endParaRPr lang="en-US" dirty="0"/>
          </a:p>
          <a:p>
            <a:endParaRPr lang="en-US" dirty="0"/>
          </a:p>
        </p:txBody>
      </p:sp>
      <p:sp>
        <p:nvSpPr>
          <p:cNvPr id="4" name="Content Placeholder 3"/>
          <p:cNvSpPr>
            <a:spLocks noGrp="1"/>
          </p:cNvSpPr>
          <p:nvPr>
            <p:ph sz="half" idx="2"/>
          </p:nvPr>
        </p:nvSpPr>
        <p:spPr>
          <a:xfrm>
            <a:off x="6370320" y="2103120"/>
            <a:ext cx="4754880" cy="4210216"/>
          </a:xfrm>
        </p:spPr>
        <p:txBody>
          <a:bodyPr>
            <a:normAutofit fontScale="92500"/>
          </a:bodyPr>
          <a:lstStyle/>
          <a:p>
            <a:pPr lvl="0"/>
            <a:r>
              <a:rPr lang="en-US" b="1" dirty="0"/>
              <a:t>Jane </a:t>
            </a:r>
            <a:r>
              <a:rPr lang="en-US" b="1" dirty="0" err="1"/>
              <a:t>McGonigal</a:t>
            </a:r>
            <a:r>
              <a:rPr lang="en-US" b="1" dirty="0"/>
              <a:t>: “The game that can give you 10 extra years of life”</a:t>
            </a:r>
            <a:endParaRPr lang="en-US" dirty="0"/>
          </a:p>
          <a:p>
            <a:pPr lvl="0"/>
            <a:r>
              <a:rPr lang="en-US" b="1" dirty="0" err="1"/>
              <a:t>Brene</a:t>
            </a:r>
            <a:r>
              <a:rPr lang="en-US" b="1" dirty="0"/>
              <a:t> Brown: “The power of vulnerability”</a:t>
            </a:r>
            <a:endParaRPr lang="en-US" dirty="0"/>
          </a:p>
          <a:p>
            <a:pPr lvl="0"/>
            <a:r>
              <a:rPr lang="en-US" b="1" dirty="0"/>
              <a:t> Elizabeth Gilbert:  “Your elusive creative genius”</a:t>
            </a:r>
            <a:endParaRPr lang="en-US" dirty="0"/>
          </a:p>
          <a:p>
            <a:pPr lvl="0"/>
            <a:r>
              <a:rPr lang="en-US" b="1" dirty="0"/>
              <a:t> Shawn </a:t>
            </a:r>
            <a:r>
              <a:rPr lang="en-US" b="1" dirty="0" err="1"/>
              <a:t>Achor</a:t>
            </a:r>
            <a:r>
              <a:rPr lang="en-US" b="1" dirty="0"/>
              <a:t>:  “The happy secret to better work”</a:t>
            </a:r>
            <a:endParaRPr lang="en-US" dirty="0"/>
          </a:p>
          <a:p>
            <a:pPr lvl="0"/>
            <a:r>
              <a:rPr lang="en-US" b="1" dirty="0"/>
              <a:t> Monica Lewinsky “The price of shame”</a:t>
            </a:r>
            <a:endParaRPr lang="en-US" dirty="0"/>
          </a:p>
          <a:p>
            <a:pPr lvl="0"/>
            <a:r>
              <a:rPr lang="en-US" b="1" dirty="0"/>
              <a:t> </a:t>
            </a:r>
            <a:r>
              <a:rPr lang="en-US" b="1" dirty="0" err="1"/>
              <a:t>Chimamanda</a:t>
            </a:r>
            <a:r>
              <a:rPr lang="en-US" b="1" dirty="0"/>
              <a:t> </a:t>
            </a:r>
            <a:r>
              <a:rPr lang="en-US" b="1" dirty="0" err="1"/>
              <a:t>Ngozi</a:t>
            </a:r>
            <a:r>
              <a:rPr lang="en-US" b="1" dirty="0"/>
              <a:t> </a:t>
            </a:r>
            <a:r>
              <a:rPr lang="en-US" b="1" dirty="0" err="1"/>
              <a:t>Adichie</a:t>
            </a:r>
            <a:r>
              <a:rPr lang="en-US" b="1" dirty="0"/>
              <a:t> “We should all be feminists” </a:t>
            </a:r>
            <a:endParaRPr lang="en-US" dirty="0"/>
          </a:p>
          <a:p>
            <a:pPr lvl="0"/>
            <a:r>
              <a:rPr lang="en-US" b="1" dirty="0"/>
              <a:t> Christine </a:t>
            </a:r>
            <a:r>
              <a:rPr lang="en-US" b="1" dirty="0" err="1"/>
              <a:t>Porath</a:t>
            </a:r>
            <a:r>
              <a:rPr lang="en-US" b="1" dirty="0"/>
              <a:t> “Why being respectful to your coworkers is good for business”</a:t>
            </a:r>
            <a:endParaRPr lang="en-US" dirty="0"/>
          </a:p>
          <a:p>
            <a:pPr marL="0" indent="0">
              <a:buNone/>
            </a:pPr>
            <a:endParaRPr lang="en-US" dirty="0"/>
          </a:p>
        </p:txBody>
      </p:sp>
    </p:spTree>
    <p:extLst>
      <p:ext uri="{BB962C8B-B14F-4D97-AF65-F5344CB8AC3E}">
        <p14:creationId xmlns:p14="http://schemas.microsoft.com/office/powerpoint/2010/main" val="261170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284" y="642594"/>
            <a:ext cx="8053753" cy="1371600"/>
          </a:xfrm>
          <a:solidFill>
            <a:schemeClr val="accent2">
              <a:lumMod val="40000"/>
              <a:lumOff val="60000"/>
            </a:schemeClr>
          </a:solidFill>
        </p:spPr>
        <p:txBody>
          <a:bodyPr>
            <a:normAutofit fontScale="90000"/>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rPr>
              <a:t>5 Types of Self-Care for your Mental Health</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ontent Placeholder 2"/>
          <p:cNvSpPr>
            <a:spLocks noGrp="1"/>
          </p:cNvSpPr>
          <p:nvPr>
            <p:ph sz="half" idx="1"/>
          </p:nvPr>
        </p:nvSpPr>
        <p:spPr>
          <a:xfrm>
            <a:off x="2804746" y="2549768"/>
            <a:ext cx="8229600" cy="3302391"/>
          </a:xfrm>
        </p:spPr>
        <p:txBody>
          <a:bodyPr>
            <a:normAutofit/>
          </a:bodyPr>
          <a:lstStyle/>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Physical:  </a:t>
            </a: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Healthy </a:t>
            </a:r>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Living</a:t>
            </a:r>
          </a:p>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Emotional: Feel your Feelings</a:t>
            </a:r>
          </a:p>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Psychological: It’s OK to say NO</a:t>
            </a:r>
          </a:p>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Spiritual:  Inspired living</a:t>
            </a:r>
          </a:p>
          <a:p>
            <a:r>
              <a:rPr lang="en-US"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Professional:  Balance       </a:t>
            </a:r>
            <a:r>
              <a:rPr lang="en-US" sz="1400" b="1" dirty="0" smtClean="0">
                <a:ln w="12700">
                  <a:solidFill>
                    <a:schemeClr val="accent1"/>
                  </a:solidFill>
                  <a:prstDash val="solid"/>
                </a:ln>
                <a:effectLst>
                  <a:outerShdw dist="38100" dir="2640000" algn="bl" rotWithShape="0">
                    <a:schemeClr val="accent1"/>
                  </a:outerShdw>
                </a:effectLst>
              </a:rPr>
              <a:t>HANDOUT 5</a:t>
            </a:r>
            <a:endParaRPr lang="en-US" sz="1400" b="1" dirty="0">
              <a:ln w="12700">
                <a:solidFill>
                  <a:schemeClr val="accent1"/>
                </a:solidFill>
                <a:prstDash val="solid"/>
              </a:ln>
              <a:effectLst>
                <a:outerShdw dist="38100" dir="2640000" algn="bl" rotWithShape="0">
                  <a:schemeClr val="accent1"/>
                </a:outerShdw>
              </a:effectLst>
            </a:endParaRPr>
          </a:p>
        </p:txBody>
      </p:sp>
    </p:spTree>
    <p:extLst>
      <p:ext uri="{BB962C8B-B14F-4D97-AF65-F5344CB8AC3E}">
        <p14:creationId xmlns:p14="http://schemas.microsoft.com/office/powerpoint/2010/main" val="279811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391920"/>
            <a:ext cx="9068586" cy="2113805"/>
          </a:xfrm>
        </p:spPr>
        <p:txBody>
          <a:bodyPr/>
          <a:lstStyle/>
          <a:p>
            <a:r>
              <a:rPr lang="en-US" dirty="0" smtClean="0"/>
              <a:t>DESSERT and BREAK</a:t>
            </a:r>
            <a:endParaRPr lang="en-US" dirty="0"/>
          </a:p>
        </p:txBody>
      </p:sp>
      <p:pic>
        <p:nvPicPr>
          <p:cNvPr id="4" name="Picture 3"/>
          <p:cNvPicPr>
            <a:picLocks noChangeAspect="1"/>
          </p:cNvPicPr>
          <p:nvPr/>
        </p:nvPicPr>
        <p:blipFill>
          <a:blip r:embed="rId2"/>
          <a:stretch>
            <a:fillRect/>
          </a:stretch>
        </p:blipFill>
        <p:spPr>
          <a:xfrm>
            <a:off x="2969261" y="2844337"/>
            <a:ext cx="6499859" cy="4013663"/>
          </a:xfrm>
          <a:prstGeom prst="rect">
            <a:avLst/>
          </a:prstGeom>
        </p:spPr>
      </p:pic>
    </p:spTree>
    <p:extLst>
      <p:ext uri="{BB962C8B-B14F-4D97-AF65-F5344CB8AC3E}">
        <p14:creationId xmlns:p14="http://schemas.microsoft.com/office/powerpoint/2010/main" val="1758777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96400" y="782321"/>
            <a:ext cx="2430780" cy="3900998"/>
          </a:xfrm>
          <a:noFill/>
        </p:spPr>
        <p:txBody>
          <a:bodyPr>
            <a:noAutofit/>
          </a:bodyPr>
          <a:lstStyle/>
          <a:p>
            <a:pPr algn="ctr"/>
            <a:r>
              <a:rPr lang="en-US" sz="4400" b="1" dirty="0" smtClean="0"/>
              <a:t>Women working with Women</a:t>
            </a:r>
            <a:br>
              <a:rPr lang="en-US" sz="4400" b="1" dirty="0" smtClean="0"/>
            </a:br>
            <a:endParaRPr lang="en-US" sz="4400" b="1" dirty="0"/>
          </a:p>
        </p:txBody>
      </p:sp>
      <p:sp>
        <p:nvSpPr>
          <p:cNvPr id="6" name="Content Placeholder 5"/>
          <p:cNvSpPr>
            <a:spLocks noGrp="1"/>
          </p:cNvSpPr>
          <p:nvPr>
            <p:ph idx="1"/>
          </p:nvPr>
        </p:nvSpPr>
        <p:spPr>
          <a:xfrm>
            <a:off x="790575" y="704850"/>
            <a:ext cx="2135505" cy="4710430"/>
          </a:xfrm>
        </p:spPr>
        <p:txBody>
          <a:bodyPr>
            <a:normAutofit/>
          </a:bodyPr>
          <a:lstStyle/>
          <a:p>
            <a:pPr marL="0" indent="0">
              <a:buNone/>
            </a:pPr>
            <a:r>
              <a:rPr lang="en-US" sz="2800" b="1" dirty="0" smtClean="0"/>
              <a:t>The difference between men and women in one video:</a:t>
            </a:r>
          </a:p>
          <a:p>
            <a:pPr marL="0" indent="0">
              <a:buNone/>
            </a:pPr>
            <a:endParaRPr lang="en-US" dirty="0"/>
          </a:p>
          <a:p>
            <a:pPr marL="0" indent="0">
              <a:buNone/>
            </a:pPr>
            <a:endParaRPr lang="en-US" dirty="0"/>
          </a:p>
        </p:txBody>
      </p:sp>
      <p:pic>
        <p:nvPicPr>
          <p:cNvPr id="8" name="Picture 7">
            <a:hlinkClick r:id="rId2"/>
          </p:cNvPr>
          <p:cNvPicPr>
            <a:picLocks noChangeAspect="1"/>
          </p:cNvPicPr>
          <p:nvPr/>
        </p:nvPicPr>
        <p:blipFill>
          <a:blip r:embed="rId3"/>
          <a:stretch>
            <a:fillRect/>
          </a:stretch>
        </p:blipFill>
        <p:spPr>
          <a:xfrm>
            <a:off x="3626458" y="782321"/>
            <a:ext cx="3794760" cy="5506527"/>
          </a:xfrm>
          <a:prstGeom prst="rect">
            <a:avLst/>
          </a:prstGeom>
        </p:spPr>
      </p:pic>
      <p:sp>
        <p:nvSpPr>
          <p:cNvPr id="2" name="Rectangle 1"/>
          <p:cNvSpPr/>
          <p:nvPr/>
        </p:nvSpPr>
        <p:spPr>
          <a:xfrm>
            <a:off x="439972" y="5583314"/>
            <a:ext cx="3122212" cy="577081"/>
          </a:xfrm>
          <a:prstGeom prst="rect">
            <a:avLst/>
          </a:prstGeom>
        </p:spPr>
        <p:txBody>
          <a:bodyPr wrap="square">
            <a:spAutoFit/>
          </a:bodyPr>
          <a:lstStyle/>
          <a:p>
            <a:r>
              <a:rPr lang="en-US" sz="1050" dirty="0">
                <a:hlinkClick r:id="rId2"/>
              </a:rPr>
              <a:t>https://www.reddit.com/r/ANormalDayInRussia/comments/8lzzyi/the_difference_between_men_and_women_in_one_video/</a:t>
            </a:r>
            <a:endParaRPr lang="en-US" sz="1050" dirty="0"/>
          </a:p>
        </p:txBody>
      </p:sp>
    </p:spTree>
    <p:extLst>
      <p:ext uri="{BB962C8B-B14F-4D97-AF65-F5344CB8AC3E}">
        <p14:creationId xmlns:p14="http://schemas.microsoft.com/office/powerpoint/2010/main" val="2164834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dirty="0" smtClean="0"/>
              <a:t>WOMEN working with WOMEN</a:t>
            </a:r>
            <a:endParaRPr lang="en-US" dirty="0"/>
          </a:p>
        </p:txBody>
      </p:sp>
      <p:sp>
        <p:nvSpPr>
          <p:cNvPr id="3" name="Text Placeholder 2"/>
          <p:cNvSpPr>
            <a:spLocks noGrp="1"/>
          </p:cNvSpPr>
          <p:nvPr>
            <p:ph type="body" idx="1"/>
          </p:nvPr>
        </p:nvSpPr>
        <p:spPr>
          <a:xfrm>
            <a:off x="1066800" y="5152814"/>
            <a:ext cx="4754880" cy="963506"/>
          </a:xfrm>
        </p:spPr>
        <p:txBody>
          <a:bodyPr>
            <a:normAutofit fontScale="62500" lnSpcReduction="20000"/>
          </a:bodyPr>
          <a:lstStyle/>
          <a:p>
            <a:r>
              <a:rPr lang="en-US" dirty="0"/>
              <a:t>Caution: Women Competing at Work</a:t>
            </a:r>
          </a:p>
          <a:p>
            <a:r>
              <a:rPr lang="en-US" dirty="0"/>
              <a:t>Jan 24, 2019</a:t>
            </a:r>
          </a:p>
          <a:p>
            <a:endParaRPr lang="en-US" dirty="0"/>
          </a:p>
          <a:p>
            <a:r>
              <a:rPr lang="en-US" dirty="0"/>
              <a:t>By Katherine Crowley and Kathi </a:t>
            </a:r>
            <a:r>
              <a:rPr lang="en-US" dirty="0" err="1" smtClean="0"/>
              <a:t>Elster</a:t>
            </a:r>
            <a:endParaRPr lang="en-US" dirty="0" smtClean="0"/>
          </a:p>
          <a:p>
            <a:r>
              <a:rPr lang="en-US" sz="1600" dirty="0">
                <a:hlinkClick r:id="rId2"/>
              </a:rPr>
              <a:t>https://www.amanet.org/articles/caution-women-competing-at-work/</a:t>
            </a:r>
            <a:endParaRPr lang="en-US" sz="1600" dirty="0"/>
          </a:p>
        </p:txBody>
      </p:sp>
      <p:sp>
        <p:nvSpPr>
          <p:cNvPr id="4" name="Content Placeholder 3"/>
          <p:cNvSpPr>
            <a:spLocks noGrp="1"/>
          </p:cNvSpPr>
          <p:nvPr>
            <p:ph sz="half" idx="2"/>
          </p:nvPr>
        </p:nvSpPr>
        <p:spPr>
          <a:xfrm>
            <a:off x="1229360" y="2336800"/>
            <a:ext cx="4754880" cy="2489883"/>
          </a:xfrm>
        </p:spPr>
        <p:txBody>
          <a:bodyPr>
            <a:normAutofit/>
          </a:bodyPr>
          <a:lstStyle/>
          <a:p>
            <a:r>
              <a:rPr lang="en-US" sz="2000" dirty="0" smtClean="0"/>
              <a:t>Here’s some exciting news: women now make up 49% of the workforce and 57% of the college population—indisputable evidence that women aren’t just a part of the workforce, they’re shaping it. </a:t>
            </a:r>
            <a:endParaRPr lang="en-US" sz="2000" dirty="0"/>
          </a:p>
        </p:txBody>
      </p:sp>
      <p:sp>
        <p:nvSpPr>
          <p:cNvPr id="6" name="Content Placeholder 5"/>
          <p:cNvSpPr>
            <a:spLocks noGrp="1"/>
          </p:cNvSpPr>
          <p:nvPr>
            <p:ph sz="quarter" idx="4"/>
          </p:nvPr>
        </p:nvSpPr>
        <p:spPr>
          <a:xfrm>
            <a:off x="6373368" y="2113280"/>
            <a:ext cx="4754880" cy="4307840"/>
          </a:xfrm>
        </p:spPr>
        <p:txBody>
          <a:bodyPr>
            <a:noAutofit/>
          </a:bodyPr>
          <a:lstStyle/>
          <a:p>
            <a:pPr marL="0" indent="0">
              <a:buNone/>
            </a:pPr>
            <a:r>
              <a:rPr lang="en-US" sz="2000" dirty="0" smtClean="0"/>
              <a:t>While </a:t>
            </a:r>
            <a:r>
              <a:rPr lang="en-US" sz="2000" dirty="0"/>
              <a:t>women continue to forge ahead educationally, economically, and professionally, they face a particular challenge</a:t>
            </a:r>
            <a:r>
              <a:rPr lang="en-US" sz="2400" b="1" dirty="0">
                <a:solidFill>
                  <a:schemeClr val="accent3">
                    <a:lumMod val="60000"/>
                    <a:lumOff val="40000"/>
                  </a:schemeClr>
                </a:solidFill>
              </a:rPr>
              <a:t>: helping each other succeed. </a:t>
            </a:r>
            <a:r>
              <a:rPr lang="en-US" sz="2000" dirty="0"/>
              <a:t>As female professionals continue to enter and occupy the workforce in large numbers, there are a few skills they need to develop and a few habits they must unlearn. </a:t>
            </a:r>
            <a:endParaRPr lang="en-US" sz="2000" dirty="0" smtClean="0"/>
          </a:p>
          <a:p>
            <a:pPr marL="0" indent="0">
              <a:buNone/>
            </a:pPr>
            <a:r>
              <a:rPr lang="en-US" sz="2000" b="1" dirty="0" smtClean="0">
                <a:solidFill>
                  <a:schemeClr val="accent3">
                    <a:lumMod val="60000"/>
                    <a:lumOff val="40000"/>
                  </a:schemeClr>
                </a:solidFill>
              </a:rPr>
              <a:t>The </a:t>
            </a:r>
            <a:r>
              <a:rPr lang="en-US" sz="2000" b="1" dirty="0">
                <a:solidFill>
                  <a:schemeClr val="accent3">
                    <a:lumMod val="60000"/>
                    <a:lumOff val="40000"/>
                  </a:schemeClr>
                </a:solidFill>
              </a:rPr>
              <a:t>number one interpersonal habit that has to go is covert competition among women</a:t>
            </a:r>
            <a:r>
              <a:rPr lang="en-US" sz="2000" b="1" dirty="0" smtClean="0">
                <a:solidFill>
                  <a:schemeClr val="accent3">
                    <a:lumMod val="60000"/>
                    <a:lumOff val="40000"/>
                  </a:schemeClr>
                </a:solidFill>
              </a:rPr>
              <a:t>.                </a:t>
            </a:r>
            <a:r>
              <a:rPr lang="en-US" sz="1600" b="1" dirty="0" smtClean="0"/>
              <a:t>HANDOUT 6</a:t>
            </a:r>
            <a:endParaRPr lang="en-US" sz="1600" b="1" dirty="0"/>
          </a:p>
        </p:txBody>
      </p:sp>
    </p:spTree>
    <p:extLst>
      <p:ext uri="{BB962C8B-B14F-4D97-AF65-F5344CB8AC3E}">
        <p14:creationId xmlns:p14="http://schemas.microsoft.com/office/powerpoint/2010/main" val="2375337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4469" y="2603863"/>
            <a:ext cx="2534194" cy="2743200"/>
          </a:xfrm>
        </p:spPr>
        <p:txBody>
          <a:bodyPr/>
          <a:lstStyle/>
          <a:p>
            <a:r>
              <a:rPr lang="en-US" sz="3200" b="1" dirty="0">
                <a:solidFill>
                  <a:schemeClr val="accent2">
                    <a:lumMod val="40000"/>
                    <a:lumOff val="60000"/>
                  </a:schemeClr>
                </a:solidFill>
                <a:effectLst/>
              </a:rPr>
              <a:t>Shine Theory is a practice of mutual investment in each other.</a:t>
            </a:r>
            <a:r>
              <a:rPr lang="en-US" sz="9600" dirty="0">
                <a:effectLst/>
              </a:rPr>
              <a:t/>
            </a:r>
            <a:br>
              <a:rPr lang="en-US" sz="9600" dirty="0">
                <a:effectLst/>
              </a:rPr>
            </a:br>
            <a:endParaRPr lang="en-US" sz="9600" dirty="0"/>
          </a:p>
        </p:txBody>
      </p:sp>
      <p:sp>
        <p:nvSpPr>
          <p:cNvPr id="3" name="Text Placeholder 2"/>
          <p:cNvSpPr>
            <a:spLocks noGrp="1"/>
          </p:cNvSpPr>
          <p:nvPr>
            <p:ph type="body" idx="1"/>
          </p:nvPr>
        </p:nvSpPr>
        <p:spPr>
          <a:xfrm>
            <a:off x="1579954" y="1750423"/>
            <a:ext cx="2582744" cy="3535680"/>
          </a:xfrm>
        </p:spPr>
        <p:txBody>
          <a:bodyPr>
            <a:normAutofit/>
          </a:bodyPr>
          <a:lstStyle/>
          <a:p>
            <a:r>
              <a:rPr lang="en-US" sz="4000" b="1" dirty="0"/>
              <a:t>“I don’t shine if you don’t shine.”</a:t>
            </a:r>
          </a:p>
          <a:p>
            <a:r>
              <a:rPr lang="en-US" cap="all" dirty="0"/>
              <a:t>— AMINATOU SOW &amp; ANN FRIEDMAN</a:t>
            </a:r>
          </a:p>
          <a:p>
            <a:endParaRPr lang="en-US" dirty="0"/>
          </a:p>
        </p:txBody>
      </p:sp>
      <p:pic>
        <p:nvPicPr>
          <p:cNvPr id="4" name="Picture 3"/>
          <p:cNvPicPr>
            <a:picLocks noChangeAspect="1"/>
          </p:cNvPicPr>
          <p:nvPr/>
        </p:nvPicPr>
        <p:blipFill>
          <a:blip r:embed="rId2"/>
          <a:stretch>
            <a:fillRect/>
          </a:stretch>
        </p:blipFill>
        <p:spPr>
          <a:xfrm>
            <a:off x="4433919" y="2431868"/>
            <a:ext cx="3408710" cy="2286000"/>
          </a:xfrm>
          <a:prstGeom prst="rect">
            <a:avLst/>
          </a:prstGeom>
        </p:spPr>
      </p:pic>
    </p:spTree>
    <p:extLst>
      <p:ext uri="{BB962C8B-B14F-4D97-AF65-F5344CB8AC3E}">
        <p14:creationId xmlns:p14="http://schemas.microsoft.com/office/powerpoint/2010/main" val="359086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769165"/>
            <a:ext cx="9068586" cy="1156915"/>
          </a:xfrm>
          <a:solidFill>
            <a:schemeClr val="accent1">
              <a:lumMod val="60000"/>
              <a:lumOff val="40000"/>
            </a:schemeClr>
          </a:solidFill>
          <a:ln w="38100">
            <a:solidFill>
              <a:schemeClr val="accent2">
                <a:lumMod val="75000"/>
              </a:schemeClr>
            </a:solidFill>
          </a:ln>
        </p:spPr>
        <p:txBody>
          <a:bodyPr/>
          <a:lstStyle/>
          <a:p>
            <a:r>
              <a:rPr lang="en-US" dirty="0" smtClean="0"/>
              <a:t>Why are we here?</a:t>
            </a:r>
            <a:endParaRPr lang="en-US" dirty="0"/>
          </a:p>
        </p:txBody>
      </p:sp>
      <p:sp>
        <p:nvSpPr>
          <p:cNvPr id="3" name="Subtitle 2"/>
          <p:cNvSpPr>
            <a:spLocks noGrp="1"/>
          </p:cNvSpPr>
          <p:nvPr>
            <p:ph type="subTitle" idx="1"/>
          </p:nvPr>
        </p:nvSpPr>
        <p:spPr>
          <a:xfrm>
            <a:off x="1562100" y="3017520"/>
            <a:ext cx="9070848" cy="2357562"/>
          </a:xfrm>
        </p:spPr>
        <p:txBody>
          <a:bodyPr>
            <a:noAutofit/>
          </a:bodyPr>
          <a:lstStyle/>
          <a:p>
            <a:pPr marL="285750" indent="-285750" algn="l">
              <a:buFont typeface="Arial" panose="020B0604020202020204" pitchFamily="34" charset="0"/>
              <a:buChar char="•"/>
            </a:pPr>
            <a:r>
              <a:rPr lang="en-US" sz="2400" b="1" dirty="0" smtClean="0">
                <a:solidFill>
                  <a:schemeClr val="accent3">
                    <a:lumMod val="60000"/>
                    <a:lumOff val="40000"/>
                  </a:schemeClr>
                </a:solidFill>
              </a:rPr>
              <a:t>VISION:  </a:t>
            </a:r>
            <a:r>
              <a:rPr lang="en-US" sz="2000" b="1" dirty="0" smtClean="0">
                <a:solidFill>
                  <a:schemeClr val="tx1"/>
                </a:solidFill>
              </a:rPr>
              <a:t>Through our shared experiences supporting administrators </a:t>
            </a:r>
            <a:r>
              <a:rPr lang="en-US" sz="2000" b="1" dirty="0">
                <a:solidFill>
                  <a:schemeClr val="tx1"/>
                </a:solidFill>
              </a:rPr>
              <a:t>and </a:t>
            </a:r>
            <a:r>
              <a:rPr lang="en-US" sz="2000" b="1" dirty="0" smtClean="0">
                <a:solidFill>
                  <a:schemeClr val="tx1"/>
                </a:solidFill>
              </a:rPr>
              <a:t>leading staff, we come together to network</a:t>
            </a:r>
            <a:r>
              <a:rPr lang="en-US" sz="2000" b="1" dirty="0">
                <a:solidFill>
                  <a:schemeClr val="tx1"/>
                </a:solidFill>
              </a:rPr>
              <a:t>, share </a:t>
            </a:r>
            <a:r>
              <a:rPr lang="en-US" sz="2000" b="1" dirty="0" smtClean="0">
                <a:solidFill>
                  <a:schemeClr val="tx1"/>
                </a:solidFill>
              </a:rPr>
              <a:t>our expertise</a:t>
            </a:r>
            <a:r>
              <a:rPr lang="en-US" sz="2000" b="1" dirty="0">
                <a:solidFill>
                  <a:schemeClr val="tx1"/>
                </a:solidFill>
              </a:rPr>
              <a:t>, </a:t>
            </a:r>
            <a:r>
              <a:rPr lang="en-US" sz="2000" b="1" dirty="0" smtClean="0">
                <a:solidFill>
                  <a:schemeClr val="tx1"/>
                </a:solidFill>
              </a:rPr>
              <a:t>encourage &amp; support through career growth and leadership </a:t>
            </a:r>
            <a:r>
              <a:rPr lang="en-US" sz="2000" b="1" dirty="0">
                <a:solidFill>
                  <a:schemeClr val="tx1"/>
                </a:solidFill>
              </a:rPr>
              <a:t>activities while </a:t>
            </a:r>
            <a:r>
              <a:rPr lang="en-US" sz="2000" b="1" dirty="0" smtClean="0">
                <a:solidFill>
                  <a:schemeClr val="tx1"/>
                </a:solidFill>
              </a:rPr>
              <a:t>nurturing and growing into </a:t>
            </a:r>
            <a:r>
              <a:rPr lang="en-US" sz="2000" b="1" dirty="0">
                <a:solidFill>
                  <a:schemeClr val="tx1"/>
                </a:solidFill>
              </a:rPr>
              <a:t>a </a:t>
            </a:r>
            <a:r>
              <a:rPr lang="en-US" sz="2000" b="1" dirty="0" smtClean="0">
                <a:solidFill>
                  <a:schemeClr val="tx1"/>
                </a:solidFill>
              </a:rPr>
              <a:t>shared </a:t>
            </a:r>
            <a:r>
              <a:rPr lang="en-US" sz="2000" b="1" dirty="0">
                <a:solidFill>
                  <a:schemeClr val="tx1"/>
                </a:solidFill>
              </a:rPr>
              <a:t>vision of </a:t>
            </a:r>
            <a:r>
              <a:rPr lang="en-US" sz="2000" b="1" dirty="0" smtClean="0">
                <a:solidFill>
                  <a:schemeClr val="tx1"/>
                </a:solidFill>
              </a:rPr>
              <a:t>leadership</a:t>
            </a:r>
          </a:p>
          <a:p>
            <a:pPr algn="l"/>
            <a:endParaRPr lang="en-US" sz="1800" b="1" dirty="0" smtClean="0"/>
          </a:p>
          <a:p>
            <a:pPr marL="285750" indent="-285750" algn="l">
              <a:buFont typeface="Arial" panose="020B0604020202020204" pitchFamily="34" charset="0"/>
              <a:buChar char="•"/>
            </a:pPr>
            <a:r>
              <a:rPr lang="en-US" sz="2400" b="1" dirty="0" smtClean="0">
                <a:solidFill>
                  <a:schemeClr val="accent3">
                    <a:lumMod val="60000"/>
                    <a:lumOff val="40000"/>
                  </a:schemeClr>
                </a:solidFill>
              </a:rPr>
              <a:t>MISSION: </a:t>
            </a:r>
            <a:r>
              <a:rPr lang="en-US" sz="2000" b="1" dirty="0" smtClean="0">
                <a:solidFill>
                  <a:schemeClr val="tx1"/>
                </a:solidFill>
              </a:rPr>
              <a:t>LEAD </a:t>
            </a:r>
            <a:r>
              <a:rPr lang="en-US" sz="2000" b="1" dirty="0">
                <a:solidFill>
                  <a:schemeClr val="tx1"/>
                </a:solidFill>
              </a:rPr>
              <a:t>FROM WHERE YOU </a:t>
            </a:r>
            <a:r>
              <a:rPr lang="en-US" sz="2000" b="1" dirty="0" smtClean="0">
                <a:solidFill>
                  <a:schemeClr val="tx1"/>
                </a:solidFill>
              </a:rPr>
              <a:t>ARE</a:t>
            </a:r>
            <a:r>
              <a:rPr lang="en-US" sz="2000" b="1" dirty="0"/>
              <a:t> </a:t>
            </a:r>
          </a:p>
        </p:txBody>
      </p:sp>
    </p:spTree>
    <p:extLst>
      <p:ext uri="{BB962C8B-B14F-4D97-AF65-F5344CB8AC3E}">
        <p14:creationId xmlns:p14="http://schemas.microsoft.com/office/powerpoint/2010/main" val="3394183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642594"/>
            <a:ext cx="10707189" cy="1371600"/>
          </a:xfrm>
        </p:spPr>
        <p:txBody>
          <a:bodyPr>
            <a:normAutofit/>
          </a:bodyPr>
          <a:lstStyle/>
          <a:p>
            <a:r>
              <a:rPr lang="en-US" sz="3600" b="1" dirty="0">
                <a:ln w="22225">
                  <a:solidFill>
                    <a:schemeClr val="accent2"/>
                  </a:solidFill>
                  <a:prstDash val="solid"/>
                </a:ln>
                <a:solidFill>
                  <a:schemeClr val="accent2">
                    <a:lumMod val="40000"/>
                    <a:lumOff val="60000"/>
                  </a:schemeClr>
                </a:solidFill>
              </a:rPr>
              <a:t>What is </a:t>
            </a:r>
            <a:r>
              <a:rPr lang="en-US" sz="4400" b="1" dirty="0">
                <a:ln w="22225">
                  <a:solidFill>
                    <a:schemeClr val="accent2"/>
                  </a:solidFill>
                  <a:prstDash val="solid"/>
                </a:ln>
                <a:solidFill>
                  <a:schemeClr val="accent2">
                    <a:lumMod val="40000"/>
                    <a:lumOff val="60000"/>
                  </a:schemeClr>
                </a:solidFill>
              </a:rPr>
              <a:t>Shine Theory?</a:t>
            </a:r>
            <a:endParaRPr lang="en-US" sz="36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418011" y="1828800"/>
            <a:ext cx="8583789" cy="4448908"/>
          </a:xfrm>
        </p:spPr>
        <p:txBody>
          <a:bodyPr>
            <a:normAutofit fontScale="92500" lnSpcReduction="20000"/>
          </a:bodyPr>
          <a:lstStyle/>
          <a:p>
            <a:pPr marL="0" indent="0">
              <a:buNone/>
            </a:pPr>
            <a:r>
              <a:rPr lang="en-US" sz="2000" dirty="0" smtClean="0"/>
              <a:t>“</a:t>
            </a:r>
            <a:r>
              <a:rPr lang="en-US" sz="2000" dirty="0" err="1"/>
              <a:t>ShineTheory</a:t>
            </a:r>
            <a:r>
              <a:rPr lang="en-US" sz="2000" dirty="0"/>
              <a:t>” </a:t>
            </a:r>
            <a:r>
              <a:rPr lang="en-US" sz="2000" dirty="0" smtClean="0"/>
              <a:t>is </a:t>
            </a:r>
            <a:r>
              <a:rPr lang="en-US" sz="2000" dirty="0"/>
              <a:t>a term that writer Ann Friedman coined to describe the </a:t>
            </a:r>
            <a:r>
              <a:rPr lang="en-US" sz="2000" b="1" dirty="0">
                <a:solidFill>
                  <a:schemeClr val="accent1">
                    <a:lumMod val="60000"/>
                    <a:lumOff val="40000"/>
                  </a:schemeClr>
                </a:solidFill>
              </a:rPr>
              <a:t>radical act of prioritizing mutual support over competition (for women).</a:t>
            </a:r>
            <a:r>
              <a:rPr lang="en-US" sz="2000" dirty="0"/>
              <a:t> </a:t>
            </a:r>
            <a:r>
              <a:rPr lang="en-US" sz="2000" u="sng" dirty="0"/>
              <a:t>Shine Theory</a:t>
            </a:r>
            <a:r>
              <a:rPr lang="en-US" sz="2000" dirty="0"/>
              <a:t> is the simple premise that  "I don't shine if you don't shine." It's a term I coined with </a:t>
            </a:r>
            <a:r>
              <a:rPr lang="en-US" sz="2000" u="sng" dirty="0" err="1"/>
              <a:t>Aminatou</a:t>
            </a:r>
            <a:r>
              <a:rPr lang="en-US" sz="2000" u="sng" dirty="0"/>
              <a:t> Sow</a:t>
            </a:r>
            <a:r>
              <a:rPr lang="en-US" sz="2000" dirty="0"/>
              <a:t> to </a:t>
            </a:r>
            <a:r>
              <a:rPr lang="en-US" sz="2000" b="1" dirty="0">
                <a:solidFill>
                  <a:schemeClr val="accent3">
                    <a:lumMod val="40000"/>
                    <a:lumOff val="60000"/>
                  </a:schemeClr>
                </a:solidFill>
              </a:rPr>
              <a:t>describe a commitment to collaborating with rather than competing against other people—especially other women. </a:t>
            </a:r>
          </a:p>
          <a:p>
            <a:pPr marL="0" indent="0">
              <a:buNone/>
            </a:pPr>
            <a:r>
              <a:rPr lang="en-US" sz="2000" dirty="0"/>
              <a:t>We practice Shine Theory because </a:t>
            </a:r>
            <a:r>
              <a:rPr lang="en-US" sz="2200" b="1" dirty="0"/>
              <a:t>true confidence is infectious</a:t>
            </a:r>
            <a:r>
              <a:rPr lang="en-US" sz="2000" dirty="0"/>
              <a:t>. </a:t>
            </a:r>
            <a:r>
              <a:rPr lang="en-US" sz="2200" b="1" dirty="0">
                <a:solidFill>
                  <a:schemeClr val="accent1">
                    <a:lumMod val="60000"/>
                    <a:lumOff val="40000"/>
                  </a:schemeClr>
                </a:solidFill>
              </a:rPr>
              <a:t>Because powerful women make the greatest friends</a:t>
            </a:r>
            <a:r>
              <a:rPr lang="en-US" sz="2000" dirty="0">
                <a:solidFill>
                  <a:schemeClr val="accent1">
                    <a:lumMod val="60000"/>
                    <a:lumOff val="40000"/>
                  </a:schemeClr>
                </a:solidFill>
              </a:rPr>
              <a:t>. </a:t>
            </a:r>
            <a:r>
              <a:rPr lang="en-US" sz="2000" dirty="0"/>
              <a:t>Because people know you by the company you keep. </a:t>
            </a:r>
            <a:r>
              <a:rPr lang="en-US" sz="2200" b="1" dirty="0">
                <a:solidFill>
                  <a:schemeClr val="accent3">
                    <a:lumMod val="20000"/>
                    <a:lumOff val="80000"/>
                  </a:schemeClr>
                </a:solidFill>
              </a:rPr>
              <a:t>Because we want the strongest, happiest, smartest women in our corner—and we want to support each other in pursuing success and happiness on our own terms.</a:t>
            </a:r>
          </a:p>
          <a:p>
            <a:pPr marL="0" indent="0">
              <a:buNone/>
            </a:pPr>
            <a:r>
              <a:rPr lang="en-US" sz="3000" b="1" dirty="0" smtClean="0"/>
              <a:t>Shine </a:t>
            </a:r>
            <a:r>
              <a:rPr lang="en-US" sz="3000" b="1" dirty="0"/>
              <a:t>on</a:t>
            </a:r>
            <a:r>
              <a:rPr lang="en-US" sz="3000" b="1" dirty="0" smtClean="0"/>
              <a:t>!</a:t>
            </a:r>
            <a:endParaRPr lang="en-US" sz="2600" b="1" dirty="0"/>
          </a:p>
          <a:p>
            <a:pPr marL="0" indent="0">
              <a:buNone/>
            </a:pPr>
            <a:r>
              <a:rPr lang="en-US" sz="2400" b="1" dirty="0">
                <a:solidFill>
                  <a:schemeClr val="accent1">
                    <a:lumMod val="60000"/>
                    <a:lumOff val="40000"/>
                  </a:schemeClr>
                </a:solidFill>
              </a:rPr>
              <a:t>Shine Theory is intentional. It is accountable. It is personal</a:t>
            </a:r>
            <a:r>
              <a:rPr lang="en-US" sz="2400" b="1" dirty="0" smtClean="0">
                <a:solidFill>
                  <a:schemeClr val="accent1">
                    <a:lumMod val="60000"/>
                    <a:lumOff val="40000"/>
                  </a:schemeClr>
                </a:solidFill>
              </a:rPr>
              <a:t>.  </a:t>
            </a:r>
            <a:r>
              <a:rPr lang="en-US" b="1" dirty="0" smtClean="0">
                <a:solidFill>
                  <a:schemeClr val="accent2">
                    <a:lumMod val="40000"/>
                    <a:lumOff val="60000"/>
                  </a:schemeClr>
                </a:solidFill>
              </a:rPr>
              <a:t>SHINETHEORY.COM</a:t>
            </a:r>
            <a:endParaRPr lang="en-US" b="1" dirty="0">
              <a:solidFill>
                <a:schemeClr val="accent2">
                  <a:lumMod val="40000"/>
                  <a:lumOff val="60000"/>
                </a:schemeClr>
              </a:solidFill>
            </a:endParaRPr>
          </a:p>
          <a:p>
            <a:endParaRPr lang="en-US" dirty="0"/>
          </a:p>
        </p:txBody>
      </p:sp>
      <p:pic>
        <p:nvPicPr>
          <p:cNvPr id="4" name="Picture 3"/>
          <p:cNvPicPr>
            <a:picLocks noChangeAspect="1"/>
          </p:cNvPicPr>
          <p:nvPr/>
        </p:nvPicPr>
        <p:blipFill>
          <a:blip r:embed="rId2"/>
          <a:stretch>
            <a:fillRect/>
          </a:stretch>
        </p:blipFill>
        <p:spPr>
          <a:xfrm>
            <a:off x="8862464" y="1567229"/>
            <a:ext cx="2645911" cy="2910503"/>
          </a:xfrm>
          <a:prstGeom prst="rect">
            <a:avLst/>
          </a:prstGeom>
        </p:spPr>
      </p:pic>
      <p:sp>
        <p:nvSpPr>
          <p:cNvPr id="5" name="TextBox 4"/>
          <p:cNvSpPr txBox="1"/>
          <p:nvPr/>
        </p:nvSpPr>
        <p:spPr>
          <a:xfrm>
            <a:off x="9001800" y="4511040"/>
            <a:ext cx="2123400" cy="954107"/>
          </a:xfrm>
          <a:prstGeom prst="rect">
            <a:avLst/>
          </a:prstGeom>
          <a:noFill/>
        </p:spPr>
        <p:txBody>
          <a:bodyPr wrap="square" rtlCol="0">
            <a:spAutoFit/>
          </a:bodyPr>
          <a:lstStyle/>
          <a:p>
            <a:pPr algn="ctr"/>
            <a:r>
              <a:rPr lang="en-US" sz="1400" b="1" dirty="0" smtClean="0">
                <a:solidFill>
                  <a:schemeClr val="accent1">
                    <a:lumMod val="60000"/>
                    <a:lumOff val="40000"/>
                  </a:schemeClr>
                </a:solidFill>
              </a:rPr>
              <a:t>Creators of Shine Theory, best friends, </a:t>
            </a:r>
            <a:r>
              <a:rPr lang="en-US" sz="1400" b="1" dirty="0" err="1" smtClean="0">
                <a:solidFill>
                  <a:schemeClr val="accent1">
                    <a:lumMod val="60000"/>
                    <a:lumOff val="40000"/>
                  </a:schemeClr>
                </a:solidFill>
              </a:rPr>
              <a:t>Aminatou</a:t>
            </a:r>
            <a:r>
              <a:rPr lang="en-US" sz="1400" b="1" dirty="0" smtClean="0">
                <a:solidFill>
                  <a:schemeClr val="accent1">
                    <a:lumMod val="60000"/>
                    <a:lumOff val="40000"/>
                  </a:schemeClr>
                </a:solidFill>
              </a:rPr>
              <a:t> Sow and Ann Friedman</a:t>
            </a:r>
            <a:endParaRPr lang="en-US" sz="1400" b="1" dirty="0">
              <a:solidFill>
                <a:schemeClr val="accent1">
                  <a:lumMod val="60000"/>
                  <a:lumOff val="40000"/>
                </a:schemeClr>
              </a:solidFill>
            </a:endParaRPr>
          </a:p>
        </p:txBody>
      </p:sp>
    </p:spTree>
    <p:extLst>
      <p:ext uri="{BB962C8B-B14F-4D97-AF65-F5344CB8AC3E}">
        <p14:creationId xmlns:p14="http://schemas.microsoft.com/office/powerpoint/2010/main" val="231635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lumMod val="60000"/>
                    <a:lumOff val="40000"/>
                  </a:schemeClr>
                </a:solidFill>
              </a:rPr>
              <a:t>Shine Theory in Action!</a:t>
            </a:r>
            <a:endParaRPr lang="en-US" b="1" dirty="0">
              <a:solidFill>
                <a:schemeClr val="accent3">
                  <a:lumMod val="60000"/>
                  <a:lumOff val="40000"/>
                </a:schemeClr>
              </a:solidFill>
            </a:endParaRPr>
          </a:p>
        </p:txBody>
      </p:sp>
      <p:sp>
        <p:nvSpPr>
          <p:cNvPr id="5" name="Rectangle 4"/>
          <p:cNvSpPr/>
          <p:nvPr/>
        </p:nvSpPr>
        <p:spPr>
          <a:xfrm>
            <a:off x="3244899" y="6124919"/>
            <a:ext cx="5702202" cy="369332"/>
          </a:xfrm>
          <a:prstGeom prst="rect">
            <a:avLst/>
          </a:prstGeom>
        </p:spPr>
        <p:txBody>
          <a:bodyPr wrap="none">
            <a:spAutoFit/>
          </a:bodyPr>
          <a:lstStyle/>
          <a:p>
            <a:r>
              <a:rPr lang="en-US" dirty="0">
                <a:hlinkClick r:id="rId2"/>
              </a:rPr>
              <a:t>https://www.youtube.com/watch?v=BsHx2dclkLE</a:t>
            </a:r>
            <a:endParaRPr lang="en-US" dirty="0"/>
          </a:p>
        </p:txBody>
      </p:sp>
      <p:pic>
        <p:nvPicPr>
          <p:cNvPr id="9" name="Content Placeholder 8"/>
          <p:cNvPicPr>
            <a:picLocks noGrp="1" noChangeAspect="1"/>
          </p:cNvPicPr>
          <p:nvPr>
            <p:ph idx="1"/>
          </p:nvPr>
        </p:nvPicPr>
        <p:blipFill>
          <a:blip r:embed="rId3"/>
          <a:stretch>
            <a:fillRect/>
          </a:stretch>
        </p:blipFill>
        <p:spPr>
          <a:xfrm>
            <a:off x="7719182" y="1883630"/>
            <a:ext cx="2714512" cy="3932237"/>
          </a:xfrm>
          <a:prstGeom prst="rect">
            <a:avLst/>
          </a:prstGeom>
        </p:spPr>
      </p:pic>
      <p:pic>
        <p:nvPicPr>
          <p:cNvPr id="10" name="Picture 9"/>
          <p:cNvPicPr>
            <a:picLocks noChangeAspect="1"/>
          </p:cNvPicPr>
          <p:nvPr/>
        </p:nvPicPr>
        <p:blipFill>
          <a:blip r:embed="rId4"/>
          <a:stretch>
            <a:fillRect/>
          </a:stretch>
        </p:blipFill>
        <p:spPr>
          <a:xfrm>
            <a:off x="1141226" y="1910617"/>
            <a:ext cx="5886450" cy="3905250"/>
          </a:xfrm>
          <a:prstGeom prst="rect">
            <a:avLst/>
          </a:prstGeom>
        </p:spPr>
      </p:pic>
    </p:spTree>
    <p:extLst>
      <p:ext uri="{BB962C8B-B14F-4D97-AF65-F5344CB8AC3E}">
        <p14:creationId xmlns:p14="http://schemas.microsoft.com/office/powerpoint/2010/main" val="354304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668215"/>
            <a:ext cx="10058400" cy="1239716"/>
          </a:xfrm>
          <a:solidFill>
            <a:schemeClr val="tx1"/>
          </a:solidFill>
          <a:ln>
            <a:solidFill>
              <a:schemeClr val="accent3">
                <a:lumMod val="20000"/>
                <a:lumOff val="80000"/>
              </a:schemeClr>
            </a:solidFill>
          </a:ln>
        </p:spPr>
        <p:txBody>
          <a:bodyPr>
            <a:normAutofit fontScale="90000"/>
          </a:bodyPr>
          <a:lstStyle/>
          <a:p>
            <a:pPr algn="ctr"/>
            <a:r>
              <a:rPr lang="en-US" b="1" dirty="0">
                <a:solidFill>
                  <a:schemeClr val="accent1">
                    <a:lumMod val="75000"/>
                  </a:schemeClr>
                </a:solidFill>
              </a:rPr>
              <a:t>Power Of The Pack: </a:t>
            </a:r>
            <a:r>
              <a:rPr lang="en-US" sz="4000" dirty="0">
                <a:ln w="0"/>
                <a:solidFill>
                  <a:schemeClr val="accent1"/>
                </a:solidFill>
                <a:effectLst>
                  <a:outerShdw blurRad="38100" dist="25400" dir="5400000" algn="ctr" rotWithShape="0">
                    <a:srgbClr val="6E747A">
                      <a:alpha val="43000"/>
                    </a:srgbClr>
                  </a:outerShdw>
                </a:effectLst>
              </a:rPr>
              <a:t>Women Who Support Women Are More </a:t>
            </a:r>
            <a:r>
              <a:rPr lang="en-US" sz="4000" dirty="0" smtClean="0">
                <a:ln w="0"/>
                <a:solidFill>
                  <a:schemeClr val="accent1"/>
                </a:solidFill>
                <a:effectLst>
                  <a:outerShdw blurRad="38100" dist="25400" dir="5400000" algn="ctr" rotWithShape="0">
                    <a:srgbClr val="6E747A">
                      <a:alpha val="43000"/>
                    </a:srgbClr>
                  </a:outerShdw>
                </a:effectLst>
              </a:rPr>
              <a:t>Successful</a:t>
            </a:r>
            <a:endParaRPr lang="en-US" sz="4900" dirty="0">
              <a:ln w="0"/>
              <a:solidFill>
                <a:schemeClr val="accent1"/>
              </a:solidFill>
              <a:effectLst>
                <a:outerShdw blurRad="38100" dist="25400" dir="5400000" algn="ctr" rotWithShape="0">
                  <a:srgbClr val="6E747A">
                    <a:alpha val="43000"/>
                  </a:srgbClr>
                </a:outerShdw>
              </a:effectLst>
            </a:endParaRPr>
          </a:p>
        </p:txBody>
      </p:sp>
      <p:sp>
        <p:nvSpPr>
          <p:cNvPr id="3" name="Text Placeholder 2"/>
          <p:cNvSpPr>
            <a:spLocks noGrp="1"/>
          </p:cNvSpPr>
          <p:nvPr>
            <p:ph type="body" idx="1"/>
          </p:nvPr>
        </p:nvSpPr>
        <p:spPr>
          <a:xfrm>
            <a:off x="1069848" y="1907932"/>
            <a:ext cx="9911744" cy="589084"/>
          </a:xfrm>
        </p:spPr>
        <p:txBody>
          <a:bodyPr>
            <a:noAutofit/>
          </a:bodyPr>
          <a:lstStyle/>
          <a:p>
            <a:r>
              <a:rPr lang="en-US" sz="2400" b="1" dirty="0" smtClean="0">
                <a:solidFill>
                  <a:schemeClr val="tx1"/>
                </a:solidFill>
              </a:rPr>
              <a:t>A </a:t>
            </a:r>
            <a:r>
              <a:rPr lang="en-US" sz="2400" b="1" dirty="0">
                <a:solidFill>
                  <a:schemeClr val="tx1"/>
                </a:solidFill>
              </a:rPr>
              <a:t>woman alone has power; collectively we have impact.</a:t>
            </a:r>
          </a:p>
        </p:txBody>
      </p:sp>
      <p:sp>
        <p:nvSpPr>
          <p:cNvPr id="4" name="Content Placeholder 3"/>
          <p:cNvSpPr>
            <a:spLocks noGrp="1"/>
          </p:cNvSpPr>
          <p:nvPr>
            <p:ph sz="half" idx="2"/>
          </p:nvPr>
        </p:nvSpPr>
        <p:spPr>
          <a:xfrm>
            <a:off x="1069848" y="2426678"/>
            <a:ext cx="4754880" cy="3221844"/>
          </a:xfrm>
        </p:spPr>
        <p:txBody>
          <a:bodyPr>
            <a:normAutofit lnSpcReduction="10000"/>
          </a:bodyPr>
          <a:lstStyle/>
          <a:p>
            <a:r>
              <a:rPr lang="en-US" sz="1900" b="1" dirty="0">
                <a:solidFill>
                  <a:schemeClr val="accent3">
                    <a:lumMod val="60000"/>
                    <a:lumOff val="40000"/>
                  </a:schemeClr>
                </a:solidFill>
              </a:rPr>
              <a:t>Take the word “work” out of networking</a:t>
            </a:r>
            <a:r>
              <a:rPr lang="en-US" sz="1900" b="1" dirty="0" smtClean="0">
                <a:solidFill>
                  <a:schemeClr val="accent3">
                    <a:lumMod val="60000"/>
                    <a:lumOff val="40000"/>
                  </a:schemeClr>
                </a:solidFill>
              </a:rPr>
              <a:t>. </a:t>
            </a:r>
            <a:r>
              <a:rPr lang="en-US" dirty="0" smtClean="0"/>
              <a:t>Reframe what networking is: Simply putting yourself in environments that give you the opportunity to meet with peers and get to know each other share experiences can be a game changer.</a:t>
            </a:r>
          </a:p>
          <a:p>
            <a:r>
              <a:rPr lang="en-US" b="1" dirty="0">
                <a:solidFill>
                  <a:schemeClr val="accent3">
                    <a:lumMod val="60000"/>
                    <a:lumOff val="40000"/>
                  </a:schemeClr>
                </a:solidFill>
              </a:rPr>
              <a:t>Prioritize relationship building</a:t>
            </a:r>
            <a:r>
              <a:rPr lang="en-US" b="1" dirty="0" smtClean="0">
                <a:solidFill>
                  <a:schemeClr val="accent3">
                    <a:lumMod val="60000"/>
                    <a:lumOff val="40000"/>
                  </a:schemeClr>
                </a:solidFill>
              </a:rPr>
              <a:t>. </a:t>
            </a:r>
            <a:r>
              <a:rPr lang="en-US" dirty="0" smtClean="0"/>
              <a:t>Does your calendar reflect your values?  Schedule time to connect with relationships you value.</a:t>
            </a:r>
          </a:p>
        </p:txBody>
      </p:sp>
      <p:sp>
        <p:nvSpPr>
          <p:cNvPr id="6" name="Content Placeholder 5"/>
          <p:cNvSpPr>
            <a:spLocks noGrp="1"/>
          </p:cNvSpPr>
          <p:nvPr>
            <p:ph sz="quarter" idx="4"/>
          </p:nvPr>
        </p:nvSpPr>
        <p:spPr>
          <a:xfrm>
            <a:off x="6373368" y="2426677"/>
            <a:ext cx="4754880" cy="3446583"/>
          </a:xfrm>
        </p:spPr>
        <p:txBody>
          <a:bodyPr>
            <a:normAutofit fontScale="92500"/>
          </a:bodyPr>
          <a:lstStyle/>
          <a:p>
            <a:r>
              <a:rPr lang="en-US" b="1" dirty="0">
                <a:solidFill>
                  <a:schemeClr val="accent3">
                    <a:lumMod val="60000"/>
                    <a:lumOff val="40000"/>
                  </a:schemeClr>
                </a:solidFill>
              </a:rPr>
              <a:t>Know that connection building isn’t one and done</a:t>
            </a:r>
            <a:r>
              <a:rPr lang="en-US" b="1" dirty="0" smtClean="0">
                <a:solidFill>
                  <a:schemeClr val="accent3">
                    <a:lumMod val="60000"/>
                    <a:lumOff val="40000"/>
                  </a:schemeClr>
                </a:solidFill>
              </a:rPr>
              <a:t>.</a:t>
            </a:r>
            <a:r>
              <a:rPr lang="en-US" dirty="0"/>
              <a:t> “Seek out people who you admire. Ask for advice, and follow up. Participate wherever and however you can. In short, be a doer!”</a:t>
            </a:r>
            <a:endParaRPr lang="en-US" b="1" dirty="0">
              <a:solidFill>
                <a:schemeClr val="accent3">
                  <a:lumMod val="60000"/>
                  <a:lumOff val="40000"/>
                </a:schemeClr>
              </a:solidFill>
            </a:endParaRPr>
          </a:p>
          <a:p>
            <a:r>
              <a:rPr lang="en-US" b="1" dirty="0">
                <a:solidFill>
                  <a:schemeClr val="accent3">
                    <a:lumMod val="60000"/>
                    <a:lumOff val="40000"/>
                  </a:schemeClr>
                </a:solidFill>
              </a:rPr>
              <a:t>Amplify other women</a:t>
            </a:r>
            <a:r>
              <a:rPr lang="en-US" b="1" dirty="0" smtClean="0">
                <a:solidFill>
                  <a:schemeClr val="accent3">
                    <a:lumMod val="60000"/>
                    <a:lumOff val="40000"/>
                  </a:schemeClr>
                </a:solidFill>
              </a:rPr>
              <a:t>. </a:t>
            </a:r>
            <a:r>
              <a:rPr lang="en-US" dirty="0" smtClean="0"/>
              <a:t>SHINE THEORY! Build other women up!</a:t>
            </a:r>
            <a:endParaRPr lang="en-US" dirty="0"/>
          </a:p>
          <a:p>
            <a:r>
              <a:rPr lang="en-US" b="1" dirty="0">
                <a:solidFill>
                  <a:schemeClr val="accent3">
                    <a:lumMod val="60000"/>
                    <a:lumOff val="40000"/>
                  </a:schemeClr>
                </a:solidFill>
              </a:rPr>
              <a:t>Find your squad—and tap into them</a:t>
            </a:r>
            <a:r>
              <a:rPr lang="en-US" dirty="0" smtClean="0">
                <a:solidFill>
                  <a:schemeClr val="accent3">
                    <a:lumMod val="60000"/>
                    <a:lumOff val="40000"/>
                  </a:schemeClr>
                </a:solidFill>
              </a:rPr>
              <a:t>.  </a:t>
            </a:r>
            <a:r>
              <a:rPr lang="en-US" dirty="0" smtClean="0"/>
              <a:t>Who’s on your team…your support network?  Build your squad, people you can bounce ideas off of, go to for advice, give you a boost when needed.</a:t>
            </a:r>
            <a:endParaRPr lang="en-US" dirty="0"/>
          </a:p>
          <a:p>
            <a:endParaRPr lang="en-US" dirty="0"/>
          </a:p>
        </p:txBody>
      </p:sp>
      <p:sp>
        <p:nvSpPr>
          <p:cNvPr id="7" name="Rectangle 6"/>
          <p:cNvSpPr/>
          <p:nvPr/>
        </p:nvSpPr>
        <p:spPr>
          <a:xfrm>
            <a:off x="650631" y="5873260"/>
            <a:ext cx="10999176" cy="523220"/>
          </a:xfrm>
          <a:prstGeom prst="rect">
            <a:avLst/>
          </a:prstGeom>
          <a:solidFill>
            <a:schemeClr val="accent3">
              <a:lumMod val="20000"/>
              <a:lumOff val="80000"/>
            </a:schemeClr>
          </a:solidFill>
        </p:spPr>
        <p:txBody>
          <a:bodyPr wrap="square">
            <a:spAutoFit/>
          </a:bodyPr>
          <a:lstStyle/>
          <a:p>
            <a:r>
              <a:rPr lang="en-US" sz="1400" dirty="0">
                <a:solidFill>
                  <a:srgbClr val="333333"/>
                </a:solidFill>
                <a:latin typeface="Georgia" panose="02040502050405020303" pitchFamily="18" charset="0"/>
              </a:rPr>
              <a:t>We’re better together. As Madeleine Albright said, “There is a special place in hell for women who don't help other women." As we say from personal experience, </a:t>
            </a:r>
            <a:r>
              <a:rPr lang="en-US" sz="1400" dirty="0">
                <a:solidFill>
                  <a:srgbClr val="000000"/>
                </a:solidFill>
                <a:latin typeface="Georgia" panose="02040502050405020303" pitchFamily="18" charset="0"/>
                <a:hlinkClick r:id="rId2"/>
              </a:rPr>
              <a:t>“There is a special place in heaven for women who support other women</a:t>
            </a:r>
            <a:r>
              <a:rPr lang="en-US" sz="1400" dirty="0" smtClean="0">
                <a:solidFill>
                  <a:srgbClr val="000000"/>
                </a:solidFill>
                <a:latin typeface="Georgia" panose="02040502050405020303" pitchFamily="18" charset="0"/>
                <a:hlinkClick r:id="rId2"/>
              </a:rPr>
              <a:t>.”</a:t>
            </a:r>
            <a:r>
              <a:rPr lang="en-US" sz="1400" dirty="0" smtClean="0">
                <a:solidFill>
                  <a:srgbClr val="000000"/>
                </a:solidFill>
                <a:latin typeface="Georgia" panose="02040502050405020303" pitchFamily="18" charset="0"/>
              </a:rPr>
              <a:t>                       HANDOUT 7</a:t>
            </a:r>
            <a:endParaRPr lang="en-US" sz="1400" dirty="0"/>
          </a:p>
        </p:txBody>
      </p:sp>
      <p:sp>
        <p:nvSpPr>
          <p:cNvPr id="5" name="Rectangle 4"/>
          <p:cNvSpPr/>
          <p:nvPr/>
        </p:nvSpPr>
        <p:spPr>
          <a:xfrm>
            <a:off x="464000" y="5433078"/>
            <a:ext cx="6096000" cy="430887"/>
          </a:xfrm>
          <a:prstGeom prst="rect">
            <a:avLst/>
          </a:prstGeom>
        </p:spPr>
        <p:txBody>
          <a:bodyPr>
            <a:spAutoFit/>
          </a:bodyPr>
          <a:lstStyle/>
          <a:p>
            <a:r>
              <a:rPr lang="en-US" sz="1100" dirty="0">
                <a:hlinkClick r:id="rId3"/>
              </a:rPr>
              <a:t>https://www.forbes.com/sites/shelleyzalis/2019/03/06/power-of-the-pack-women-who-support-women-are-more-successful/#287f0ec61771</a:t>
            </a:r>
            <a:endParaRPr lang="en-US" sz="1100" dirty="0"/>
          </a:p>
        </p:txBody>
      </p:sp>
    </p:spTree>
    <p:extLst>
      <p:ext uri="{BB962C8B-B14F-4D97-AF65-F5344CB8AC3E}">
        <p14:creationId xmlns:p14="http://schemas.microsoft.com/office/powerpoint/2010/main" val="367404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866926"/>
          </a:xfrm>
          <a:solidFill>
            <a:schemeClr val="accent3">
              <a:lumMod val="60000"/>
              <a:lumOff val="40000"/>
            </a:schemeClr>
          </a:solidFill>
          <a:ln w="76200">
            <a:solidFill>
              <a:schemeClr val="accent3">
                <a:lumMod val="75000"/>
              </a:schemeClr>
            </a:solidFill>
          </a:ln>
        </p:spPr>
        <p:txBody>
          <a:bodyPr>
            <a:normAutofit fontScale="90000"/>
          </a:bodyPr>
          <a:lstStyle/>
          <a:p>
            <a:pPr algn="ctr"/>
            <a:r>
              <a:rPr lang="en-US" sz="6600" dirty="0" smtClean="0">
                <a:latin typeface="Arial Black" panose="020B0A04020102020204" pitchFamily="34" charset="0"/>
              </a:rPr>
              <a:t>MENTORING CARDS Activity</a:t>
            </a:r>
            <a:endParaRPr lang="en-US" sz="6600" dirty="0">
              <a:latin typeface="Arial Black" panose="020B0A04020102020204" pitchFamily="34" charset="0"/>
            </a:endParaRPr>
          </a:p>
        </p:txBody>
      </p:sp>
      <p:sp>
        <p:nvSpPr>
          <p:cNvPr id="4" name="Content Placeholder 3"/>
          <p:cNvSpPr>
            <a:spLocks noGrp="1"/>
          </p:cNvSpPr>
          <p:nvPr>
            <p:ph sz="half" idx="2"/>
          </p:nvPr>
        </p:nvSpPr>
        <p:spPr>
          <a:xfrm>
            <a:off x="1069848" y="2509520"/>
            <a:ext cx="4754880" cy="924560"/>
          </a:xfrm>
        </p:spPr>
        <p:txBody>
          <a:bodyPr>
            <a:noAutofit/>
          </a:bodyPr>
          <a:lstStyle/>
          <a:p>
            <a:r>
              <a:rPr lang="en-US" sz="3200" b="1" dirty="0" smtClean="0"/>
              <a:t>3 bullet points to mentor your younger self</a:t>
            </a:r>
            <a:endParaRPr lang="en-US" sz="3200" b="1" dirty="0"/>
          </a:p>
        </p:txBody>
      </p:sp>
      <p:sp>
        <p:nvSpPr>
          <p:cNvPr id="6" name="Content Placeholder 5"/>
          <p:cNvSpPr>
            <a:spLocks noGrp="1"/>
          </p:cNvSpPr>
          <p:nvPr>
            <p:ph sz="quarter" idx="4"/>
          </p:nvPr>
        </p:nvSpPr>
        <p:spPr>
          <a:xfrm>
            <a:off x="6373368" y="2509521"/>
            <a:ext cx="4924552" cy="924560"/>
          </a:xfrm>
        </p:spPr>
        <p:txBody>
          <a:bodyPr>
            <a:noAutofit/>
          </a:bodyPr>
          <a:lstStyle/>
          <a:p>
            <a:r>
              <a:rPr lang="en-US" sz="3200" b="1" dirty="0" smtClean="0"/>
              <a:t>3 bullet points to mentor your future self</a:t>
            </a:r>
            <a:endParaRPr lang="en-US" sz="3200" b="1" dirty="0"/>
          </a:p>
        </p:txBody>
      </p:sp>
      <p:sp>
        <p:nvSpPr>
          <p:cNvPr id="8" name="Rectangle 7"/>
          <p:cNvSpPr/>
          <p:nvPr/>
        </p:nvSpPr>
        <p:spPr>
          <a:xfrm>
            <a:off x="6096000" y="4163892"/>
            <a:ext cx="4924552" cy="1569660"/>
          </a:xfrm>
          <a:prstGeom prst="rect">
            <a:avLst/>
          </a:prstGeom>
        </p:spPr>
        <p:txBody>
          <a:bodyPr wrap="square">
            <a:spAutoFit/>
          </a:bodyPr>
          <a:lstStyle/>
          <a:p>
            <a:pPr marL="742950" marR="0" lvl="1" indent="-285750" algn="just">
              <a:spcBef>
                <a:spcPts val="0"/>
              </a:spcBef>
              <a:spcAft>
                <a:spcPts val="0"/>
              </a:spcAft>
              <a:buFont typeface="Wingdings" panose="05000000000000000000" pitchFamily="2" charset="2"/>
              <a:buChar char=""/>
              <a:tabLst>
                <a:tab pos="685800" algn="l"/>
              </a:tabLst>
            </a:pPr>
            <a:r>
              <a:rPr lang="en-US" sz="2400" b="1" dirty="0" smtClean="0">
                <a:solidFill>
                  <a:schemeClr val="accent1">
                    <a:lumMod val="60000"/>
                    <a:lumOff val="40000"/>
                  </a:schemeClr>
                </a:solidFill>
                <a:latin typeface="Arial" panose="020B0604020202020204" pitchFamily="34" charset="0"/>
                <a:ea typeface="Times" panose="02020603050405020304" pitchFamily="18" charset="0"/>
                <a:cs typeface="Times New Roman" panose="02020603050405020304" pitchFamily="18" charset="0"/>
              </a:rPr>
              <a:t>What </a:t>
            </a:r>
            <a:r>
              <a:rPr lang="en-US" sz="2400" b="1" dirty="0">
                <a:solidFill>
                  <a:schemeClr val="accent1">
                    <a:lumMod val="60000"/>
                    <a:lumOff val="40000"/>
                  </a:schemeClr>
                </a:solidFill>
                <a:latin typeface="Arial" panose="020B0604020202020204" pitchFamily="34" charset="0"/>
                <a:ea typeface="Times" panose="02020603050405020304" pitchFamily="18" charset="0"/>
                <a:cs typeface="Times New Roman" panose="02020603050405020304" pitchFamily="18" charset="0"/>
              </a:rPr>
              <a:t>do you hope to have achieved in one years </a:t>
            </a:r>
            <a:r>
              <a:rPr lang="en-US" sz="2400" b="1" dirty="0" smtClean="0">
                <a:solidFill>
                  <a:schemeClr val="accent1">
                    <a:lumMod val="60000"/>
                    <a:lumOff val="40000"/>
                  </a:schemeClr>
                </a:solidFill>
                <a:latin typeface="Arial" panose="020B0604020202020204" pitchFamily="34" charset="0"/>
                <a:ea typeface="Times" panose="02020603050405020304" pitchFamily="18" charset="0"/>
                <a:cs typeface="Times New Roman" panose="02020603050405020304" pitchFamily="18" charset="0"/>
              </a:rPr>
              <a:t>time? 5 years time? 10 years time? </a:t>
            </a:r>
          </a:p>
        </p:txBody>
      </p:sp>
      <p:sp>
        <p:nvSpPr>
          <p:cNvPr id="12" name="Rectangle 11"/>
          <p:cNvSpPr/>
          <p:nvPr/>
        </p:nvSpPr>
        <p:spPr>
          <a:xfrm>
            <a:off x="704530" y="4163892"/>
            <a:ext cx="4924552" cy="1569660"/>
          </a:xfrm>
          <a:prstGeom prst="rect">
            <a:avLst/>
          </a:prstGeom>
        </p:spPr>
        <p:txBody>
          <a:bodyPr wrap="square">
            <a:spAutoFit/>
          </a:bodyPr>
          <a:lstStyle/>
          <a:p>
            <a:pPr marL="742950" marR="0" lvl="1" indent="-285750" algn="just">
              <a:spcBef>
                <a:spcPts val="0"/>
              </a:spcBef>
              <a:spcAft>
                <a:spcPts val="0"/>
              </a:spcAft>
              <a:buFont typeface="Wingdings" panose="05000000000000000000" pitchFamily="2" charset="2"/>
              <a:buChar char=""/>
              <a:tabLst>
                <a:tab pos="685800" algn="l"/>
              </a:tabLst>
            </a:pPr>
            <a:r>
              <a:rPr lang="en-US" sz="2400" b="1" dirty="0" smtClean="0">
                <a:solidFill>
                  <a:schemeClr val="accent1">
                    <a:lumMod val="60000"/>
                    <a:lumOff val="40000"/>
                  </a:schemeClr>
                </a:solidFill>
                <a:latin typeface="Arial" panose="020B0604020202020204" pitchFamily="34" charset="0"/>
                <a:ea typeface="Times" panose="02020603050405020304" pitchFamily="18" charset="0"/>
                <a:cs typeface="Times New Roman" panose="02020603050405020304" pitchFamily="18" charset="0"/>
              </a:rPr>
              <a:t>What </a:t>
            </a:r>
            <a:r>
              <a:rPr lang="en-US" sz="2400" b="1" dirty="0">
                <a:solidFill>
                  <a:schemeClr val="accent1">
                    <a:lumMod val="60000"/>
                    <a:lumOff val="40000"/>
                  </a:schemeClr>
                </a:solidFill>
                <a:latin typeface="Arial" panose="020B0604020202020204" pitchFamily="34" charset="0"/>
                <a:ea typeface="Times" panose="02020603050405020304" pitchFamily="18" charset="0"/>
                <a:cs typeface="Times New Roman" panose="02020603050405020304" pitchFamily="18" charset="0"/>
              </a:rPr>
              <a:t>do you </a:t>
            </a:r>
            <a:r>
              <a:rPr lang="en-US" sz="2400" b="1" dirty="0" smtClean="0">
                <a:solidFill>
                  <a:schemeClr val="accent1">
                    <a:lumMod val="60000"/>
                    <a:lumOff val="40000"/>
                  </a:schemeClr>
                </a:solidFill>
                <a:latin typeface="Arial" panose="020B0604020202020204" pitchFamily="34" charset="0"/>
                <a:ea typeface="Times" panose="02020603050405020304" pitchFamily="18" charset="0"/>
                <a:cs typeface="Times New Roman" panose="02020603050405020304" pitchFamily="18" charset="0"/>
              </a:rPr>
              <a:t>wish you had known that you would want to share with someone else?</a:t>
            </a:r>
          </a:p>
        </p:txBody>
      </p:sp>
    </p:spTree>
    <p:extLst>
      <p:ext uri="{BB962C8B-B14F-4D97-AF65-F5344CB8AC3E}">
        <p14:creationId xmlns:p14="http://schemas.microsoft.com/office/powerpoint/2010/main" val="4268590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706881"/>
            <a:ext cx="9068586" cy="1595120"/>
          </a:xfrm>
        </p:spPr>
        <p:txBody>
          <a:bodyPr/>
          <a:lstStyle/>
          <a:p>
            <a:r>
              <a:rPr lang="en-US" dirty="0" smtClean="0"/>
              <a:t>PAINTING ROCKS</a:t>
            </a:r>
            <a:endParaRPr lang="en-US" dirty="0"/>
          </a:p>
        </p:txBody>
      </p:sp>
      <p:sp>
        <p:nvSpPr>
          <p:cNvPr id="3" name="Subtitle 2"/>
          <p:cNvSpPr>
            <a:spLocks noGrp="1"/>
          </p:cNvSpPr>
          <p:nvPr>
            <p:ph type="subTitle" idx="1"/>
          </p:nvPr>
        </p:nvSpPr>
        <p:spPr>
          <a:xfrm>
            <a:off x="1562100" y="3200400"/>
            <a:ext cx="3619500" cy="1938863"/>
          </a:xfrm>
        </p:spPr>
        <p:txBody>
          <a:bodyPr>
            <a:normAutofit/>
          </a:bodyPr>
          <a:lstStyle/>
          <a:p>
            <a:r>
              <a:rPr lang="en-US" sz="3200" b="1" i="1" dirty="0" smtClean="0"/>
              <a:t>GROWTH WORD FOR THE COMING YEAR</a:t>
            </a:r>
            <a:endParaRPr lang="en-US" sz="3200" b="1" i="1" dirty="0"/>
          </a:p>
        </p:txBody>
      </p:sp>
      <p:pic>
        <p:nvPicPr>
          <p:cNvPr id="5" name="Picture 4"/>
          <p:cNvPicPr>
            <a:picLocks noChangeAspect="1"/>
          </p:cNvPicPr>
          <p:nvPr/>
        </p:nvPicPr>
        <p:blipFill>
          <a:blip r:embed="rId2"/>
          <a:stretch>
            <a:fillRect/>
          </a:stretch>
        </p:blipFill>
        <p:spPr>
          <a:xfrm>
            <a:off x="5574569" y="2916013"/>
            <a:ext cx="4314866" cy="3872413"/>
          </a:xfrm>
          <a:prstGeom prst="rect">
            <a:avLst/>
          </a:prstGeom>
        </p:spPr>
      </p:pic>
    </p:spTree>
    <p:extLst>
      <p:ext uri="{BB962C8B-B14F-4D97-AF65-F5344CB8AC3E}">
        <p14:creationId xmlns:p14="http://schemas.microsoft.com/office/powerpoint/2010/main" val="754498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016000"/>
            <a:ext cx="9068586" cy="3666063"/>
          </a:xfrm>
          <a:ln w="57150">
            <a:solidFill>
              <a:schemeClr val="accent1">
                <a:lumMod val="75000"/>
              </a:schemeClr>
            </a:solidFill>
          </a:ln>
        </p:spPr>
        <p:txBody>
          <a:bodyPr/>
          <a:lstStyle/>
          <a:p>
            <a:r>
              <a:rPr lang="en-US" sz="8000" dirty="0" smtClean="0"/>
              <a:t>LEADERSHIP LENDING LIBRARY</a:t>
            </a:r>
            <a:endParaRPr lang="en-US" sz="8000" dirty="0"/>
          </a:p>
        </p:txBody>
      </p:sp>
      <p:sp>
        <p:nvSpPr>
          <p:cNvPr id="3" name="Subtitle 2"/>
          <p:cNvSpPr>
            <a:spLocks noGrp="1"/>
          </p:cNvSpPr>
          <p:nvPr>
            <p:ph type="subTitle" idx="1"/>
          </p:nvPr>
        </p:nvSpPr>
        <p:spPr>
          <a:solidFill>
            <a:schemeClr val="accent1">
              <a:lumMod val="75000"/>
            </a:schemeClr>
          </a:solidFill>
        </p:spPr>
        <p:txBody>
          <a:bodyPr>
            <a:noAutofit/>
          </a:bodyPr>
          <a:lstStyle/>
          <a:p>
            <a:pPr algn="l"/>
            <a:r>
              <a:rPr lang="en-US" sz="2800" dirty="0" smtClean="0"/>
              <a:t>LOCATED IN KRIS ROBERTS OFFICE</a:t>
            </a:r>
            <a:endParaRPr lang="en-US" sz="2800" dirty="0"/>
          </a:p>
        </p:txBody>
      </p:sp>
      <p:pic>
        <p:nvPicPr>
          <p:cNvPr id="5" name="Picture 4"/>
          <p:cNvPicPr>
            <a:picLocks noChangeAspect="1"/>
          </p:cNvPicPr>
          <p:nvPr/>
        </p:nvPicPr>
        <p:blipFill>
          <a:blip r:embed="rId2"/>
          <a:stretch>
            <a:fillRect/>
          </a:stretch>
        </p:blipFill>
        <p:spPr>
          <a:xfrm>
            <a:off x="8298497" y="4341702"/>
            <a:ext cx="2524125" cy="1809750"/>
          </a:xfrm>
          <a:prstGeom prst="rect">
            <a:avLst/>
          </a:prstGeom>
        </p:spPr>
      </p:pic>
    </p:spTree>
    <p:extLst>
      <p:ext uri="{BB962C8B-B14F-4D97-AF65-F5344CB8AC3E}">
        <p14:creationId xmlns:p14="http://schemas.microsoft.com/office/powerpoint/2010/main" val="1220523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anose="0208090404030B020404" pitchFamily="18" charset="0"/>
              </a:rPr>
              <a:t>More Resources:</a:t>
            </a:r>
            <a:endParaRPr lang="en-US" dirty="0">
              <a:latin typeface="Cooper Black" panose="0208090404030B020404" pitchFamily="18" charset="0"/>
            </a:endParaRPr>
          </a:p>
        </p:txBody>
      </p:sp>
      <p:pic>
        <p:nvPicPr>
          <p:cNvPr id="4" name="Content Placeholder 3">
            <a:hlinkClick r:id="rId2"/>
          </p:cNvPr>
          <p:cNvPicPr>
            <a:picLocks noGrp="1" noChangeAspect="1"/>
          </p:cNvPicPr>
          <p:nvPr>
            <p:ph idx="1"/>
          </p:nvPr>
        </p:nvPicPr>
        <p:blipFill>
          <a:blip r:embed="rId3"/>
          <a:stretch>
            <a:fillRect/>
          </a:stretch>
        </p:blipFill>
        <p:spPr>
          <a:xfrm>
            <a:off x="877837" y="2225749"/>
            <a:ext cx="6088516" cy="3295820"/>
          </a:xfrm>
          <a:prstGeom prst="rect">
            <a:avLst/>
          </a:prstGeom>
        </p:spPr>
      </p:pic>
      <p:pic>
        <p:nvPicPr>
          <p:cNvPr id="5" name="Picture 4">
            <a:hlinkClick r:id="rId4"/>
          </p:cNvPr>
          <p:cNvPicPr>
            <a:picLocks noChangeAspect="1"/>
          </p:cNvPicPr>
          <p:nvPr/>
        </p:nvPicPr>
        <p:blipFill>
          <a:blip r:embed="rId5"/>
          <a:stretch>
            <a:fillRect/>
          </a:stretch>
        </p:blipFill>
        <p:spPr>
          <a:xfrm>
            <a:off x="7979826" y="2971505"/>
            <a:ext cx="1999443" cy="2301517"/>
          </a:xfrm>
          <a:prstGeom prst="rect">
            <a:avLst/>
          </a:prstGeom>
        </p:spPr>
      </p:pic>
      <p:sp>
        <p:nvSpPr>
          <p:cNvPr id="7" name="Rectangle 6"/>
          <p:cNvSpPr/>
          <p:nvPr/>
        </p:nvSpPr>
        <p:spPr>
          <a:xfrm>
            <a:off x="7643446" y="1340289"/>
            <a:ext cx="2979933" cy="1631216"/>
          </a:xfrm>
          <a:prstGeom prst="rect">
            <a:avLst/>
          </a:prstGeom>
        </p:spPr>
        <p:txBody>
          <a:bodyPr wrap="square">
            <a:spAutoFit/>
          </a:bodyPr>
          <a:lstStyle/>
          <a:p>
            <a:pPr algn="ctr"/>
            <a:r>
              <a:rPr lang="en-US" sz="2000" b="1" dirty="0">
                <a:latin typeface="Bookman Old Style" panose="02050604050505020204" pitchFamily="18" charset="0"/>
              </a:rPr>
              <a:t>10 Best Podcasts For Women: Find Personal and Career Fulfillment in Your Everyday Life</a:t>
            </a:r>
          </a:p>
        </p:txBody>
      </p:sp>
      <p:sp>
        <p:nvSpPr>
          <p:cNvPr id="8" name="TextBox 7"/>
          <p:cNvSpPr txBox="1"/>
          <p:nvPr/>
        </p:nvSpPr>
        <p:spPr>
          <a:xfrm>
            <a:off x="650631" y="5521569"/>
            <a:ext cx="6075484" cy="584775"/>
          </a:xfrm>
          <a:prstGeom prst="rect">
            <a:avLst/>
          </a:prstGeom>
          <a:noFill/>
        </p:spPr>
        <p:txBody>
          <a:bodyPr wrap="square" rtlCol="0">
            <a:spAutoFit/>
          </a:bodyPr>
          <a:lstStyle/>
          <a:p>
            <a:r>
              <a:rPr lang="en-US" sz="1600" dirty="0">
                <a:hlinkClick r:id="rId2"/>
              </a:rPr>
              <a:t>https://www.sandiego.edu/soles/conscious-leadership-academy/womens-leadership/shexperience.php</a:t>
            </a:r>
            <a:endParaRPr lang="en-US" sz="1600" dirty="0"/>
          </a:p>
        </p:txBody>
      </p:sp>
      <p:sp>
        <p:nvSpPr>
          <p:cNvPr id="9" name="TextBox 8"/>
          <p:cNvSpPr txBox="1"/>
          <p:nvPr/>
        </p:nvSpPr>
        <p:spPr>
          <a:xfrm>
            <a:off x="7499838" y="5336931"/>
            <a:ext cx="3217985" cy="1169551"/>
          </a:xfrm>
          <a:prstGeom prst="rect">
            <a:avLst/>
          </a:prstGeom>
          <a:noFill/>
        </p:spPr>
        <p:txBody>
          <a:bodyPr wrap="square" rtlCol="0">
            <a:spAutoFit/>
          </a:bodyPr>
          <a:lstStyle/>
          <a:p>
            <a:r>
              <a:rPr lang="en-US" sz="1400" dirty="0">
                <a:hlinkClick r:id="rId6"/>
              </a:rPr>
              <a:t>https://www.inhersight.com/blog/insight-commentary/10-best-podcasts-women-find-personal-and-career-fu?_</a:t>
            </a:r>
            <a:r>
              <a:rPr lang="en-US" sz="1400" dirty="0" smtClean="0">
                <a:hlinkClick r:id="rId6"/>
              </a:rPr>
              <a:t>n=46286645</a:t>
            </a:r>
            <a:r>
              <a:rPr lang="en-US" sz="1400" dirty="0" smtClean="0"/>
              <a:t>         HANDOUT 8</a:t>
            </a:r>
            <a:endParaRPr lang="en-US" sz="1400" dirty="0"/>
          </a:p>
        </p:txBody>
      </p:sp>
    </p:spTree>
    <p:extLst>
      <p:ext uri="{BB962C8B-B14F-4D97-AF65-F5344CB8AC3E}">
        <p14:creationId xmlns:p14="http://schemas.microsoft.com/office/powerpoint/2010/main" val="4071408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FF3823-BBAD-4D28-B6DB-E416E2409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E20F056-0FFD-4EE9-BDCB-8963C7F8B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8" name="Rectangle 17">
            <a:extLst>
              <a:ext uri="{FF2B5EF4-FFF2-40B4-BE49-F238E27FC236}">
                <a16:creationId xmlns:a16="http://schemas.microsoft.com/office/drawing/2014/main" id="{87507ED7-71D7-4B95-8D4F-7B3E186238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20" name="Group 19">
            <a:extLst>
              <a:ext uri="{FF2B5EF4-FFF2-40B4-BE49-F238E27FC236}">
                <a16:creationId xmlns:a16="http://schemas.microsoft.com/office/drawing/2014/main" id="{AA38E6D2-F0D9-4B69-ABEB-EB70412E8C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35880" y="1267730"/>
            <a:ext cx="1920240" cy="731520"/>
            <a:chOff x="4828372" y="1267730"/>
            <a:chExt cx="2227748" cy="731520"/>
          </a:xfrm>
        </p:grpSpPr>
        <p:sp>
          <p:nvSpPr>
            <p:cNvPr id="21" name="Rectangle 20">
              <a:extLst>
                <a:ext uri="{FF2B5EF4-FFF2-40B4-BE49-F238E27FC236}">
                  <a16:creationId xmlns:a16="http://schemas.microsoft.com/office/drawing/2014/main" id="{025EA075-7728-48F3-B18E-92389160D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2" name="Group 21">
              <a:extLst>
                <a:ext uri="{FF2B5EF4-FFF2-40B4-BE49-F238E27FC236}">
                  <a16:creationId xmlns:a16="http://schemas.microsoft.com/office/drawing/2014/main" id="{1115E6AD-1E2A-40FE-B424-56271D8A89F6}"/>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3" name="Straight Connector 22">
                <a:extLst>
                  <a:ext uri="{FF2B5EF4-FFF2-40B4-BE49-F238E27FC236}">
                    <a16:creationId xmlns:a16="http://schemas.microsoft.com/office/drawing/2014/main" id="{D2CFBBA0-D70F-4068-8385-B020EA21AA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63F62F-FFD6-43CD-BE0D-00770BB97C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75688F4-0BFA-49D0-92B0-84CBE5508B0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 y="-7290"/>
            <a:ext cx="12191980" cy="6857990"/>
          </a:xfrm>
          <a:prstGeom prst="rect">
            <a:avLst/>
          </a:prstGeom>
          <a:blipFill>
            <a:blip r:embed="rId5"/>
            <a:tile tx="0" ty="0" sx="100000" sy="100000" flip="none" algn="tl"/>
          </a:blipFill>
        </p:spPr>
      </p:pic>
      <p:sp>
        <p:nvSpPr>
          <p:cNvPr id="27" name="Rectangle 26">
            <a:extLst>
              <a:ext uri="{FF2B5EF4-FFF2-40B4-BE49-F238E27FC236}">
                <a16:creationId xmlns:a16="http://schemas.microsoft.com/office/drawing/2014/main" id="{7BB58C53-AF1A-4577-9FD9-2A6A3DDEA5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9" name="Rectangle 28">
            <a:extLst>
              <a:ext uri="{FF2B5EF4-FFF2-40B4-BE49-F238E27FC236}">
                <a16:creationId xmlns:a16="http://schemas.microsoft.com/office/drawing/2014/main" id="{E5F7F7DE-2DAA-4260-B379-423DEC36F3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6350" cap="sq" cmpd="sng" algn="ctr">
            <a:noFill/>
            <a:prstDash val="solid"/>
            <a:miter lim="800000"/>
          </a:ln>
          <a:effectLst/>
        </p:spPr>
      </p:sp>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561709" y="2006541"/>
            <a:ext cx="5494412" cy="1428422"/>
          </a:xfrm>
        </p:spPr>
        <p:txBody>
          <a:bodyPr vert="horz" lIns="91440" tIns="45720" rIns="91440" bIns="45720" rtlCol="0" anchor="ctr">
            <a:normAutofit fontScale="90000"/>
          </a:bodyPr>
          <a:lstStyle/>
          <a:p>
            <a:r>
              <a:rPr lang="en-US" sz="6000" dirty="0" smtClean="0"/>
              <a:t>Thank you for joining us!</a:t>
            </a:r>
            <a:endParaRPr lang="en-US" sz="6000" dirty="0"/>
          </a:p>
        </p:txBody>
      </p:sp>
      <p:sp>
        <p:nvSpPr>
          <p:cNvPr id="31" name="Rectangle 30">
            <a:extLst>
              <a:ext uri="{FF2B5EF4-FFF2-40B4-BE49-F238E27FC236}">
                <a16:creationId xmlns:a16="http://schemas.microsoft.com/office/drawing/2014/main" id="{3C0C984F-4779-40F8-A8DC-59DD7615B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7D5430C-DB52-4EA6-8319-C7AC4C1710C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66ECFA-EC1E-4CD9-A9CC-1EBFE29AB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746FE2E-3188-4CA0-96F7-21A68D1B194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53871" y="3434963"/>
            <a:ext cx="5565913" cy="1938992"/>
          </a:xfrm>
          <a:prstGeom prst="rect">
            <a:avLst/>
          </a:prstGeom>
          <a:solidFill>
            <a:schemeClr val="accent1">
              <a:lumMod val="60000"/>
              <a:lumOff val="40000"/>
            </a:schemeClr>
          </a:solidFill>
        </p:spPr>
        <p:txBody>
          <a:bodyPr wrap="square" rtlCol="0">
            <a:spAutoFit/>
          </a:bodyPr>
          <a:lstStyle/>
          <a:p>
            <a:pPr algn="ctr"/>
            <a:r>
              <a:rPr lang="en-US" sz="2400" b="1" dirty="0" smtClean="0"/>
              <a:t>And THANK YOU TO THE PROVOST AND VICE PROVOST FOR SUPPORTING OUR RETREAT!</a:t>
            </a:r>
          </a:p>
          <a:p>
            <a:pPr algn="ctr"/>
            <a:r>
              <a:rPr lang="en-US" sz="2400" b="1" dirty="0" smtClean="0"/>
              <a:t> </a:t>
            </a:r>
          </a:p>
          <a:p>
            <a:pPr algn="ctr"/>
            <a:r>
              <a:rPr lang="en-US" sz="2400" b="1" dirty="0" smtClean="0">
                <a:hlinkClick r:id="rId6"/>
              </a:rPr>
              <a:t>LIVE VIDEO OF THE HIGHWOMEN</a:t>
            </a:r>
            <a:endParaRPr lang="en-US" sz="2400" b="1" dirty="0"/>
          </a:p>
        </p:txBody>
      </p:sp>
      <p:pic>
        <p:nvPicPr>
          <p:cNvPr id="4" name="Picture 3"/>
          <p:cNvPicPr>
            <a:picLocks noChangeAspect="1"/>
          </p:cNvPicPr>
          <p:nvPr/>
        </p:nvPicPr>
        <p:blipFill>
          <a:blip r:embed="rId7"/>
          <a:stretch>
            <a:fillRect/>
          </a:stretch>
        </p:blipFill>
        <p:spPr>
          <a:xfrm>
            <a:off x="7469708" y="1559788"/>
            <a:ext cx="3000835" cy="3723834"/>
          </a:xfrm>
          <a:prstGeom prst="rect">
            <a:avLst/>
          </a:prstGeom>
        </p:spPr>
      </p:pic>
    </p:spTree>
    <p:extLst>
      <p:ext uri="{BB962C8B-B14F-4D97-AF65-F5344CB8AC3E}">
        <p14:creationId xmlns:p14="http://schemas.microsoft.com/office/powerpoint/2010/main" val="3782906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7">
            <a:extLst>
              <a:ext uri="{FF2B5EF4-FFF2-40B4-BE49-F238E27FC236}">
                <a16:creationId xmlns:a16="http://schemas.microsoft.com/office/drawing/2014/main" id="{F9C9470D-F677-4F4D-91C6-DDAAFB41E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2" descr="Close up leaves">
            <a:extLst>
              <a:ext uri="{FF2B5EF4-FFF2-40B4-BE49-F238E27FC236}">
                <a16:creationId xmlns:a16="http://schemas.microsoft.com/office/drawing/2014/main" id="{C542C31E-A9A6-4196-9C15-D9E26F2B217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091" t="9091"/>
          <a:stretch/>
        </p:blipFill>
        <p:spPr bwMode="auto">
          <a:xfrm>
            <a:off x="0" y="-36935"/>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29">
            <a:extLst>
              <a:ext uri="{FF2B5EF4-FFF2-40B4-BE49-F238E27FC236}">
                <a16:creationId xmlns:a16="http://schemas.microsoft.com/office/drawing/2014/main" id="{BF9DC97C-B63C-41D6-923D-44FF13CF2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9D35CC7-2F55-4CD1-8570-56ADF4255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solidFill>
            <a:schemeClr val="tx2">
              <a:alpha val="9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4417102" y="642593"/>
            <a:ext cx="7649001" cy="2180119"/>
          </a:xfrm>
        </p:spPr>
        <p:txBody>
          <a:bodyPr>
            <a:normAutofit fontScale="90000"/>
          </a:bodyPr>
          <a:lstStyle/>
          <a:p>
            <a:pPr algn="ctr"/>
            <a:r>
              <a:rPr lang="en-US" sz="6000" dirty="0"/>
              <a:t> </a:t>
            </a:r>
            <a:br>
              <a:rPr lang="en-US" sz="6000" dirty="0"/>
            </a:br>
            <a:r>
              <a:rPr lang="en-US" sz="6000" b="1" dirty="0"/>
              <a:t>“Lead from </a:t>
            </a:r>
            <a:r>
              <a:rPr lang="en-US" sz="6000" b="1" dirty="0" smtClean="0"/>
              <a:t/>
            </a:r>
            <a:br>
              <a:rPr lang="en-US" sz="6000" b="1" dirty="0" smtClean="0"/>
            </a:br>
            <a:r>
              <a:rPr lang="en-US" sz="6000" b="1" dirty="0" smtClean="0"/>
              <a:t>where </a:t>
            </a:r>
            <a:r>
              <a:rPr lang="en-US" sz="6000" b="1" dirty="0"/>
              <a:t>you </a:t>
            </a:r>
            <a:r>
              <a:rPr lang="en-US" sz="6000" b="1" dirty="0" smtClean="0"/>
              <a:t>are.”</a:t>
            </a:r>
            <a:r>
              <a:rPr lang="en-US" sz="6000" b="1" dirty="0"/>
              <a:t> </a:t>
            </a:r>
            <a:r>
              <a:rPr lang="en-US" sz="6000" dirty="0"/>
              <a:t> </a:t>
            </a:r>
            <a:r>
              <a:rPr lang="en-US" sz="6000" dirty="0" smtClean="0"/>
              <a:t/>
            </a:r>
            <a:br>
              <a:rPr lang="en-US" sz="6000" dirty="0" smtClean="0"/>
            </a:br>
            <a:r>
              <a:rPr lang="en-US" sz="4000" dirty="0" smtClean="0"/>
              <a:t>CSUSM </a:t>
            </a:r>
            <a:r>
              <a:rPr lang="en-US" sz="4000" dirty="0"/>
              <a:t>President Ellen </a:t>
            </a:r>
            <a:r>
              <a:rPr lang="en-US" sz="4000" dirty="0" err="1"/>
              <a:t>Neufeldt</a:t>
            </a:r>
            <a:r>
              <a:rPr lang="en-US" dirty="0"/>
              <a:t/>
            </a:r>
            <a:br>
              <a:rPr lang="en-US" dirty="0"/>
            </a:br>
            <a:endParaRPr lang="en-US" dirty="0">
              <a:solidFill>
                <a:schemeClr val="bg1"/>
              </a:solidFill>
            </a:endParaRPr>
          </a:p>
        </p:txBody>
      </p:sp>
      <p:sp>
        <p:nvSpPr>
          <p:cNvPr id="4" name="TextBox 3"/>
          <p:cNvSpPr txBox="1"/>
          <p:nvPr/>
        </p:nvSpPr>
        <p:spPr>
          <a:xfrm>
            <a:off x="238539" y="2850737"/>
            <a:ext cx="10088217" cy="3970318"/>
          </a:xfrm>
          <a:prstGeom prst="rect">
            <a:avLst/>
          </a:prstGeom>
          <a:solidFill>
            <a:schemeClr val="accent1">
              <a:lumMod val="20000"/>
              <a:lumOff val="80000"/>
            </a:schemeClr>
          </a:solidFill>
          <a:ln>
            <a:solidFill>
              <a:schemeClr val="accent3">
                <a:lumMod val="60000"/>
                <a:lumOff val="40000"/>
              </a:schemeClr>
            </a:solidFill>
          </a:ln>
        </p:spPr>
        <p:txBody>
          <a:bodyPr wrap="square" rtlCol="0">
            <a:spAutoFit/>
          </a:bodyPr>
          <a:lstStyle/>
          <a:p>
            <a:pPr algn="ctr"/>
            <a:r>
              <a:rPr lang="en-US" sz="3600" b="1" dirty="0">
                <a:solidFill>
                  <a:schemeClr val="accent2">
                    <a:lumMod val="75000"/>
                  </a:schemeClr>
                </a:solidFill>
              </a:rPr>
              <a:t> </a:t>
            </a:r>
          </a:p>
          <a:p>
            <a:pPr algn="ctr"/>
            <a:r>
              <a:rPr lang="en-US" sz="4000" b="1" dirty="0">
                <a:solidFill>
                  <a:schemeClr val="accent2">
                    <a:lumMod val="75000"/>
                  </a:schemeClr>
                </a:solidFill>
              </a:rPr>
              <a:t>“I define a leader as anyone who takes responsibility for finding the potential in people and processes, and who has the courage to develop that potential.”</a:t>
            </a:r>
            <a:r>
              <a:rPr lang="en-US" sz="3600" b="1" dirty="0">
                <a:solidFill>
                  <a:schemeClr val="accent2">
                    <a:lumMod val="75000"/>
                  </a:schemeClr>
                </a:solidFill>
              </a:rPr>
              <a:t> </a:t>
            </a:r>
            <a:r>
              <a:rPr lang="en-US" sz="2400" b="1" dirty="0">
                <a:solidFill>
                  <a:schemeClr val="accent2">
                    <a:lumMod val="75000"/>
                  </a:schemeClr>
                </a:solidFill>
              </a:rPr>
              <a:t> </a:t>
            </a:r>
            <a:endParaRPr lang="en-US" sz="2400" b="1" dirty="0" smtClean="0">
              <a:solidFill>
                <a:schemeClr val="accent2">
                  <a:lumMod val="75000"/>
                </a:schemeClr>
              </a:solidFill>
            </a:endParaRPr>
          </a:p>
          <a:p>
            <a:pPr algn="ctr"/>
            <a:r>
              <a:rPr lang="en-US" sz="2400" b="1" dirty="0" err="1" smtClean="0">
                <a:solidFill>
                  <a:schemeClr val="accent2">
                    <a:lumMod val="75000"/>
                  </a:schemeClr>
                </a:solidFill>
              </a:rPr>
              <a:t>Brene</a:t>
            </a:r>
            <a:r>
              <a:rPr lang="en-US" sz="2400" b="1" dirty="0" smtClean="0">
                <a:solidFill>
                  <a:schemeClr val="accent2">
                    <a:lumMod val="75000"/>
                  </a:schemeClr>
                </a:solidFill>
              </a:rPr>
              <a:t> </a:t>
            </a:r>
            <a:r>
              <a:rPr lang="en-US" sz="2400" b="1" dirty="0">
                <a:solidFill>
                  <a:schemeClr val="accent2">
                    <a:lumMod val="75000"/>
                  </a:schemeClr>
                </a:solidFill>
              </a:rPr>
              <a:t>Brown, DARE TO LEAD</a:t>
            </a:r>
          </a:p>
          <a:p>
            <a:r>
              <a:rPr lang="en-US" sz="3200" b="1" dirty="0">
                <a:solidFill>
                  <a:schemeClr val="accent2">
                    <a:lumMod val="75000"/>
                  </a:schemeClr>
                </a:solidFill>
              </a:rPr>
              <a:t> </a:t>
            </a:r>
          </a:p>
        </p:txBody>
      </p:sp>
      <p:sp>
        <p:nvSpPr>
          <p:cNvPr id="6" name="TextBox 5"/>
          <p:cNvSpPr txBox="1"/>
          <p:nvPr/>
        </p:nvSpPr>
        <p:spPr>
          <a:xfrm>
            <a:off x="238539" y="374108"/>
            <a:ext cx="3865743" cy="2677656"/>
          </a:xfrm>
          <a:prstGeom prst="rect">
            <a:avLst/>
          </a:prstGeom>
          <a:solidFill>
            <a:schemeClr val="accent3">
              <a:lumMod val="60000"/>
              <a:lumOff val="40000"/>
            </a:schemeClr>
          </a:solidFill>
        </p:spPr>
        <p:txBody>
          <a:bodyPr wrap="square" rtlCol="0">
            <a:spAutoFit/>
          </a:bodyPr>
          <a:lstStyle/>
          <a:p>
            <a:pPr algn="ctr"/>
            <a:r>
              <a:rPr lang="en-US" sz="2800" b="1" dirty="0">
                <a:solidFill>
                  <a:schemeClr val="accent2">
                    <a:lumMod val="75000"/>
                  </a:schemeClr>
                </a:solidFill>
              </a:rPr>
              <a:t>“Anytime a group of talented, hard-working, intelligent women can come together, it’s a good thing.” </a:t>
            </a:r>
            <a:r>
              <a:rPr lang="en-US" sz="1400" b="1" dirty="0">
                <a:solidFill>
                  <a:schemeClr val="accent2">
                    <a:lumMod val="75000"/>
                  </a:schemeClr>
                </a:solidFill>
              </a:rPr>
              <a:t>Margarita Robles </a:t>
            </a:r>
          </a:p>
        </p:txBody>
      </p:sp>
    </p:spTree>
    <p:extLst>
      <p:ext uri="{BB962C8B-B14F-4D97-AF65-F5344CB8AC3E}">
        <p14:creationId xmlns:p14="http://schemas.microsoft.com/office/powerpoint/2010/main" val="22767954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800100"/>
            <a:ext cx="2430780" cy="2391508"/>
          </a:xfrm>
          <a:solidFill>
            <a:schemeClr val="accent2">
              <a:lumMod val="40000"/>
              <a:lumOff val="60000"/>
            </a:schemeClr>
          </a:solidFill>
          <a:ln>
            <a:solidFill>
              <a:schemeClr val="accent1">
                <a:lumMod val="40000"/>
                <a:lumOff val="60000"/>
              </a:schemeClr>
            </a:solidFill>
          </a:ln>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smtClean="0"/>
              <a:t>AGENDA </a:t>
            </a:r>
            <a:br>
              <a:rPr lang="en-US" b="1" dirty="0" smtClean="0"/>
            </a:br>
            <a:r>
              <a:rPr lang="en-US" b="1" dirty="0"/>
              <a:t/>
            </a:r>
            <a:br>
              <a:rPr lang="en-US" b="1" dirty="0"/>
            </a:br>
            <a:r>
              <a:rPr lang="en-US" sz="3600" b="1" dirty="0" smtClean="0"/>
              <a:t>Lead </a:t>
            </a:r>
            <a:r>
              <a:rPr lang="en-US" sz="3600" b="1" dirty="0"/>
              <a:t>from Where You Are</a:t>
            </a:r>
            <a:r>
              <a:rPr lang="en-US" dirty="0"/>
              <a:t/>
            </a:r>
            <a:br>
              <a:rPr lang="en-US" dirty="0"/>
            </a:br>
            <a:endParaRPr lang="en-US" dirty="0"/>
          </a:p>
        </p:txBody>
      </p:sp>
      <p:sp>
        <p:nvSpPr>
          <p:cNvPr id="3" name="Content Placeholder 2"/>
          <p:cNvSpPr>
            <a:spLocks noGrp="1"/>
          </p:cNvSpPr>
          <p:nvPr>
            <p:ph idx="1"/>
          </p:nvPr>
        </p:nvSpPr>
        <p:spPr>
          <a:xfrm>
            <a:off x="596348" y="800100"/>
            <a:ext cx="7976151" cy="5048250"/>
          </a:xfrm>
          <a:ln w="76200">
            <a:solidFill>
              <a:schemeClr val="accent2">
                <a:lumMod val="40000"/>
                <a:lumOff val="60000"/>
              </a:schemeClr>
            </a:solidFill>
          </a:ln>
        </p:spPr>
        <p:txBody>
          <a:bodyPr>
            <a:normAutofit fontScale="85000" lnSpcReduction="20000"/>
          </a:bodyPr>
          <a:lstStyle/>
          <a:p>
            <a:pPr marL="0" indent="0">
              <a:buNone/>
            </a:pPr>
            <a:r>
              <a:rPr lang="en-US" sz="2300" b="1" dirty="0"/>
              <a:t> </a:t>
            </a:r>
          </a:p>
          <a:p>
            <a:pPr marL="0" indent="0">
              <a:buNone/>
            </a:pPr>
            <a:r>
              <a:rPr lang="en-US" sz="2300" b="1" dirty="0" smtClean="0"/>
              <a:t>	11:30 </a:t>
            </a:r>
            <a:r>
              <a:rPr lang="en-US" sz="2300" b="1" dirty="0"/>
              <a:t>	ICE BREAKER </a:t>
            </a:r>
            <a:r>
              <a:rPr lang="en-US" sz="2300" b="1" dirty="0" smtClean="0"/>
              <a:t>– </a:t>
            </a:r>
            <a:r>
              <a:rPr lang="en-US" sz="2300" b="1" dirty="0"/>
              <a:t>Inspiring Women Leaders</a:t>
            </a:r>
          </a:p>
          <a:p>
            <a:endParaRPr lang="en-US" sz="2300" b="1" dirty="0"/>
          </a:p>
          <a:p>
            <a:pPr marL="0" indent="0">
              <a:buNone/>
            </a:pPr>
            <a:r>
              <a:rPr lang="en-US" sz="2300" b="1" dirty="0" smtClean="0"/>
              <a:t>	11:45</a:t>
            </a:r>
            <a:r>
              <a:rPr lang="en-US" sz="2300" b="1" dirty="0"/>
              <a:t>	WELCOME – Lunch with The </a:t>
            </a:r>
            <a:r>
              <a:rPr lang="en-US" sz="2300" b="1" dirty="0" err="1"/>
              <a:t>Highwomen</a:t>
            </a:r>
            <a:endParaRPr lang="en-US" sz="2300" b="1" dirty="0"/>
          </a:p>
          <a:p>
            <a:endParaRPr lang="en-US" sz="2300" b="1" dirty="0"/>
          </a:p>
          <a:p>
            <a:pPr marL="0" indent="0">
              <a:buNone/>
            </a:pPr>
            <a:r>
              <a:rPr lang="en-US" sz="2300" b="1" dirty="0" smtClean="0"/>
              <a:t>	12:15 	ACTIVITY </a:t>
            </a:r>
            <a:r>
              <a:rPr lang="en-US" sz="2300" b="1" dirty="0"/>
              <a:t>– Dare to </a:t>
            </a:r>
            <a:r>
              <a:rPr lang="en-US" sz="2300" b="1" dirty="0" smtClean="0"/>
              <a:t>Lead</a:t>
            </a:r>
          </a:p>
          <a:p>
            <a:endParaRPr lang="en-US" sz="2300" b="1" dirty="0"/>
          </a:p>
          <a:p>
            <a:pPr marL="0" indent="0">
              <a:buNone/>
            </a:pPr>
            <a:r>
              <a:rPr lang="en-US" sz="2300" b="1" dirty="0" smtClean="0"/>
              <a:t>	1:30</a:t>
            </a:r>
            <a:r>
              <a:rPr lang="en-US" sz="2300" b="1" dirty="0"/>
              <a:t>	BREAK – Dessert  </a:t>
            </a:r>
            <a:r>
              <a:rPr lang="en-US" sz="2300" b="1" dirty="0" smtClean="0"/>
              <a:t>&amp; GROUP PHOTO</a:t>
            </a:r>
            <a:endParaRPr lang="en-US" sz="2300" b="1" dirty="0"/>
          </a:p>
          <a:p>
            <a:endParaRPr lang="en-US" sz="2300" b="1" dirty="0"/>
          </a:p>
          <a:p>
            <a:pPr marL="0" indent="0">
              <a:buNone/>
            </a:pPr>
            <a:r>
              <a:rPr lang="en-US" sz="2300" b="1" dirty="0" smtClean="0"/>
              <a:t>	2:00    	ACTIVITY </a:t>
            </a:r>
            <a:r>
              <a:rPr lang="en-US" sz="2300" b="1" dirty="0"/>
              <a:t>– Women and Mentoring</a:t>
            </a:r>
          </a:p>
          <a:p>
            <a:endParaRPr lang="en-US" sz="2300" b="1" dirty="0"/>
          </a:p>
          <a:p>
            <a:pPr marL="0" indent="0">
              <a:buNone/>
            </a:pPr>
            <a:r>
              <a:rPr lang="en-US" sz="2300" b="1" dirty="0" smtClean="0"/>
              <a:t>	3:15    	ACTIVITY – Creative </a:t>
            </a:r>
            <a:r>
              <a:rPr lang="en-US" sz="2300" b="1" dirty="0"/>
              <a:t>project and Lending Library</a:t>
            </a:r>
          </a:p>
          <a:p>
            <a:endParaRPr lang="en-US" sz="2300" b="1" dirty="0"/>
          </a:p>
          <a:p>
            <a:pPr marL="0" indent="0">
              <a:buNone/>
            </a:pPr>
            <a:r>
              <a:rPr lang="en-US" sz="2300" b="1" dirty="0" smtClean="0"/>
              <a:t>	3:45</a:t>
            </a:r>
            <a:r>
              <a:rPr lang="en-US" sz="2300" b="1" dirty="0"/>
              <a:t>	</a:t>
            </a:r>
            <a:r>
              <a:rPr lang="en-US" sz="2300" b="1" dirty="0" smtClean="0"/>
              <a:t>CLOSING</a:t>
            </a:r>
            <a:endParaRPr lang="en-US" dirty="0"/>
          </a:p>
        </p:txBody>
      </p:sp>
      <p:sp>
        <p:nvSpPr>
          <p:cNvPr id="4" name="Text Placeholder 3"/>
          <p:cNvSpPr>
            <a:spLocks noGrp="1"/>
          </p:cNvSpPr>
          <p:nvPr>
            <p:ph type="body" sz="half" idx="2"/>
          </p:nvPr>
        </p:nvSpPr>
        <p:spPr>
          <a:xfrm>
            <a:off x="9296400" y="3464168"/>
            <a:ext cx="2430780" cy="2327031"/>
          </a:xfrm>
          <a:solidFill>
            <a:schemeClr val="accent2">
              <a:lumMod val="40000"/>
              <a:lumOff val="60000"/>
            </a:schemeClr>
          </a:solidFill>
        </p:spPr>
        <p:txBody>
          <a:bodyPr/>
          <a:lstStyle/>
          <a:p>
            <a:pPr algn="ctr"/>
            <a:endParaRPr lang="en-US" sz="1600" b="1" dirty="0" smtClean="0"/>
          </a:p>
          <a:p>
            <a:pPr algn="ctr"/>
            <a:r>
              <a:rPr lang="en-US" sz="1600" b="1" dirty="0" smtClean="0"/>
              <a:t>2019 </a:t>
            </a:r>
            <a:r>
              <a:rPr lang="en-US" sz="1600" b="1" dirty="0"/>
              <a:t>Administrative Retreat </a:t>
            </a:r>
            <a:endParaRPr lang="en-US" sz="1600" dirty="0"/>
          </a:p>
          <a:p>
            <a:pPr algn="ctr"/>
            <a:r>
              <a:rPr lang="en-US" sz="1600" b="1" dirty="0"/>
              <a:t>Wednesday, October 30, </a:t>
            </a:r>
            <a:r>
              <a:rPr lang="en-US" sz="1600" b="1" dirty="0" smtClean="0"/>
              <a:t>2019</a:t>
            </a:r>
          </a:p>
          <a:p>
            <a:pPr algn="ctr"/>
            <a:r>
              <a:rPr lang="en-US" sz="1600" b="1" dirty="0"/>
              <a:t>11:30am to 4:00pm</a:t>
            </a:r>
            <a:endParaRPr lang="en-US" sz="1600" dirty="0"/>
          </a:p>
          <a:p>
            <a:endParaRPr lang="en-US" dirty="0"/>
          </a:p>
          <a:p>
            <a:endParaRPr lang="en-US" dirty="0"/>
          </a:p>
        </p:txBody>
      </p:sp>
      <p:pic>
        <p:nvPicPr>
          <p:cNvPr id="5" name="Picture 4"/>
          <p:cNvPicPr>
            <a:picLocks noChangeAspect="1"/>
          </p:cNvPicPr>
          <p:nvPr/>
        </p:nvPicPr>
        <p:blipFill>
          <a:blip r:embed="rId2"/>
          <a:stretch>
            <a:fillRect/>
          </a:stretch>
        </p:blipFill>
        <p:spPr>
          <a:xfrm>
            <a:off x="9971825" y="2897937"/>
            <a:ext cx="1079929" cy="852576"/>
          </a:xfrm>
          <a:prstGeom prst="rect">
            <a:avLst/>
          </a:prstGeom>
        </p:spPr>
      </p:pic>
    </p:spTree>
    <p:extLst>
      <p:ext uri="{BB962C8B-B14F-4D97-AF65-F5344CB8AC3E}">
        <p14:creationId xmlns:p14="http://schemas.microsoft.com/office/powerpoint/2010/main" val="959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763E74-B111-4F0A-990A-DC546EDB60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9261977-BEC4-4705-BB60-C4C0C74711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E61F1EFE-E608-4FCB-8DBB-12FA3AC1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Rectangle 16">
            <a:extLst>
              <a:ext uri="{FF2B5EF4-FFF2-40B4-BE49-F238E27FC236}">
                <a16:creationId xmlns:a16="http://schemas.microsoft.com/office/drawing/2014/main" id="{4C7DD595-7EA3-45FF-B181-2B606353F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Rectangle 18">
            <a:extLst>
              <a:ext uri="{FF2B5EF4-FFF2-40B4-BE49-F238E27FC236}">
                <a16:creationId xmlns:a16="http://schemas.microsoft.com/office/drawing/2014/main" id="{848B10FE-6408-43F6-9A62-B98F2DB0FF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blipFill dpi="0" rotWithShape="1">
            <a:blip r:embed="rId3">
              <a:alphaModFix amt="1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329704" y="69575"/>
            <a:ext cx="3646948" cy="6788424"/>
          </a:xfrm>
        </p:spPr>
        <p:txBody>
          <a:bodyPr>
            <a:noAutofit/>
          </a:bodyPr>
          <a:lstStyle/>
          <a:p>
            <a:r>
              <a:rPr lang="en-US" sz="1800" b="1" dirty="0" smtClean="0">
                <a:solidFill>
                  <a:srgbClr val="FFFFFF"/>
                </a:solidFill>
                <a:latin typeface="Times New Roman" panose="02020603050405020304" pitchFamily="18" charset="0"/>
                <a:cs typeface="Times New Roman" panose="02020603050405020304" pitchFamily="18" charset="0"/>
              </a:rPr>
              <a:t>OUR THEME SONG:</a:t>
            </a:r>
            <a:br>
              <a:rPr lang="en-US" sz="1800" b="1" dirty="0" smtClean="0">
                <a:solidFill>
                  <a:srgbClr val="FFFFFF"/>
                </a:solidFill>
                <a:latin typeface="Times New Roman" panose="02020603050405020304" pitchFamily="18" charset="0"/>
                <a:cs typeface="Times New Roman" panose="02020603050405020304" pitchFamily="18" charset="0"/>
              </a:rPr>
            </a:br>
            <a:r>
              <a:rPr lang="en-US" sz="1800" b="1" dirty="0">
                <a:solidFill>
                  <a:srgbClr val="FFFFFF"/>
                </a:solidFill>
                <a:latin typeface="Times New Roman" panose="02020603050405020304" pitchFamily="18" charset="0"/>
                <a:cs typeface="Times New Roman" panose="02020603050405020304" pitchFamily="18" charset="0"/>
              </a:rPr>
              <a:t/>
            </a:r>
            <a:br>
              <a:rPr lang="en-US" sz="1800" b="1" dirty="0">
                <a:solidFill>
                  <a:srgbClr val="FFFFFF"/>
                </a:solidFill>
                <a:latin typeface="Times New Roman" panose="02020603050405020304" pitchFamily="18" charset="0"/>
                <a:cs typeface="Times New Roman" panose="02020603050405020304" pitchFamily="18" charset="0"/>
              </a:rPr>
            </a:br>
            <a:r>
              <a:rPr lang="en-US" sz="1800" b="1" dirty="0">
                <a:solidFill>
                  <a:srgbClr val="FFFFFF"/>
                </a:solidFill>
                <a:latin typeface="Times New Roman" panose="02020603050405020304" pitchFamily="18" charset="0"/>
                <a:cs typeface="Times New Roman" panose="02020603050405020304" pitchFamily="18" charset="0"/>
              </a:rPr>
              <a:t>The Highwaymen had "Highwayman," a song about outlaws sung by the outlaws of country </a:t>
            </a:r>
            <a:r>
              <a:rPr lang="en-US" sz="1800" b="1" dirty="0" smtClean="0">
                <a:solidFill>
                  <a:srgbClr val="FFFFFF"/>
                </a:solidFill>
                <a:latin typeface="Times New Roman" panose="02020603050405020304" pitchFamily="18" charset="0"/>
                <a:cs typeface="Times New Roman" panose="02020603050405020304" pitchFamily="18" charset="0"/>
              </a:rPr>
              <a:t>music. But </a:t>
            </a:r>
            <a:r>
              <a:rPr lang="en-US" sz="1800" b="1" dirty="0">
                <a:solidFill>
                  <a:srgbClr val="FFFFFF"/>
                </a:solidFill>
                <a:latin typeface="Times New Roman" panose="02020603050405020304" pitchFamily="18" charset="0"/>
                <a:cs typeface="Times New Roman" panose="02020603050405020304" pitchFamily="18" charset="0"/>
              </a:rPr>
              <a:t>instead of killers and outlaws, the </a:t>
            </a:r>
            <a:r>
              <a:rPr lang="en-US" sz="1800" b="1" dirty="0" err="1">
                <a:solidFill>
                  <a:srgbClr val="FFFFFF"/>
                </a:solidFill>
                <a:latin typeface="Times New Roman" panose="02020603050405020304" pitchFamily="18" charset="0"/>
                <a:cs typeface="Times New Roman" panose="02020603050405020304" pitchFamily="18" charset="0"/>
              </a:rPr>
              <a:t>Highwomen</a:t>
            </a:r>
            <a:r>
              <a:rPr lang="en-US" sz="1800" b="1" dirty="0">
                <a:solidFill>
                  <a:srgbClr val="FFFFFF"/>
                </a:solidFill>
                <a:latin typeface="Times New Roman" panose="02020603050405020304" pitchFamily="18" charset="0"/>
                <a:cs typeface="Times New Roman" panose="02020603050405020304" pitchFamily="18" charset="0"/>
              </a:rPr>
              <a:t> are revolutionaries</a:t>
            </a:r>
            <a:r>
              <a:rPr lang="en-US" sz="1800" b="1" dirty="0" smtClean="0">
                <a:solidFill>
                  <a:srgbClr val="FFFFFF"/>
                </a:solidFill>
                <a:latin typeface="Times New Roman" panose="02020603050405020304" pitchFamily="18" charset="0"/>
                <a:cs typeface="Times New Roman" panose="02020603050405020304" pitchFamily="18" charset="0"/>
              </a:rPr>
              <a:t>.</a:t>
            </a:r>
            <a:br>
              <a:rPr lang="en-US" sz="1800" b="1" dirty="0" smtClean="0">
                <a:solidFill>
                  <a:srgbClr val="FFFFFF"/>
                </a:solidFill>
                <a:latin typeface="Times New Roman" panose="02020603050405020304" pitchFamily="18" charset="0"/>
                <a:cs typeface="Times New Roman" panose="02020603050405020304" pitchFamily="18" charset="0"/>
              </a:rPr>
            </a:br>
            <a:r>
              <a:rPr lang="en-US" sz="1800" b="1" dirty="0" smtClean="0">
                <a:solidFill>
                  <a:srgbClr val="FFFFFF"/>
                </a:solidFill>
                <a:latin typeface="Times New Roman" panose="02020603050405020304" pitchFamily="18" charset="0"/>
                <a:cs typeface="Times New Roman" panose="02020603050405020304" pitchFamily="18" charset="0"/>
              </a:rPr>
              <a:t/>
            </a:r>
            <a:br>
              <a:rPr lang="en-US" sz="1800" b="1" dirty="0" smtClean="0">
                <a:solidFill>
                  <a:srgbClr val="FFFFFF"/>
                </a:solidFill>
                <a:latin typeface="Times New Roman" panose="02020603050405020304" pitchFamily="18" charset="0"/>
                <a:cs typeface="Times New Roman" panose="02020603050405020304" pitchFamily="18" charset="0"/>
              </a:rPr>
            </a:br>
            <a:r>
              <a:rPr lang="en-US" sz="1800" b="1" dirty="0" smtClean="0">
                <a:solidFill>
                  <a:srgbClr val="FFFFFF"/>
                </a:solidFill>
                <a:latin typeface="Times New Roman" panose="02020603050405020304" pitchFamily="18" charset="0"/>
                <a:cs typeface="Times New Roman" panose="02020603050405020304" pitchFamily="18" charset="0"/>
              </a:rPr>
              <a:t>The group was conceived as a radical restructuring of what a country group looks like, not least of that being its emphasis on community between women and a fundamental lack of competition or opposition between female artists.</a:t>
            </a:r>
            <a:br>
              <a:rPr lang="en-US" sz="1800" b="1" dirty="0" smtClean="0">
                <a:solidFill>
                  <a:srgbClr val="FFFFFF"/>
                </a:solidFill>
                <a:latin typeface="Times New Roman" panose="02020603050405020304" pitchFamily="18" charset="0"/>
                <a:cs typeface="Times New Roman" panose="02020603050405020304" pitchFamily="18" charset="0"/>
              </a:rPr>
            </a:br>
            <a:r>
              <a:rPr lang="en-US" sz="1800" b="1" dirty="0" smtClean="0">
                <a:solidFill>
                  <a:srgbClr val="FFFFFF"/>
                </a:solidFill>
                <a:latin typeface="Times New Roman" panose="02020603050405020304" pitchFamily="18" charset="0"/>
                <a:cs typeface="Times New Roman" panose="02020603050405020304" pitchFamily="18" charset="0"/>
              </a:rPr>
              <a:t/>
            </a:r>
            <a:br>
              <a:rPr lang="en-US" sz="1800" b="1" dirty="0" smtClean="0">
                <a:solidFill>
                  <a:srgbClr val="FFFFFF"/>
                </a:solidFill>
                <a:latin typeface="Times New Roman" panose="02020603050405020304" pitchFamily="18" charset="0"/>
                <a:cs typeface="Times New Roman" panose="02020603050405020304" pitchFamily="18" charset="0"/>
              </a:rPr>
            </a:br>
            <a:r>
              <a:rPr lang="en-US" sz="1800" b="1" dirty="0" smtClean="0">
                <a:solidFill>
                  <a:srgbClr val="FFFFFF"/>
                </a:solidFill>
                <a:latin typeface="Times New Roman" panose="02020603050405020304" pitchFamily="18" charset="0"/>
                <a:cs typeface="Times New Roman" panose="02020603050405020304" pitchFamily="18" charset="0"/>
              </a:rPr>
              <a:t>“Our goal is simply to elevate all women and completely abandon the concept of competing with one another so that we can let as many women through the door as possible and give our girls those country music heroes that we all had." Brandi </a:t>
            </a:r>
            <a:r>
              <a:rPr lang="en-US" sz="1800" b="1" dirty="0" err="1" smtClean="0">
                <a:solidFill>
                  <a:srgbClr val="FFFFFF"/>
                </a:solidFill>
                <a:latin typeface="Times New Roman" panose="02020603050405020304" pitchFamily="18" charset="0"/>
                <a:cs typeface="Times New Roman" panose="02020603050405020304" pitchFamily="18" charset="0"/>
              </a:rPr>
              <a:t>Carlile</a:t>
            </a:r>
            <a:r>
              <a:rPr lang="en-US" sz="1050" b="1" dirty="0" smtClean="0">
                <a:solidFill>
                  <a:srgbClr val="FFFFFF"/>
                </a:solidFill>
                <a:latin typeface="Times New Roman" panose="02020603050405020304" pitchFamily="18" charset="0"/>
                <a:cs typeface="Times New Roman" panose="02020603050405020304" pitchFamily="18" charset="0"/>
              </a:rPr>
              <a:t/>
            </a:r>
            <a:br>
              <a:rPr lang="en-US" sz="1050" b="1" dirty="0" smtClean="0">
                <a:solidFill>
                  <a:srgbClr val="FFFFFF"/>
                </a:solidFill>
                <a:latin typeface="Times New Roman" panose="02020603050405020304" pitchFamily="18" charset="0"/>
                <a:cs typeface="Times New Roman" panose="02020603050405020304" pitchFamily="18" charset="0"/>
              </a:rPr>
            </a:br>
            <a:endParaRPr lang="en-US" sz="1050" b="1" dirty="0">
              <a:solidFill>
                <a:srgbClr val="FFFFFF"/>
              </a:solidFill>
              <a:latin typeface="Times New Roman" panose="02020603050405020304" pitchFamily="18" charset="0"/>
              <a:cs typeface="Times New Roman" panose="02020603050405020304" pitchFamily="18" charset="0"/>
            </a:endParaRPr>
          </a:p>
        </p:txBody>
      </p:sp>
      <p:pic>
        <p:nvPicPr>
          <p:cNvPr id="4" name="Picture 3">
            <a:hlinkClick r:id="rId4"/>
          </p:cNvPr>
          <p:cNvPicPr>
            <a:picLocks noChangeAspect="1"/>
          </p:cNvPicPr>
          <p:nvPr/>
        </p:nvPicPr>
        <p:blipFill>
          <a:blip r:embed="rId5"/>
          <a:stretch>
            <a:fillRect/>
          </a:stretch>
        </p:blipFill>
        <p:spPr>
          <a:xfrm>
            <a:off x="1056492" y="809244"/>
            <a:ext cx="6052024" cy="4058872"/>
          </a:xfrm>
          <a:prstGeom prst="rect">
            <a:avLst/>
          </a:prstGeom>
        </p:spPr>
      </p:pic>
      <p:sp>
        <p:nvSpPr>
          <p:cNvPr id="6" name="TextBox 5"/>
          <p:cNvSpPr txBox="1"/>
          <p:nvPr/>
        </p:nvSpPr>
        <p:spPr>
          <a:xfrm>
            <a:off x="806071" y="4963740"/>
            <a:ext cx="6583775" cy="1138773"/>
          </a:xfrm>
          <a:prstGeom prst="rect">
            <a:avLst/>
          </a:prstGeom>
          <a:noFill/>
        </p:spPr>
        <p:txBody>
          <a:bodyPr wrap="square" rtlCol="0">
            <a:spAutoFit/>
          </a:bodyPr>
          <a:lstStyle/>
          <a:p>
            <a:r>
              <a:rPr lang="en-US" dirty="0"/>
              <a:t>The </a:t>
            </a:r>
            <a:r>
              <a:rPr lang="en-US" dirty="0" err="1"/>
              <a:t>Highwomen</a:t>
            </a:r>
            <a:r>
              <a:rPr lang="en-US" dirty="0"/>
              <a:t>, left to right: Natalie </a:t>
            </a:r>
            <a:r>
              <a:rPr lang="en-US" dirty="0" err="1"/>
              <a:t>Hemby</a:t>
            </a:r>
            <a:r>
              <a:rPr lang="en-US" dirty="0"/>
              <a:t>, Brandi </a:t>
            </a:r>
            <a:r>
              <a:rPr lang="en-US" dirty="0" err="1"/>
              <a:t>Carlile</a:t>
            </a:r>
            <a:r>
              <a:rPr lang="en-US" dirty="0"/>
              <a:t>, Maren Morris and Amanda Shires</a:t>
            </a:r>
            <a:r>
              <a:rPr lang="en-US" dirty="0" smtClean="0"/>
              <a:t>.</a:t>
            </a:r>
            <a:r>
              <a:rPr lang="en-US" dirty="0">
                <a:hlinkClick r:id="rId4"/>
              </a:rPr>
              <a:t> </a:t>
            </a:r>
            <a:endParaRPr lang="en-US" dirty="0" smtClean="0"/>
          </a:p>
          <a:p>
            <a:r>
              <a:rPr lang="en-US" sz="1200" dirty="0">
                <a:hlinkClick r:id="rId4"/>
              </a:rPr>
              <a:t>https://www.youtube.com/watch?v=7D-6nklMMbM</a:t>
            </a:r>
            <a:endParaRPr lang="en-US" sz="1200" dirty="0"/>
          </a:p>
          <a:p>
            <a:endParaRPr lang="en-US" dirty="0"/>
          </a:p>
        </p:txBody>
      </p:sp>
    </p:spTree>
    <p:extLst>
      <p:ext uri="{BB962C8B-B14F-4D97-AF65-F5344CB8AC3E}">
        <p14:creationId xmlns:p14="http://schemas.microsoft.com/office/powerpoint/2010/main" val="4112772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a:ln w="57150">
            <a:solidFill>
              <a:schemeClr val="tx1"/>
            </a:solidFill>
          </a:ln>
        </p:spPr>
        <p:txBody>
          <a:bodyPr>
            <a:normAutofit fontScale="90000"/>
          </a:bodyPr>
          <a:lstStyle/>
          <a:p>
            <a:pPr algn="ctr"/>
            <a:r>
              <a:rPr lang="en-US" b="1" dirty="0" smtClean="0"/>
              <a:t>Leadership is a lifestyle.  </a:t>
            </a:r>
            <a:br>
              <a:rPr lang="en-US" b="1" dirty="0" smtClean="0"/>
            </a:br>
            <a:r>
              <a:rPr lang="en-US" b="1" dirty="0" smtClean="0"/>
              <a:t>Leadership is a choice.</a:t>
            </a:r>
            <a:endParaRPr lang="en-US" b="1" dirty="0"/>
          </a:p>
        </p:txBody>
      </p:sp>
      <p:sp>
        <p:nvSpPr>
          <p:cNvPr id="3" name="Content Placeholder 2"/>
          <p:cNvSpPr>
            <a:spLocks noGrp="1"/>
          </p:cNvSpPr>
          <p:nvPr>
            <p:ph sz="half" idx="1"/>
          </p:nvPr>
        </p:nvSpPr>
        <p:spPr>
          <a:xfrm>
            <a:off x="558800" y="2204720"/>
            <a:ext cx="5384800" cy="4156322"/>
          </a:xfrm>
          <a:solidFill>
            <a:schemeClr val="accent1">
              <a:lumMod val="60000"/>
              <a:lumOff val="40000"/>
            </a:schemeClr>
          </a:solidFill>
          <a:ln w="57150">
            <a:noFill/>
          </a:ln>
        </p:spPr>
        <p:txBody>
          <a:bodyPr>
            <a:normAutofit fontScale="92500" lnSpcReduction="10000"/>
          </a:bodyPr>
          <a:lstStyle/>
          <a:p>
            <a:pPr marL="342900" indent="-342900">
              <a:buAutoNum type="arabicPeriod"/>
            </a:pPr>
            <a:r>
              <a:rPr lang="en-US" sz="1900" b="1" dirty="0" smtClean="0"/>
              <a:t>An OPTIMISTIC attitude</a:t>
            </a:r>
          </a:p>
          <a:p>
            <a:pPr marL="342900" indent="-342900">
              <a:buAutoNum type="arabicPeriod"/>
            </a:pPr>
            <a:r>
              <a:rPr lang="en-US" sz="1900" b="1" dirty="0" smtClean="0"/>
              <a:t>PERSISTENCE</a:t>
            </a:r>
            <a:endParaRPr lang="en-US" sz="1900" b="1" dirty="0"/>
          </a:p>
          <a:p>
            <a:pPr marL="342900" indent="-342900">
              <a:buAutoNum type="arabicPeriod"/>
            </a:pPr>
            <a:r>
              <a:rPr lang="en-US" sz="1900" b="1" dirty="0" smtClean="0"/>
              <a:t>A strong and powerful VOICE</a:t>
            </a:r>
          </a:p>
          <a:p>
            <a:pPr marL="342900" indent="-342900">
              <a:buAutoNum type="arabicPeriod"/>
            </a:pPr>
            <a:r>
              <a:rPr lang="en-US" sz="1900" b="1" dirty="0" smtClean="0"/>
              <a:t>Living with PASSION and PURPOSE</a:t>
            </a:r>
          </a:p>
          <a:p>
            <a:pPr marL="342900" indent="-342900">
              <a:buAutoNum type="arabicPeriod"/>
            </a:pPr>
            <a:r>
              <a:rPr lang="en-US" sz="1900" b="1" dirty="0" smtClean="0"/>
              <a:t>A strong sense of self and CONFIDENCE</a:t>
            </a:r>
          </a:p>
          <a:p>
            <a:pPr marL="342900" indent="-342900">
              <a:buAutoNum type="arabicPeriod"/>
            </a:pPr>
            <a:r>
              <a:rPr lang="en-US" sz="1900" b="1" dirty="0" smtClean="0"/>
              <a:t>Embody and EMBRACE CHANGE</a:t>
            </a:r>
          </a:p>
          <a:p>
            <a:pPr marL="342900" indent="-342900">
              <a:buAutoNum type="arabicPeriod"/>
            </a:pPr>
            <a:r>
              <a:rPr lang="en-US" sz="1900" b="1" dirty="0" smtClean="0"/>
              <a:t>AUTHENTICITY</a:t>
            </a:r>
          </a:p>
          <a:p>
            <a:pPr marL="342900" indent="-342900">
              <a:buAutoNum type="arabicPeriod"/>
            </a:pPr>
            <a:r>
              <a:rPr lang="en-US" sz="1900" b="1" dirty="0" smtClean="0"/>
              <a:t>Seeking and receiving SUPPORT</a:t>
            </a:r>
            <a:endParaRPr lang="en-US" b="1" dirty="0" smtClean="0"/>
          </a:p>
          <a:p>
            <a:pPr marL="0" indent="0">
              <a:buNone/>
            </a:pPr>
            <a:r>
              <a:rPr lang="en-US" sz="2000" b="1" dirty="0" smtClean="0">
                <a:solidFill>
                  <a:schemeClr val="bg1"/>
                </a:solidFill>
              </a:rPr>
              <a:t>Dr. </a:t>
            </a:r>
            <a:r>
              <a:rPr lang="en-US" sz="2000" b="1" dirty="0" err="1" smtClean="0">
                <a:solidFill>
                  <a:schemeClr val="bg1"/>
                </a:solidFill>
              </a:rPr>
              <a:t>Lorri</a:t>
            </a:r>
            <a:r>
              <a:rPr lang="en-US" sz="2000" b="1" dirty="0" smtClean="0">
                <a:solidFill>
                  <a:schemeClr val="bg1"/>
                </a:solidFill>
              </a:rPr>
              <a:t> </a:t>
            </a:r>
            <a:r>
              <a:rPr lang="en-US" sz="2000" b="1" dirty="0" err="1" smtClean="0">
                <a:solidFill>
                  <a:schemeClr val="bg1"/>
                </a:solidFill>
              </a:rPr>
              <a:t>Sulpizio</a:t>
            </a:r>
            <a:r>
              <a:rPr lang="en-US" sz="2000" b="1" dirty="0" smtClean="0">
                <a:solidFill>
                  <a:schemeClr val="bg1"/>
                </a:solidFill>
              </a:rPr>
              <a:t>, Director of Women’s Leadership Academy, University San Diego</a:t>
            </a:r>
          </a:p>
          <a:p>
            <a:pPr marL="0" indent="0">
              <a:buNone/>
            </a:pPr>
            <a:r>
              <a:rPr lang="en-US" sz="1300" dirty="0">
                <a:hlinkClick r:id="rId2"/>
              </a:rPr>
              <a:t>https://www.huffpost.com/entry/be-a-woman-of-impact-with-these-8-qualities-of-women-leaders_b_7228944</a:t>
            </a:r>
            <a:endParaRPr lang="en-US" sz="1300" b="1" dirty="0" smtClean="0">
              <a:solidFill>
                <a:schemeClr val="bg1"/>
              </a:solidFill>
            </a:endParaRPr>
          </a:p>
        </p:txBody>
      </p:sp>
      <p:sp>
        <p:nvSpPr>
          <p:cNvPr id="4" name="Content Placeholder 3"/>
          <p:cNvSpPr>
            <a:spLocks noGrp="1"/>
          </p:cNvSpPr>
          <p:nvPr>
            <p:ph sz="half" idx="2"/>
          </p:nvPr>
        </p:nvSpPr>
        <p:spPr>
          <a:xfrm>
            <a:off x="6370320" y="2286000"/>
            <a:ext cx="4754880" cy="4075042"/>
          </a:xfrm>
          <a:noFill/>
        </p:spPr>
        <p:txBody>
          <a:bodyPr>
            <a:normAutofit fontScale="92500" lnSpcReduction="10000"/>
          </a:bodyPr>
          <a:lstStyle/>
          <a:p>
            <a:pPr marL="0" indent="0">
              <a:buNone/>
            </a:pPr>
            <a:r>
              <a:rPr lang="en-US" sz="2000" b="1" dirty="0" smtClean="0"/>
              <a:t>BE A WOMAN OF IMPACT:</a:t>
            </a:r>
          </a:p>
          <a:p>
            <a:r>
              <a:rPr lang="en-US" sz="2000" dirty="0" smtClean="0"/>
              <a:t>We </a:t>
            </a:r>
            <a:r>
              <a:rPr lang="en-US" sz="2000" dirty="0"/>
              <a:t>can mold, and develop how we move through the world, </a:t>
            </a:r>
            <a:r>
              <a:rPr lang="en-US" sz="2000" i="1" dirty="0"/>
              <a:t>making conscious efforts to shape </a:t>
            </a:r>
            <a:r>
              <a:rPr lang="en-US" sz="2000" i="1" dirty="0" smtClean="0"/>
              <a:t>not </a:t>
            </a:r>
            <a:r>
              <a:rPr lang="en-US" sz="2000" i="1" dirty="0"/>
              <a:t>only what we do, but who we are. </a:t>
            </a:r>
            <a:endParaRPr lang="en-US" sz="2000" dirty="0"/>
          </a:p>
          <a:p>
            <a:r>
              <a:rPr lang="en-US" sz="2000" dirty="0" smtClean="0"/>
              <a:t>Whether </a:t>
            </a:r>
            <a:r>
              <a:rPr lang="en-US" sz="2000" dirty="0"/>
              <a:t>you do all of these some of the time, or some of them all of the time, increasing your capacity in these areas is sure to improve your impact on the world and maximize your capacity for leadership. You can be a woman of impact in your work place, with your family, for your community</a:t>
            </a:r>
            <a:r>
              <a:rPr lang="en-US" sz="2000" dirty="0" smtClean="0"/>
              <a:t>.                     </a:t>
            </a:r>
            <a:r>
              <a:rPr lang="en-US" sz="2000" b="1" dirty="0" smtClean="0"/>
              <a:t>HANDOUT 1</a:t>
            </a:r>
            <a:endParaRPr lang="en-US" sz="2000" b="1" dirty="0"/>
          </a:p>
          <a:p>
            <a:endParaRPr lang="en-US" dirty="0"/>
          </a:p>
        </p:txBody>
      </p:sp>
    </p:spTree>
    <p:extLst>
      <p:ext uri="{BB962C8B-B14F-4D97-AF65-F5344CB8AC3E}">
        <p14:creationId xmlns:p14="http://schemas.microsoft.com/office/powerpoint/2010/main" val="3023513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632" y="2372604"/>
            <a:ext cx="5263897" cy="2587752"/>
          </a:xfrm>
        </p:spPr>
        <p:txBody>
          <a:bodyPr/>
          <a:lstStyle/>
          <a:p>
            <a:r>
              <a:rPr lang="en-US" dirty="0" smtClean="0"/>
              <a:t>BRENE BROWN:</a:t>
            </a:r>
            <a:br>
              <a:rPr lang="en-US" dirty="0" smtClean="0"/>
            </a:br>
            <a:r>
              <a:rPr lang="en-US" sz="1400" dirty="0">
                <a:hlinkClick r:id="rId2"/>
              </a:rPr>
              <a:t>https://www.youtube.com/watch?v=hEnqV_M_Dm4</a:t>
            </a:r>
            <a:r>
              <a:rPr lang="en-US" dirty="0" smtClean="0"/>
              <a:t/>
            </a:r>
            <a:br>
              <a:rPr lang="en-US" dirty="0" smtClean="0"/>
            </a:br>
            <a:endParaRPr lang="en-US" dirty="0"/>
          </a:p>
        </p:txBody>
      </p:sp>
      <p:pic>
        <p:nvPicPr>
          <p:cNvPr id="4" name="Picture 3">
            <a:hlinkClick r:id="rId2"/>
          </p:cNvPr>
          <p:cNvPicPr>
            <a:picLocks noChangeAspect="1"/>
          </p:cNvPicPr>
          <p:nvPr/>
        </p:nvPicPr>
        <p:blipFill>
          <a:blip r:embed="rId3"/>
          <a:stretch>
            <a:fillRect/>
          </a:stretch>
        </p:blipFill>
        <p:spPr>
          <a:xfrm>
            <a:off x="6358890" y="2094308"/>
            <a:ext cx="3963670" cy="2470315"/>
          </a:xfrm>
          <a:prstGeom prst="rect">
            <a:avLst/>
          </a:prstGeom>
        </p:spPr>
      </p:pic>
    </p:spTree>
    <p:extLst>
      <p:ext uri="{BB962C8B-B14F-4D97-AF65-F5344CB8AC3E}">
        <p14:creationId xmlns:p14="http://schemas.microsoft.com/office/powerpoint/2010/main" val="2345389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927789"/>
          </a:xfrm>
          <a:solidFill>
            <a:schemeClr val="tx1"/>
          </a:solidFill>
          <a:ln>
            <a:noFill/>
          </a:ln>
          <a:effectLst>
            <a:glow rad="139700">
              <a:schemeClr val="accent3">
                <a:satMod val="175000"/>
                <a:alpha val="40000"/>
              </a:schemeClr>
            </a:glow>
          </a:effectLst>
        </p:spPr>
        <p:txBody>
          <a:bodyPr>
            <a:normAutofit fontScale="90000"/>
          </a:bodyPr>
          <a:lstStyle/>
          <a:p>
            <a:pPr algn="ctr"/>
            <a:r>
              <a:rPr lang="en-US" b="1" dirty="0" smtClean="0">
                <a:ln w="22225">
                  <a:solidFill>
                    <a:schemeClr val="accent2"/>
                  </a:solidFill>
                  <a:prstDash val="solid"/>
                </a:ln>
                <a:solidFill>
                  <a:schemeClr val="accent2">
                    <a:lumMod val="40000"/>
                    <a:lumOff val="60000"/>
                  </a:schemeClr>
                </a:solidFill>
                <a:latin typeface="Cambria" panose="02040503050406030204" pitchFamily="18" charset="0"/>
              </a:rPr>
              <a:t>LEADERSHIP CHARACTERISTICS  </a:t>
            </a:r>
            <a:r>
              <a:rPr lang="en-US" sz="2700" dirty="0" smtClean="0">
                <a:ln w="0"/>
                <a:solidFill>
                  <a:schemeClr val="accent1"/>
                </a:solidFill>
                <a:effectLst>
                  <a:outerShdw blurRad="38100" dist="25400" dir="5400000" algn="ctr" rotWithShape="0">
                    <a:srgbClr val="6E747A">
                      <a:alpha val="43000"/>
                    </a:srgbClr>
                  </a:outerShdw>
                </a:effectLst>
                <a:latin typeface="Cambria" panose="02040503050406030204" pitchFamily="18" charset="0"/>
              </a:rPr>
              <a:t>Activity</a:t>
            </a:r>
            <a:endParaRPr lang="en-US" sz="2700" dirty="0">
              <a:ln w="0"/>
              <a:solidFill>
                <a:schemeClr val="accent1"/>
              </a:solidFill>
              <a:effectLst>
                <a:outerShdw blurRad="38100" dist="25400" dir="5400000" algn="ctr" rotWithShape="0">
                  <a:srgbClr val="6E747A">
                    <a:alpha val="43000"/>
                  </a:srgbClr>
                </a:outerShdw>
              </a:effectLst>
              <a:latin typeface="Cambria" panose="020405030504060302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5121094"/>
              </p:ext>
            </p:extLst>
          </p:nvPr>
        </p:nvGraphicFramePr>
        <p:xfrm>
          <a:off x="1066800" y="1719853"/>
          <a:ext cx="9848850" cy="4552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991225" y="1969477"/>
            <a:ext cx="4857750" cy="1754326"/>
          </a:xfrm>
          <a:prstGeom prst="rect">
            <a:avLst/>
          </a:prstGeom>
          <a:noFill/>
        </p:spPr>
        <p:txBody>
          <a:bodyPr wrap="square" rtlCol="0">
            <a:spAutoFit/>
          </a:bodyPr>
          <a:lstStyle/>
          <a:p>
            <a:pPr algn="ctr"/>
            <a:r>
              <a:rPr lang="en-US" sz="3600" b="1" dirty="0" smtClean="0"/>
              <a:t>WHAT MAKES A GOOD LEADER </a:t>
            </a:r>
            <a:r>
              <a:rPr lang="en-US" sz="3600" b="1" dirty="0" smtClean="0">
                <a:solidFill>
                  <a:schemeClr val="accent1">
                    <a:lumMod val="60000"/>
                    <a:lumOff val="40000"/>
                  </a:schemeClr>
                </a:solidFill>
              </a:rPr>
              <a:t>GOOD</a:t>
            </a:r>
            <a:r>
              <a:rPr lang="en-US" sz="3600" b="1" dirty="0" smtClean="0"/>
              <a:t>?</a:t>
            </a:r>
            <a:endParaRPr lang="en-US" sz="3600" b="1" dirty="0"/>
          </a:p>
        </p:txBody>
      </p:sp>
    </p:spTree>
    <p:extLst>
      <p:ext uri="{BB962C8B-B14F-4D97-AF65-F5344CB8AC3E}">
        <p14:creationId xmlns:p14="http://schemas.microsoft.com/office/powerpoint/2010/main" val="1707868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98021"/>
            <a:ext cx="10058400" cy="5927271"/>
          </a:xfrm>
          <a:solidFill>
            <a:schemeClr val="accent1">
              <a:lumMod val="20000"/>
              <a:lumOff val="80000"/>
            </a:schemeClr>
          </a:solidFill>
        </p:spPr>
        <p:txBody>
          <a:bodyPr>
            <a:normAutofit fontScale="77500" lnSpcReduction="20000"/>
          </a:bodyPr>
          <a:lstStyle/>
          <a:p>
            <a:pPr marL="0" indent="0">
              <a:buNone/>
            </a:pPr>
            <a:r>
              <a:rPr lang="en-US" sz="2600" b="1" u="sng" dirty="0">
                <a:ln w="0"/>
                <a:solidFill>
                  <a:schemeClr val="accent1"/>
                </a:solidFill>
                <a:effectLst>
                  <a:outerShdw blurRad="38100" dist="25400" dir="5400000" algn="ctr" rotWithShape="0">
                    <a:srgbClr val="6E747A">
                      <a:alpha val="43000"/>
                    </a:srgbClr>
                  </a:outerShdw>
                </a:effectLst>
              </a:rPr>
              <a:t>What Makes a Good Leader GOOD? </a:t>
            </a:r>
            <a:endParaRPr lang="en-US" sz="2600" b="1" dirty="0">
              <a:ln w="0"/>
              <a:solidFill>
                <a:schemeClr val="accent1"/>
              </a:solidFill>
              <a:effectLst>
                <a:outerShdw blurRad="38100" dist="25400" dir="5400000" algn="ctr" rotWithShape="0">
                  <a:srgbClr val="6E747A">
                    <a:alpha val="43000"/>
                  </a:srgbClr>
                </a:outerShdw>
              </a:effectLst>
            </a:endParaRPr>
          </a:p>
          <a:p>
            <a:pPr marL="0" indent="0">
              <a:buNone/>
            </a:pPr>
            <a:r>
              <a:rPr lang="en-US" b="1" dirty="0" smtClean="0">
                <a:solidFill>
                  <a:schemeClr val="bg1"/>
                </a:solidFill>
              </a:rPr>
              <a:t>Think </a:t>
            </a:r>
            <a:r>
              <a:rPr lang="en-US" b="1" dirty="0">
                <a:solidFill>
                  <a:schemeClr val="bg1"/>
                </a:solidFill>
              </a:rPr>
              <a:t>of a good leader you know or have worked with. What makes them “good” in your opinion</a:t>
            </a:r>
            <a:r>
              <a:rPr lang="en-US" b="1" dirty="0" smtClean="0">
                <a:solidFill>
                  <a:schemeClr val="bg1"/>
                </a:solidFill>
              </a:rPr>
              <a:t>?</a:t>
            </a:r>
            <a:endParaRPr lang="en-US" b="1" dirty="0">
              <a:solidFill>
                <a:schemeClr val="bg1"/>
              </a:solidFill>
            </a:endParaRPr>
          </a:p>
          <a:p>
            <a:pPr marL="0" indent="0">
              <a:buNone/>
            </a:pPr>
            <a:r>
              <a:rPr lang="en-US" b="1" dirty="0">
                <a:solidFill>
                  <a:schemeClr val="bg1"/>
                </a:solidFill>
              </a:rPr>
              <a:t>	</a:t>
            </a:r>
            <a:r>
              <a:rPr lang="en-US" b="1" dirty="0" smtClean="0">
                <a:solidFill>
                  <a:schemeClr val="bg1"/>
                </a:solidFill>
              </a:rPr>
              <a:t>Five Characteristics </a:t>
            </a:r>
            <a:r>
              <a:rPr lang="en-US" b="1" dirty="0">
                <a:solidFill>
                  <a:schemeClr val="bg1"/>
                </a:solidFill>
              </a:rPr>
              <a:t>of Successful Women Leaders:</a:t>
            </a:r>
          </a:p>
          <a:p>
            <a:pPr marL="617220" lvl="1" indent="-342900">
              <a:buFont typeface="+mj-lt"/>
              <a:buAutoNum type="arabicPeriod"/>
            </a:pPr>
            <a:r>
              <a:rPr lang="en-US" sz="1800" b="1" dirty="0">
                <a:solidFill>
                  <a:schemeClr val="bg1"/>
                </a:solidFill>
              </a:rPr>
              <a:t>1</a:t>
            </a:r>
          </a:p>
          <a:p>
            <a:pPr marL="617220" lvl="1" indent="-342900">
              <a:buFont typeface="+mj-lt"/>
              <a:buAutoNum type="arabicPeriod"/>
            </a:pPr>
            <a:r>
              <a:rPr lang="en-US" sz="1800" b="1" dirty="0">
                <a:solidFill>
                  <a:schemeClr val="bg1"/>
                </a:solidFill>
              </a:rPr>
              <a:t>2</a:t>
            </a:r>
          </a:p>
          <a:p>
            <a:pPr marL="617220" lvl="1" indent="-342900">
              <a:buFont typeface="+mj-lt"/>
              <a:buAutoNum type="arabicPeriod"/>
            </a:pPr>
            <a:r>
              <a:rPr lang="en-US" sz="1800" b="1" dirty="0">
                <a:solidFill>
                  <a:schemeClr val="bg1"/>
                </a:solidFill>
              </a:rPr>
              <a:t>3</a:t>
            </a:r>
          </a:p>
          <a:p>
            <a:pPr marL="617220" lvl="1" indent="-342900">
              <a:buFont typeface="+mj-lt"/>
              <a:buAutoNum type="arabicPeriod"/>
            </a:pPr>
            <a:r>
              <a:rPr lang="en-US" sz="1800" b="1" dirty="0">
                <a:solidFill>
                  <a:schemeClr val="bg1"/>
                </a:solidFill>
              </a:rPr>
              <a:t>4</a:t>
            </a:r>
          </a:p>
          <a:p>
            <a:pPr marL="617220" lvl="1" indent="-342900">
              <a:buFont typeface="+mj-lt"/>
              <a:buAutoNum type="arabicPeriod"/>
            </a:pPr>
            <a:r>
              <a:rPr lang="en-US" sz="1800" b="1" dirty="0">
                <a:solidFill>
                  <a:schemeClr val="bg1"/>
                </a:solidFill>
              </a:rPr>
              <a:t>5</a:t>
            </a:r>
          </a:p>
          <a:p>
            <a:pPr marL="0" indent="0">
              <a:buNone/>
            </a:pPr>
            <a:r>
              <a:rPr lang="en-US" sz="2200" b="1" u="sng" dirty="0">
                <a:ln w="0"/>
                <a:solidFill>
                  <a:schemeClr val="accent1"/>
                </a:solidFill>
                <a:effectLst>
                  <a:outerShdw blurRad="38100" dist="25400" dir="5400000" algn="ctr" rotWithShape="0">
                    <a:srgbClr val="6E747A">
                      <a:alpha val="43000"/>
                    </a:srgbClr>
                  </a:outerShdw>
                </a:effectLst>
              </a:rPr>
              <a:t>What Helps Us and Hurts </a:t>
            </a:r>
            <a:r>
              <a:rPr lang="en-US" sz="2200" b="1" u="sng" dirty="0" smtClean="0">
                <a:ln w="0"/>
                <a:solidFill>
                  <a:schemeClr val="accent1"/>
                </a:solidFill>
                <a:effectLst>
                  <a:outerShdw blurRad="38100" dist="25400" dir="5400000" algn="ctr" rotWithShape="0">
                    <a:srgbClr val="6E747A">
                      <a:alpha val="43000"/>
                    </a:srgbClr>
                  </a:outerShdw>
                </a:effectLst>
              </a:rPr>
              <a:t>Us?</a:t>
            </a:r>
            <a:endParaRPr lang="en-US" sz="2200" b="1" dirty="0">
              <a:ln w="0"/>
              <a:solidFill>
                <a:schemeClr val="accent1"/>
              </a:solidFill>
              <a:effectLst>
                <a:outerShdw blurRad="38100" dist="25400" dir="5400000" algn="ctr" rotWithShape="0">
                  <a:srgbClr val="6E747A">
                    <a:alpha val="43000"/>
                  </a:srgbClr>
                </a:outerShdw>
              </a:effectLst>
            </a:endParaRPr>
          </a:p>
          <a:p>
            <a:pPr marL="0" indent="0">
              <a:buNone/>
            </a:pPr>
            <a:r>
              <a:rPr lang="en-US" sz="1800" b="1" dirty="0" smtClean="0">
                <a:solidFill>
                  <a:schemeClr val="bg1"/>
                </a:solidFill>
              </a:rPr>
              <a:t>What </a:t>
            </a:r>
            <a:r>
              <a:rPr lang="en-US" sz="1800" b="1" dirty="0">
                <a:solidFill>
                  <a:schemeClr val="bg1"/>
                </a:solidFill>
              </a:rPr>
              <a:t>actions, behaviors, values and characteristics do women frequently exhibit that help </a:t>
            </a:r>
            <a:r>
              <a:rPr lang="en-US" sz="1800" b="1" dirty="0" smtClean="0">
                <a:solidFill>
                  <a:schemeClr val="bg1"/>
                </a:solidFill>
              </a:rPr>
              <a:t>PROMOTE </a:t>
            </a:r>
            <a:r>
              <a:rPr lang="en-US" sz="1800" b="1" dirty="0">
                <a:solidFill>
                  <a:schemeClr val="bg1"/>
                </a:solidFill>
              </a:rPr>
              <a:t>us as leaders? </a:t>
            </a:r>
            <a:r>
              <a:rPr lang="en-US" sz="1800" b="1" dirty="0" smtClean="0">
                <a:solidFill>
                  <a:schemeClr val="bg1"/>
                </a:solidFill>
              </a:rPr>
              <a:t>Why?</a:t>
            </a:r>
            <a:endParaRPr lang="en-US" b="1" dirty="0">
              <a:solidFill>
                <a:schemeClr val="bg1"/>
              </a:solidFill>
            </a:endParaRPr>
          </a:p>
          <a:p>
            <a:pPr marL="0" indent="0">
              <a:buNone/>
            </a:pPr>
            <a:r>
              <a:rPr lang="en-US" sz="1800" b="1" dirty="0" smtClean="0">
                <a:solidFill>
                  <a:schemeClr val="bg1"/>
                </a:solidFill>
              </a:rPr>
              <a:t>What </a:t>
            </a:r>
            <a:r>
              <a:rPr lang="en-US" sz="1800" b="1" dirty="0">
                <a:solidFill>
                  <a:schemeClr val="bg1"/>
                </a:solidFill>
              </a:rPr>
              <a:t>actions, behaviors, values and characteristics do women frequently exhibit that can </a:t>
            </a:r>
            <a:r>
              <a:rPr lang="en-US" sz="1800" b="1" dirty="0" smtClean="0">
                <a:solidFill>
                  <a:schemeClr val="bg1"/>
                </a:solidFill>
              </a:rPr>
              <a:t>HURT us </a:t>
            </a:r>
            <a:r>
              <a:rPr lang="en-US" sz="1800" b="1" dirty="0">
                <a:solidFill>
                  <a:schemeClr val="bg1"/>
                </a:solidFill>
              </a:rPr>
              <a:t>as leaders? Why</a:t>
            </a:r>
            <a:r>
              <a:rPr lang="en-US" sz="1800" b="1" dirty="0" smtClean="0">
                <a:solidFill>
                  <a:schemeClr val="bg1"/>
                </a:solidFill>
              </a:rPr>
              <a:t>?</a:t>
            </a:r>
            <a:endParaRPr lang="en-US" sz="1800" b="1" dirty="0">
              <a:solidFill>
                <a:schemeClr val="bg1"/>
              </a:solidFill>
            </a:endParaRPr>
          </a:p>
          <a:p>
            <a:pPr marL="0" indent="0">
              <a:buNone/>
            </a:pPr>
            <a:r>
              <a:rPr lang="en-US" sz="2200" b="1" u="sng" dirty="0">
                <a:ln w="0"/>
                <a:solidFill>
                  <a:schemeClr val="accent1"/>
                </a:solidFill>
                <a:effectLst>
                  <a:outerShdw blurRad="38100" dist="25400" dir="5400000" algn="ctr" rotWithShape="0">
                    <a:srgbClr val="6E747A">
                      <a:alpha val="43000"/>
                    </a:srgbClr>
                  </a:outerShdw>
                </a:effectLst>
              </a:rPr>
              <a:t>What About </a:t>
            </a:r>
            <a:r>
              <a:rPr lang="en-US" sz="2200" b="1" u="sng" dirty="0" smtClean="0">
                <a:ln w="0"/>
                <a:solidFill>
                  <a:schemeClr val="accent1"/>
                </a:solidFill>
                <a:effectLst>
                  <a:outerShdw blurRad="38100" dist="25400" dir="5400000" algn="ctr" rotWithShape="0">
                    <a:srgbClr val="6E747A">
                      <a:alpha val="43000"/>
                    </a:srgbClr>
                  </a:outerShdw>
                </a:effectLst>
              </a:rPr>
              <a:t>YOU?</a:t>
            </a:r>
            <a:endParaRPr lang="en-US" sz="2200" b="1" dirty="0">
              <a:ln w="0"/>
              <a:solidFill>
                <a:schemeClr val="accent1"/>
              </a:solidFill>
              <a:effectLst>
                <a:outerShdw blurRad="38100" dist="25400" dir="5400000" algn="ctr" rotWithShape="0">
                  <a:srgbClr val="6E747A">
                    <a:alpha val="43000"/>
                  </a:srgbClr>
                </a:outerShdw>
              </a:effectLst>
            </a:endParaRPr>
          </a:p>
          <a:p>
            <a:pPr marL="0" indent="0">
              <a:buNone/>
            </a:pPr>
            <a:r>
              <a:rPr lang="en-US" b="1" dirty="0" smtClean="0">
                <a:solidFill>
                  <a:schemeClr val="bg1"/>
                </a:solidFill>
              </a:rPr>
              <a:t>What </a:t>
            </a:r>
            <a:r>
              <a:rPr lang="en-US" b="1" dirty="0">
                <a:solidFill>
                  <a:schemeClr val="bg1"/>
                </a:solidFill>
              </a:rPr>
              <a:t>characteristics do YOU have that may help you be a good leader? List two of your current STRENGTHS: </a:t>
            </a:r>
            <a:endParaRPr lang="en-US" b="1" dirty="0" smtClean="0">
              <a:solidFill>
                <a:schemeClr val="bg1"/>
              </a:solidFill>
            </a:endParaRPr>
          </a:p>
          <a:p>
            <a:pPr marL="342900" indent="-342900">
              <a:buFont typeface="+mj-lt"/>
              <a:buAutoNum type="arabicPeriod"/>
            </a:pPr>
            <a:r>
              <a:rPr lang="en-US" b="1" dirty="0" smtClean="0">
                <a:solidFill>
                  <a:schemeClr val="bg1"/>
                </a:solidFill>
              </a:rPr>
              <a:t>1</a:t>
            </a:r>
            <a:endParaRPr lang="en-US" b="1" dirty="0">
              <a:solidFill>
                <a:schemeClr val="bg1"/>
              </a:solidFill>
            </a:endParaRPr>
          </a:p>
          <a:p>
            <a:pPr marL="342900" indent="-342900">
              <a:buFont typeface="+mj-lt"/>
              <a:buAutoNum type="arabicPeriod"/>
            </a:pPr>
            <a:r>
              <a:rPr lang="en-US" b="1" dirty="0" smtClean="0">
                <a:solidFill>
                  <a:schemeClr val="bg1"/>
                </a:solidFill>
              </a:rPr>
              <a:t>2</a:t>
            </a:r>
            <a:endParaRPr lang="en-US" b="1" dirty="0">
              <a:solidFill>
                <a:schemeClr val="bg1"/>
              </a:solidFill>
            </a:endParaRPr>
          </a:p>
          <a:p>
            <a:pPr marL="0" indent="0">
              <a:buNone/>
            </a:pPr>
            <a:r>
              <a:rPr lang="en-US" b="1" dirty="0" smtClean="0">
                <a:solidFill>
                  <a:schemeClr val="bg1"/>
                </a:solidFill>
              </a:rPr>
              <a:t>	How </a:t>
            </a:r>
            <a:r>
              <a:rPr lang="en-US" b="1" dirty="0">
                <a:solidFill>
                  <a:schemeClr val="bg1"/>
                </a:solidFill>
              </a:rPr>
              <a:t>can you build on/use each one to your advantage</a:t>
            </a:r>
            <a:r>
              <a:rPr lang="en-US" b="1" dirty="0" smtClean="0">
                <a:solidFill>
                  <a:schemeClr val="bg1"/>
                </a:solidFill>
              </a:rPr>
              <a:t>?</a:t>
            </a:r>
            <a:r>
              <a:rPr lang="en-US" b="1" dirty="0">
                <a:solidFill>
                  <a:schemeClr val="bg1"/>
                </a:solidFill>
              </a:rPr>
              <a:t> </a:t>
            </a:r>
          </a:p>
          <a:p>
            <a:pPr marL="0" indent="0">
              <a:buNone/>
            </a:pPr>
            <a:r>
              <a:rPr lang="en-US" b="1" dirty="0">
                <a:solidFill>
                  <a:schemeClr val="bg1"/>
                </a:solidFill>
              </a:rPr>
              <a:t>What characteristics do YOU have that may hinder you as a good leader? List two that you’d like to NURTURE: </a:t>
            </a:r>
          </a:p>
          <a:p>
            <a:pPr marL="342900" indent="-342900">
              <a:buFont typeface="+mj-lt"/>
              <a:buAutoNum type="arabicPeriod"/>
            </a:pPr>
            <a:r>
              <a:rPr lang="en-US" b="1" dirty="0" smtClean="0">
                <a:solidFill>
                  <a:schemeClr val="bg1"/>
                </a:solidFill>
              </a:rPr>
              <a:t>1</a:t>
            </a:r>
            <a:endParaRPr lang="en-US" b="1" dirty="0">
              <a:solidFill>
                <a:schemeClr val="bg1"/>
              </a:solidFill>
            </a:endParaRPr>
          </a:p>
          <a:p>
            <a:pPr marL="342900" indent="-342900">
              <a:buFont typeface="+mj-lt"/>
              <a:buAutoNum type="arabicPeriod"/>
            </a:pPr>
            <a:r>
              <a:rPr lang="en-US" b="1" dirty="0" smtClean="0">
                <a:solidFill>
                  <a:schemeClr val="bg1"/>
                </a:solidFill>
              </a:rPr>
              <a:t>2</a:t>
            </a:r>
            <a:endParaRPr lang="en-US" b="1" dirty="0">
              <a:solidFill>
                <a:schemeClr val="bg1"/>
              </a:solidFill>
            </a:endParaRPr>
          </a:p>
          <a:p>
            <a:pPr marL="0" indent="0">
              <a:buNone/>
            </a:pPr>
            <a:r>
              <a:rPr lang="en-US" b="1" dirty="0" smtClean="0">
                <a:solidFill>
                  <a:schemeClr val="bg1"/>
                </a:solidFill>
              </a:rPr>
              <a:t>	How </a:t>
            </a:r>
            <a:r>
              <a:rPr lang="en-US" b="1" dirty="0">
                <a:solidFill>
                  <a:schemeClr val="bg1"/>
                </a:solidFill>
              </a:rPr>
              <a:t>can you improve on/avoid each one listed</a:t>
            </a:r>
            <a:r>
              <a:rPr lang="en-US" b="1" dirty="0" smtClean="0">
                <a:solidFill>
                  <a:schemeClr val="bg1"/>
                </a:solidFill>
              </a:rPr>
              <a:t>?</a:t>
            </a:r>
            <a:endParaRPr lang="en-US" dirty="0">
              <a:solidFill>
                <a:schemeClr val="bg1"/>
              </a:solidFill>
            </a:endParaRPr>
          </a:p>
          <a:p>
            <a:pPr marL="0" indent="0">
              <a:buNone/>
            </a:pPr>
            <a:endParaRPr lang="en-US" dirty="0">
              <a:solidFill>
                <a:schemeClr val="bg1"/>
              </a:solidFill>
            </a:endParaRPr>
          </a:p>
          <a:p>
            <a:endParaRPr lang="en-US" dirty="0"/>
          </a:p>
        </p:txBody>
      </p:sp>
    </p:spTree>
    <p:extLst>
      <p:ext uri="{BB962C8B-B14F-4D97-AF65-F5344CB8AC3E}">
        <p14:creationId xmlns:p14="http://schemas.microsoft.com/office/powerpoint/2010/main" val="323656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TM78440441_Garden Savon Design_SL_V1.pptx" id="{8F2FE9B6-5C80-435B-9975-D092B9455C1F}" vid="{E68A1F7A-22AF-4401-90A0-44D66432A1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8224bda5-3a31-4170-a553-e70ce2891e85" xsi:nil="true"/>
    <SharedWithUsers xmlns="db97c631-c8fa-422d-8a7e-d8a288ab61f4">
      <UserInfo>
        <DisplayName>Kris Roberts</DisplayName>
        <AccountId>29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142AF192221246AB69E4EC2EBD693B" ma:contentTypeVersion="12" ma:contentTypeDescription="Create a new document." ma:contentTypeScope="" ma:versionID="3c325cda6e1960da86d2f53cb117c094">
  <xsd:schema xmlns:xsd="http://www.w3.org/2001/XMLSchema" xmlns:xs="http://www.w3.org/2001/XMLSchema" xmlns:p="http://schemas.microsoft.com/office/2006/metadata/properties" xmlns:ns2="8224bda5-3a31-4170-a553-e70ce2891e85" xmlns:ns3="db97c631-c8fa-422d-8a7e-d8a288ab61f4" targetNamespace="http://schemas.microsoft.com/office/2006/metadata/properties" ma:root="true" ma:fieldsID="db502e8d2b183c346d07c194fc2c7dc3" ns2:_="" ns3:_="">
    <xsd:import namespace="8224bda5-3a31-4170-a553-e70ce2891e85"/>
    <xsd:import namespace="db97c631-c8fa-422d-8a7e-d8a288ab61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4bda5-3a31-4170-a553-e70ce2891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7c631-c8fa-422d-8a7e-d8a288ab61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758583-3BF2-49DD-B2F1-0E7456A4E134}">
  <ds:schemaRefs>
    <ds:schemaRef ds:uri="http://purl.org/dc/elements/1.1/"/>
    <ds:schemaRef ds:uri="http://www.w3.org/XML/1998/namespace"/>
    <ds:schemaRef ds:uri="db97c631-c8fa-422d-8a7e-d8a288ab61f4"/>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8224bda5-3a31-4170-a553-e70ce2891e85"/>
    <ds:schemaRef ds:uri="http://purl.org/dc/dcmitype/"/>
  </ds:schemaRefs>
</ds:datastoreItem>
</file>

<file path=customXml/itemProps2.xml><?xml version="1.0" encoding="utf-8"?>
<ds:datastoreItem xmlns:ds="http://schemas.openxmlformats.org/officeDocument/2006/customXml" ds:itemID="{43821B79-AD0B-4D14-A179-D860A55FA06E}">
  <ds:schemaRefs>
    <ds:schemaRef ds:uri="http://schemas.microsoft.com/sharepoint/v3/contenttype/forms"/>
  </ds:schemaRefs>
</ds:datastoreItem>
</file>

<file path=customXml/itemProps3.xml><?xml version="1.0" encoding="utf-8"?>
<ds:datastoreItem xmlns:ds="http://schemas.openxmlformats.org/officeDocument/2006/customXml" ds:itemID="{42DF03C0-025E-4085-AFC0-F4C919293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4bda5-3a31-4170-a553-e70ce2891e85"/>
    <ds:schemaRef ds:uri="db97c631-c8fa-422d-8a7e-d8a288ab6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1313</Words>
  <Application>Microsoft Office PowerPoint</Application>
  <PresentationFormat>Widescreen</PresentationFormat>
  <Paragraphs>191</Paragraphs>
  <Slides>27</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Arial Black</vt:lpstr>
      <vt:lpstr>Baskerville Old Face</vt:lpstr>
      <vt:lpstr>Bookman Old Style</vt:lpstr>
      <vt:lpstr>Calibri</vt:lpstr>
      <vt:lpstr>Cambria</vt:lpstr>
      <vt:lpstr>Century Gothic</vt:lpstr>
      <vt:lpstr>Cooper Black</vt:lpstr>
      <vt:lpstr>Georgia</vt:lpstr>
      <vt:lpstr>Roboto</vt:lpstr>
      <vt:lpstr>Times</vt:lpstr>
      <vt:lpstr>Times New Roman</vt:lpstr>
      <vt:lpstr>Wingdings</vt:lpstr>
      <vt:lpstr>Savon</vt:lpstr>
      <vt:lpstr>Lead from where you  are</vt:lpstr>
      <vt:lpstr>Why are we here?</vt:lpstr>
      <vt:lpstr>  “Lead from  where you are.”   CSUSM President Ellen Neufeldt </vt:lpstr>
      <vt:lpstr>   AGENDA   Lead from Where You Are </vt:lpstr>
      <vt:lpstr>OUR THEME SONG:  The Highwaymen had "Highwayman," a song about outlaws sung by the outlaws of country music. But instead of killers and outlaws, the Highwomen are revolutionaries.  The group was conceived as a radical restructuring of what a country group looks like, not least of that being its emphasis on community between women and a fundamental lack of competition or opposition between female artists.  “Our goal is simply to elevate all women and completely abandon the concept of competing with one another so that we can let as many women through the door as possible and give our girls those country music heroes that we all had." Brandi Carlile </vt:lpstr>
      <vt:lpstr>Leadership is a lifestyle.   Leadership is a choice.</vt:lpstr>
      <vt:lpstr>BRENE BROWN: https://www.youtube.com/watch?v=hEnqV_M_Dm4 </vt:lpstr>
      <vt:lpstr>LEADERSHIP CHARACTERISTICS  Activity</vt:lpstr>
      <vt:lpstr>PowerPoint Presentation</vt:lpstr>
      <vt:lpstr>THE GROWTH CYCLE…basically we are plants with emotions, we need nurturing too…</vt:lpstr>
      <vt:lpstr>JUST FOR YOU</vt:lpstr>
      <vt:lpstr>Oprah Winfrey: https://www.youtube.com/watch?v=kfLGR0KYuys</vt:lpstr>
      <vt:lpstr> You can calm your mind and reduce anxiety in a matter of minutes with a handful of proven techniques to reduce stress. Here, 15 ways to de-stress at work instantly.   </vt:lpstr>
      <vt:lpstr>Inspiring TED Talks</vt:lpstr>
      <vt:lpstr>5 Types of Self-Care for your Mental Health</vt:lpstr>
      <vt:lpstr>DESSERT and BREAK</vt:lpstr>
      <vt:lpstr>Women working with Women </vt:lpstr>
      <vt:lpstr>WOMEN working with WOMEN</vt:lpstr>
      <vt:lpstr>Shine Theory is a practice of mutual investment in each other. </vt:lpstr>
      <vt:lpstr>What is Shine Theory?</vt:lpstr>
      <vt:lpstr>Shine Theory in Action!</vt:lpstr>
      <vt:lpstr>Power Of The Pack: Women Who Support Women Are More Successful</vt:lpstr>
      <vt:lpstr>MENTORING CARDS Activity</vt:lpstr>
      <vt:lpstr>PAINTING ROCKS</vt:lpstr>
      <vt:lpstr>LEADERSHIP LENDING LIBRARY</vt:lpstr>
      <vt:lpstr>More Resources:</vt:lpstr>
      <vt:lpstr>Thank you for joining us!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2019-09-29T00:32:49Z</dcterms:created>
  <dcterms:modified xsi:type="dcterms:W3CDTF">2019-10-29T21:39:02Z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0x010100F3142AF192221246AB69E4EC2EBD693B</vt:lpwstr>
  </property>
</Properties>
</file>