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handoutMasterIdLst>
    <p:handoutMasterId r:id="rId21"/>
  </p:handoutMasterIdLst>
  <p:sldIdLst>
    <p:sldId id="280" r:id="rId5"/>
    <p:sldId id="257" r:id="rId6"/>
    <p:sldId id="287" r:id="rId7"/>
    <p:sldId id="258" r:id="rId8"/>
    <p:sldId id="278" r:id="rId9"/>
    <p:sldId id="301" r:id="rId10"/>
    <p:sldId id="303" r:id="rId11"/>
    <p:sldId id="306" r:id="rId12"/>
    <p:sldId id="304" r:id="rId13"/>
    <p:sldId id="307" r:id="rId14"/>
    <p:sldId id="309" r:id="rId15"/>
    <p:sldId id="300" r:id="rId16"/>
    <p:sldId id="311" r:id="rId17"/>
    <p:sldId id="310" r:id="rId18"/>
    <p:sldId id="313" r:id="rId19"/>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3" d="100"/>
          <a:sy n="113" d="100"/>
        </p:scale>
        <p:origin x="3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3E709DE-9B78-4F13-8B7C-D9FA1485A6B5}" type="datetimeFigureOut">
              <a:rPr lang="en-US" smtClean="0"/>
              <a:t>6/15/2021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42A4806-5BCE-4115-A43F-FBEE28F86496}" type="slidenum">
              <a:rPr lang="en-US" smtClean="0"/>
              <a:t>‹#›</a:t>
            </a:fld>
            <a:endParaRPr lang="en-US"/>
          </a:p>
        </p:txBody>
      </p:sp>
    </p:spTree>
    <p:extLst>
      <p:ext uri="{BB962C8B-B14F-4D97-AF65-F5344CB8AC3E}">
        <p14:creationId xmlns:p14="http://schemas.microsoft.com/office/powerpoint/2010/main" val="1142395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7B84F84-8B54-489C-8B13-CD16A82A64F6}" type="datetimeFigureOut">
              <a:rPr lang="en-US" smtClean="0"/>
              <a:t>6/15/2021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D7CB70D-45C5-40DC-85E3-5409EDF13F5F}" type="slidenum">
              <a:rPr lang="en-US" smtClean="0"/>
              <a:t>‹#›</a:t>
            </a:fld>
            <a:endParaRPr lang="en-US"/>
          </a:p>
        </p:txBody>
      </p:sp>
    </p:spTree>
    <p:extLst>
      <p:ext uri="{BB962C8B-B14F-4D97-AF65-F5344CB8AC3E}">
        <p14:creationId xmlns:p14="http://schemas.microsoft.com/office/powerpoint/2010/main" val="3068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0"/>
          </p:nvPr>
        </p:nvSpPr>
        <p:spPr/>
        <p:txBody>
          <a:bodyPr/>
          <a:lstStyle/>
          <a:p>
            <a:pPr defTabSz="953126">
              <a:defRPr/>
            </a:pPr>
            <a:fld id="{8C804C6D-9FAA-4EB4-807D-483EC2FA7B84}" type="slidenum">
              <a:rPr lang="en-US">
                <a:solidFill>
                  <a:prstClr val="black"/>
                </a:solidFill>
                <a:latin typeface="Calibri"/>
              </a:rPr>
              <a:pPr defTabSz="953126">
                <a:defRPr/>
              </a:pPr>
              <a:t>3</a:t>
            </a:fld>
            <a:endParaRPr lang="en-US" dirty="0">
              <a:solidFill>
                <a:prstClr val="black"/>
              </a:solidFill>
              <a:latin typeface="Calibri"/>
            </a:endParaRPr>
          </a:p>
        </p:txBody>
      </p:sp>
      <p:sp>
        <p:nvSpPr>
          <p:cNvPr id="4" name="Header Placeholder 3"/>
          <p:cNvSpPr>
            <a:spLocks noGrp="1"/>
          </p:cNvSpPr>
          <p:nvPr>
            <p:ph type="hdr" sz="quarter" idx="11"/>
          </p:nvPr>
        </p:nvSpPr>
        <p:spPr/>
        <p:txBody>
          <a:bodyPr/>
          <a:lstStyle/>
          <a:p>
            <a:pPr defTabSz="953126">
              <a:defRPr/>
            </a:pPr>
            <a:endParaRPr lang="en-US" dirty="0">
              <a:solidFill>
                <a:prstClr val="black"/>
              </a:solidFill>
              <a:latin typeface="Calibri"/>
            </a:endParaRPr>
          </a:p>
        </p:txBody>
      </p:sp>
    </p:spTree>
    <p:extLst>
      <p:ext uri="{BB962C8B-B14F-4D97-AF65-F5344CB8AC3E}">
        <p14:creationId xmlns:p14="http://schemas.microsoft.com/office/powerpoint/2010/main" val="233011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6/15/2021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csusm.edu/budgetoffice/budget_processes/index.html" TargetMode="External"/><Relationship Id="rId2" Type="http://schemas.openxmlformats.org/officeDocument/2006/relationships/hyperlink" Target="https://www.csusm.edu/policies/active/documents/trust_fund_administration.htm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ww.csusm.edu/budgetoffice/budget_processes/index.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50711"/>
            <a:ext cx="9601196" cy="1546578"/>
          </a:xfrm>
        </p:spPr>
        <p:txBody>
          <a:bodyPr>
            <a:normAutofit fontScale="90000"/>
          </a:bodyPr>
          <a:lstStyle/>
          <a:p>
            <a:pPr>
              <a:lnSpc>
                <a:spcPct val="150000"/>
              </a:lnSpc>
            </a:pPr>
            <a:r>
              <a:rPr lang="en-US" sz="6000" b="1" dirty="0" smtClean="0"/>
              <a:t>Trust Fund Administration</a:t>
            </a:r>
            <a:br>
              <a:rPr lang="en-US" sz="6000" b="1" dirty="0" smtClean="0"/>
            </a:br>
            <a:r>
              <a:rPr lang="en-US" sz="2000" b="1" dirty="0"/>
              <a:t>Per CSUSM FAS Trust Fund Administration Policy 2/17/2020</a:t>
            </a:r>
          </a:p>
        </p:txBody>
      </p:sp>
      <p:sp>
        <p:nvSpPr>
          <p:cNvPr id="3" name="Content Placeholder 2"/>
          <p:cNvSpPr>
            <a:spLocks noGrp="1"/>
          </p:cNvSpPr>
          <p:nvPr>
            <p:ph idx="1"/>
          </p:nvPr>
        </p:nvSpPr>
        <p:spPr>
          <a:xfrm>
            <a:off x="2322096" y="2855494"/>
            <a:ext cx="3453062" cy="2763700"/>
          </a:xfrm>
        </p:spPr>
        <p:txBody>
          <a:bodyPr/>
          <a:lstStyle/>
          <a:p>
            <a:pPr marL="0" indent="0">
              <a:buNone/>
            </a:pPr>
            <a:r>
              <a:rPr lang="en-US" sz="2800" b="1" dirty="0" smtClean="0"/>
              <a:t>Joseline Dyas</a:t>
            </a:r>
            <a:endParaRPr lang="en-US" b="1" dirty="0" smtClean="0">
              <a:solidFill>
                <a:srgbClr val="FF0000"/>
              </a:solidFill>
            </a:endParaRPr>
          </a:p>
          <a:p>
            <a:pPr marL="0" lvl="0" indent="0">
              <a:buNone/>
            </a:pPr>
            <a:r>
              <a:rPr lang="en-US" dirty="0" smtClean="0"/>
              <a:t>Senior Budget Manager</a:t>
            </a:r>
          </a:p>
          <a:p>
            <a:pPr marL="0" lvl="0" indent="0">
              <a:buNone/>
            </a:pPr>
            <a:r>
              <a:rPr lang="en-US" dirty="0" smtClean="0"/>
              <a:t>University Budget Office</a:t>
            </a:r>
          </a:p>
          <a:p>
            <a:endParaRPr lang="en-US" dirty="0"/>
          </a:p>
        </p:txBody>
      </p:sp>
      <p:sp>
        <p:nvSpPr>
          <p:cNvPr id="5" name="Content Placeholder 2"/>
          <p:cNvSpPr txBox="1">
            <a:spLocks/>
          </p:cNvSpPr>
          <p:nvPr/>
        </p:nvSpPr>
        <p:spPr>
          <a:xfrm>
            <a:off x="6448926" y="2855494"/>
            <a:ext cx="3513222" cy="249098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2800" b="1" dirty="0" smtClean="0"/>
              <a:t>Maria Rasimas   </a:t>
            </a:r>
            <a:endParaRPr lang="en-US" b="1" dirty="0" smtClean="0">
              <a:solidFill>
                <a:srgbClr val="FF0000"/>
              </a:solidFill>
            </a:endParaRPr>
          </a:p>
          <a:p>
            <a:pPr marL="0" indent="0">
              <a:buNone/>
            </a:pPr>
            <a:r>
              <a:rPr lang="en-US" dirty="0" smtClean="0"/>
              <a:t>Academic Affairs </a:t>
            </a:r>
          </a:p>
          <a:p>
            <a:pPr marL="0" indent="0">
              <a:buNone/>
            </a:pPr>
            <a:r>
              <a:rPr lang="en-US" dirty="0" smtClean="0"/>
              <a:t>Director, Resources &amp; Operations</a:t>
            </a:r>
          </a:p>
        </p:txBody>
      </p:sp>
    </p:spTree>
    <p:extLst>
      <p:ext uri="{BB962C8B-B14F-4D97-AF65-F5344CB8AC3E}">
        <p14:creationId xmlns:p14="http://schemas.microsoft.com/office/powerpoint/2010/main" val="171718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863424" y="795867"/>
            <a:ext cx="9815865" cy="5232047"/>
          </a:xfrm>
        </p:spPr>
        <p:txBody>
          <a:bodyPr>
            <a:noAutofit/>
          </a:bodyPr>
          <a:lstStyle/>
          <a:p>
            <a:pPr marL="914400" lvl="2" indent="0">
              <a:buNone/>
            </a:pPr>
            <a:endParaRPr lang="en-US" sz="700" dirty="0"/>
          </a:p>
          <a:p>
            <a:pPr marL="914400" lvl="2" indent="0">
              <a:buNone/>
            </a:pPr>
            <a:endParaRPr lang="en-US" sz="700" dirty="0" smtClean="0"/>
          </a:p>
          <a:p>
            <a:pPr marL="914400" lvl="2" indent="0">
              <a:buNone/>
            </a:pPr>
            <a:endParaRPr lang="en-US" sz="700" dirty="0" smtClean="0"/>
          </a:p>
          <a:p>
            <a:pPr marL="914400" lvl="2" indent="0">
              <a:buNone/>
            </a:pPr>
            <a:r>
              <a:rPr lang="en-US" sz="1600" b="1" dirty="0" smtClean="0"/>
              <a:t>H</a:t>
            </a:r>
            <a:r>
              <a:rPr lang="en-US" sz="1600" b="1" dirty="0"/>
              <a:t>. Termination of the Trust Agreement and Disposition of Unspent Funds: </a:t>
            </a:r>
            <a:endParaRPr lang="en-US" sz="1600" b="1" dirty="0" smtClean="0"/>
          </a:p>
          <a:p>
            <a:pPr marL="914400" lvl="2" indent="0">
              <a:buNone/>
            </a:pPr>
            <a:r>
              <a:rPr lang="en-US" sz="1200" b="1" dirty="0" smtClean="0">
                <a:solidFill>
                  <a:srgbClr val="FF0000"/>
                </a:solidFill>
              </a:rPr>
              <a:t>The </a:t>
            </a:r>
            <a:r>
              <a:rPr lang="en-US" sz="1200" b="1" dirty="0">
                <a:solidFill>
                  <a:srgbClr val="FF0000"/>
                </a:solidFill>
              </a:rPr>
              <a:t>Account Manager must send a memorandum to the Accounting Office requesting that agreement be terminated. </a:t>
            </a:r>
            <a:r>
              <a:rPr lang="en-US" sz="1200" b="1" dirty="0"/>
              <a:t>At the earliest opportunity, the fund will be inactivated or terminated. The Trust Agreement must include specific instructions regarding the disposition of unspent funds. </a:t>
            </a:r>
            <a:r>
              <a:rPr lang="en-US" sz="1200" dirty="0"/>
              <a:t>Otherwise, any unexpended funds are to be deposited to the University Discretionary Trust Fund. The President or designee allocates expenditures from the University Discretionary Trust Fund. </a:t>
            </a:r>
            <a:endParaRPr lang="en-US" sz="1200" dirty="0" smtClean="0"/>
          </a:p>
          <a:p>
            <a:pPr marL="914400" lvl="2" indent="0">
              <a:buNone/>
            </a:pPr>
            <a:r>
              <a:rPr lang="en-US" sz="1600" b="1" dirty="0" smtClean="0"/>
              <a:t>I.  Reimbursement </a:t>
            </a:r>
            <a:r>
              <a:rPr lang="en-US" sz="1600" b="1" dirty="0"/>
              <a:t>to the Operating Fund </a:t>
            </a:r>
            <a:endParaRPr lang="en-US" sz="1600" b="1" dirty="0" smtClean="0"/>
          </a:p>
          <a:p>
            <a:pPr marL="914400" lvl="2" indent="0">
              <a:buNone/>
            </a:pPr>
            <a:r>
              <a:rPr lang="en-US" sz="1200" dirty="0" smtClean="0"/>
              <a:t>The </a:t>
            </a:r>
            <a:r>
              <a:rPr lang="en-US" sz="1200" dirty="0"/>
              <a:t>University has the authority to develop a procedure to reimburse funds expended in the operating fund on behalf of a trust project. This provision will include direct and indirect costs as well as administrative and account maintenance costs that may be allocated to the trust </a:t>
            </a:r>
            <a:r>
              <a:rPr lang="en-US" sz="1200" dirty="0" smtClean="0"/>
              <a:t>project.</a:t>
            </a:r>
          </a:p>
          <a:p>
            <a:pPr marL="914400" lvl="2" indent="0">
              <a:buNone/>
            </a:pPr>
            <a:r>
              <a:rPr lang="en-US" sz="1600" b="1" dirty="0" smtClean="0"/>
              <a:t>J</a:t>
            </a:r>
            <a:r>
              <a:rPr lang="en-US" sz="1600" b="1" dirty="0"/>
              <a:t>. Inactive Trust Funds </a:t>
            </a:r>
            <a:endParaRPr lang="en-US" sz="1600" b="1" dirty="0" smtClean="0"/>
          </a:p>
          <a:p>
            <a:pPr marL="914400" lvl="2" indent="0">
              <a:buNone/>
            </a:pPr>
            <a:r>
              <a:rPr lang="en-US" sz="1200" b="1" dirty="0" smtClean="0"/>
              <a:t>Fiscal </a:t>
            </a:r>
            <a:r>
              <a:rPr lang="en-US" sz="1200" b="1" dirty="0"/>
              <a:t>Services will contact 496XX Miscellaneous Trust Fund Administrators whose trust fund has not had activity for any 12-month period to discuss closing out the trust fund. </a:t>
            </a:r>
            <a:r>
              <a:rPr lang="en-US" sz="1200" b="1" dirty="0">
                <a:solidFill>
                  <a:srgbClr val="FF0000"/>
                </a:solidFill>
              </a:rPr>
              <a:t>Miscellaneous Trust Funds which have no activity for two years and a cash/fund balance of $5,000 or below will be closed automatically. </a:t>
            </a:r>
            <a:r>
              <a:rPr lang="en-US" sz="1200" dirty="0"/>
              <a:t>To close a trust before this 12-month period, written notification should be sent to the Fiscal Services Department from an authorized individual requesting closure of the Trust. When a trust fund is closed, remaining funds may be transferred to the Campus’ Operating Fund with the same Department or University Discretionary Trust Fund depending on the nature and intended use of the original funding.</a:t>
            </a:r>
            <a:endParaRPr lang="en-US" dirty="0"/>
          </a:p>
        </p:txBody>
      </p:sp>
    </p:spTree>
    <p:extLst>
      <p:ext uri="{BB962C8B-B14F-4D97-AF65-F5344CB8AC3E}">
        <p14:creationId xmlns:p14="http://schemas.microsoft.com/office/powerpoint/2010/main" val="4015483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Interest Earnings</a:t>
            </a:r>
            <a:endParaRPr lang="en-US" dirty="0"/>
          </a:p>
        </p:txBody>
      </p:sp>
      <p:sp>
        <p:nvSpPr>
          <p:cNvPr id="3" name="Content Placeholder 2"/>
          <p:cNvSpPr>
            <a:spLocks noGrp="1"/>
          </p:cNvSpPr>
          <p:nvPr>
            <p:ph sz="half" idx="1"/>
          </p:nvPr>
        </p:nvSpPr>
        <p:spPr/>
        <p:txBody>
          <a:bodyPr>
            <a:normAutofit fontScale="47500" lnSpcReduction="20000"/>
          </a:bodyPr>
          <a:lstStyle/>
          <a:p>
            <a:pPr marL="0" indent="0">
              <a:buNone/>
            </a:pPr>
            <a:r>
              <a:rPr lang="en-US" sz="2900" b="1" dirty="0"/>
              <a:t>A. Authority </a:t>
            </a:r>
            <a:endParaRPr lang="en-US" sz="2900" b="1" dirty="0" smtClean="0"/>
          </a:p>
          <a:p>
            <a:pPr marL="0" indent="0">
              <a:buNone/>
            </a:pPr>
            <a:r>
              <a:rPr lang="en-US" sz="2500" dirty="0" smtClean="0"/>
              <a:t>The </a:t>
            </a:r>
            <a:r>
              <a:rPr lang="en-US" sz="2500" dirty="0"/>
              <a:t>President shall have sole authority over the use and allocation of discretionary and non-discretionary interest income that is generated by Trust Fund Projects. </a:t>
            </a:r>
            <a:endParaRPr lang="en-US" sz="2500" dirty="0" smtClean="0"/>
          </a:p>
          <a:p>
            <a:pPr marL="0" indent="0">
              <a:buNone/>
            </a:pPr>
            <a:r>
              <a:rPr lang="en-US" sz="2900" b="1" dirty="0" smtClean="0"/>
              <a:t>B</a:t>
            </a:r>
            <a:r>
              <a:rPr lang="en-US" sz="2900" b="1" dirty="0"/>
              <a:t>. Cash Management Program Trust Fund Project </a:t>
            </a:r>
            <a:endParaRPr lang="en-US" sz="2900" b="1" dirty="0" smtClean="0"/>
          </a:p>
          <a:p>
            <a:pPr marL="0" indent="0">
              <a:buNone/>
            </a:pPr>
            <a:r>
              <a:rPr lang="en-US" sz="2500" dirty="0" smtClean="0"/>
              <a:t>A </a:t>
            </a:r>
            <a:r>
              <a:rPr lang="en-US" sz="2500" dirty="0"/>
              <a:t>separate Trust Fund Project shall be created to account for the combined investment activity of all Trust Fund Projects including interest earnings, gains and losses, and administrative expenditures. Investment related program transactions will be recorded in this Trust Fund Project. At the discretion of the President, available funds could be transferred to other trust fund projects. </a:t>
            </a:r>
            <a:endParaRPr lang="en-US" sz="2500" dirty="0" smtClean="0"/>
          </a:p>
          <a:p>
            <a:pPr marL="0" indent="0">
              <a:buNone/>
            </a:pPr>
            <a:r>
              <a:rPr lang="en-US" sz="2900" b="1" dirty="0" smtClean="0"/>
              <a:t>C</a:t>
            </a:r>
            <a:r>
              <a:rPr lang="en-US" sz="2900" b="1" dirty="0"/>
              <a:t>. Cash Management Program Expenditures </a:t>
            </a:r>
            <a:endParaRPr lang="en-US" sz="2900" b="1" dirty="0" smtClean="0"/>
          </a:p>
          <a:p>
            <a:pPr marL="0" indent="0">
              <a:buNone/>
            </a:pPr>
            <a:r>
              <a:rPr lang="en-US" sz="2500" dirty="0" smtClean="0"/>
              <a:t>Expenditures </a:t>
            </a:r>
            <a:r>
              <a:rPr lang="en-US" sz="2500" dirty="0"/>
              <a:t>incurred for administering the investment program are permitted and subject to the approval of the President or his/her designee. Qualifying expenditures recorded in the fund will be offset against gross interest earnings to determine the amount of funds available for discretionary distribution. </a:t>
            </a:r>
          </a:p>
        </p:txBody>
      </p:sp>
      <p:sp>
        <p:nvSpPr>
          <p:cNvPr id="4" name="Content Placeholder 3"/>
          <p:cNvSpPr>
            <a:spLocks noGrp="1"/>
          </p:cNvSpPr>
          <p:nvPr>
            <p:ph sz="half" idx="2"/>
          </p:nvPr>
        </p:nvSpPr>
        <p:spPr>
          <a:xfrm>
            <a:off x="6181344" y="2449689"/>
            <a:ext cx="4718304" cy="3815644"/>
          </a:xfrm>
        </p:spPr>
        <p:txBody>
          <a:bodyPr>
            <a:normAutofit fontScale="47500" lnSpcReduction="20000"/>
          </a:bodyPr>
          <a:lstStyle/>
          <a:p>
            <a:pPr marL="0" indent="0">
              <a:buNone/>
            </a:pPr>
            <a:r>
              <a:rPr lang="en-US" sz="2900" b="1" dirty="0"/>
              <a:t>D. Distribution of Trust Fund Project Interest Earnings </a:t>
            </a:r>
          </a:p>
          <a:p>
            <a:pPr marL="0" indent="0">
              <a:buNone/>
            </a:pPr>
            <a:r>
              <a:rPr lang="en-US" sz="2500" dirty="0" smtClean="0"/>
              <a:t>The </a:t>
            </a:r>
            <a:r>
              <a:rPr lang="en-US" sz="2500" dirty="0"/>
              <a:t>President, or his/her designee, shall approve the distribution of non-discretionary and discretionary interest income. Non-discretionary interest will be allocated to the following programs: </a:t>
            </a:r>
            <a:endParaRPr lang="en-US" sz="2500" dirty="0" smtClean="0"/>
          </a:p>
          <a:p>
            <a:pPr marL="0" indent="0">
              <a:buNone/>
            </a:pPr>
            <a:r>
              <a:rPr lang="en-US" dirty="0"/>
              <a:t>	</a:t>
            </a:r>
            <a:r>
              <a:rPr lang="en-US" dirty="0" smtClean="0"/>
              <a:t>1</a:t>
            </a:r>
            <a:r>
              <a:rPr lang="en-US" dirty="0"/>
              <a:t>. CSU Fund 403 – Perkins Loan </a:t>
            </a:r>
            <a:endParaRPr lang="en-US" dirty="0" smtClean="0"/>
          </a:p>
          <a:p>
            <a:pPr marL="0" indent="0">
              <a:buNone/>
            </a:pPr>
            <a:r>
              <a:rPr lang="en-US" dirty="0"/>
              <a:t>	</a:t>
            </a:r>
            <a:r>
              <a:rPr lang="en-US" dirty="0" smtClean="0"/>
              <a:t>2</a:t>
            </a:r>
            <a:r>
              <a:rPr lang="en-US" dirty="0"/>
              <a:t>. CSU Fund 434 – Long Term Loan Funds </a:t>
            </a:r>
            <a:endParaRPr lang="en-US" dirty="0" smtClean="0"/>
          </a:p>
          <a:p>
            <a:pPr marL="0" indent="0">
              <a:buNone/>
            </a:pPr>
            <a:r>
              <a:rPr lang="en-US" dirty="0"/>
              <a:t>	</a:t>
            </a:r>
            <a:r>
              <a:rPr lang="en-US" dirty="0" smtClean="0"/>
              <a:t>3</a:t>
            </a:r>
            <a:r>
              <a:rPr lang="en-US" dirty="0"/>
              <a:t>. CSU Fund 461 - Associated Student Body Trust </a:t>
            </a:r>
            <a:endParaRPr lang="en-US" dirty="0" smtClean="0"/>
          </a:p>
          <a:p>
            <a:pPr marL="0" indent="0">
              <a:buNone/>
            </a:pPr>
            <a:r>
              <a:rPr lang="en-US" dirty="0"/>
              <a:t>	</a:t>
            </a:r>
            <a:r>
              <a:rPr lang="en-US" dirty="0" smtClean="0"/>
              <a:t>4</a:t>
            </a:r>
            <a:r>
              <a:rPr lang="en-US" dirty="0"/>
              <a:t>. CSU Fund 462 – Campus Union Operating </a:t>
            </a:r>
            <a:r>
              <a:rPr lang="en-US" dirty="0" smtClean="0"/>
              <a:t>Revenue</a:t>
            </a:r>
          </a:p>
          <a:p>
            <a:pPr marL="0" indent="0">
              <a:buNone/>
            </a:pPr>
            <a:r>
              <a:rPr lang="en-US" dirty="0"/>
              <a:t>	</a:t>
            </a:r>
            <a:r>
              <a:rPr lang="en-US" dirty="0" smtClean="0"/>
              <a:t>5</a:t>
            </a:r>
            <a:r>
              <a:rPr lang="en-US" dirty="0"/>
              <a:t>. CSU Fund 465 – CSU Contracts and Grants </a:t>
            </a:r>
            <a:endParaRPr lang="en-US" dirty="0" smtClean="0"/>
          </a:p>
          <a:p>
            <a:pPr marL="0" indent="0">
              <a:buNone/>
            </a:pPr>
            <a:r>
              <a:rPr lang="en-US" dirty="0"/>
              <a:t>	</a:t>
            </a:r>
            <a:r>
              <a:rPr lang="en-US" dirty="0" smtClean="0"/>
              <a:t>6</a:t>
            </a:r>
            <a:r>
              <a:rPr lang="en-US" dirty="0"/>
              <a:t>. CSU Fund 471 - Parking Fines and Forfeitures </a:t>
            </a:r>
            <a:endParaRPr lang="en-US" dirty="0" smtClean="0"/>
          </a:p>
          <a:p>
            <a:pPr marL="0" indent="0">
              <a:buNone/>
            </a:pPr>
            <a:r>
              <a:rPr lang="en-US" dirty="0"/>
              <a:t>	</a:t>
            </a:r>
            <a:r>
              <a:rPr lang="en-US" dirty="0" smtClean="0"/>
              <a:t>7</a:t>
            </a:r>
            <a:r>
              <a:rPr lang="en-US" dirty="0"/>
              <a:t>. CSU Fund 472 - Parking Fee Revenue Fund </a:t>
            </a:r>
            <a:endParaRPr lang="en-US" dirty="0" smtClean="0"/>
          </a:p>
          <a:p>
            <a:pPr marL="0" indent="0">
              <a:buNone/>
            </a:pPr>
            <a:r>
              <a:rPr lang="en-US" dirty="0"/>
              <a:t>	</a:t>
            </a:r>
            <a:r>
              <a:rPr lang="en-US" dirty="0" smtClean="0"/>
              <a:t>8</a:t>
            </a:r>
            <a:r>
              <a:rPr lang="en-US" dirty="0"/>
              <a:t>. CSU Fund 473 - Parking Construction Fund </a:t>
            </a:r>
            <a:endParaRPr lang="en-US" dirty="0" smtClean="0"/>
          </a:p>
          <a:p>
            <a:pPr marL="0" indent="0">
              <a:buNone/>
            </a:pPr>
            <a:r>
              <a:rPr lang="en-US" dirty="0"/>
              <a:t>	</a:t>
            </a:r>
            <a:r>
              <a:rPr lang="en-US" dirty="0" smtClean="0"/>
              <a:t>9</a:t>
            </a:r>
            <a:r>
              <a:rPr lang="en-US" dirty="0"/>
              <a:t>. CSU Fund 485 – University Operating Fund </a:t>
            </a:r>
            <a:endParaRPr lang="en-US" dirty="0" smtClean="0"/>
          </a:p>
          <a:p>
            <a:pPr marL="0" indent="0">
              <a:buNone/>
            </a:pPr>
            <a:r>
              <a:rPr lang="en-US" dirty="0"/>
              <a:t>	</a:t>
            </a:r>
            <a:r>
              <a:rPr lang="en-US" dirty="0" smtClean="0"/>
              <a:t>10</a:t>
            </a:r>
            <a:r>
              <a:rPr lang="en-US" dirty="0"/>
              <a:t>. CSU Fund 534 – Campus Union Fund </a:t>
            </a:r>
            <a:endParaRPr lang="en-US" dirty="0" smtClean="0"/>
          </a:p>
          <a:p>
            <a:pPr marL="0" indent="0">
              <a:buNone/>
            </a:pPr>
            <a:r>
              <a:rPr lang="en-US" sz="2500" dirty="0" smtClean="0"/>
              <a:t>All </a:t>
            </a:r>
            <a:r>
              <a:rPr lang="en-US" sz="2500" dirty="0"/>
              <a:t>other interest earnings are discretionary and will be distributed on a basis as determined by the President.</a:t>
            </a:r>
          </a:p>
        </p:txBody>
      </p:sp>
    </p:spTree>
    <p:extLst>
      <p:ext uri="{BB962C8B-B14F-4D97-AF65-F5344CB8AC3E}">
        <p14:creationId xmlns:p14="http://schemas.microsoft.com/office/powerpoint/2010/main" val="598996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62000"/>
            <a:ext cx="9601196" cy="1004711"/>
          </a:xfrm>
        </p:spPr>
        <p:txBody>
          <a:bodyPr>
            <a:normAutofit/>
          </a:bodyPr>
          <a:lstStyle/>
          <a:p>
            <a:r>
              <a:rPr lang="en-US" dirty="0" smtClean="0"/>
              <a:t>Trust Fund Timeline</a:t>
            </a:r>
            <a:endParaRPr lang="en-US" dirty="0"/>
          </a:p>
        </p:txBody>
      </p:sp>
      <p:sp>
        <p:nvSpPr>
          <p:cNvPr id="4" name="Content Placeholder 3"/>
          <p:cNvSpPr>
            <a:spLocks noGrp="1"/>
          </p:cNvSpPr>
          <p:nvPr>
            <p:ph sz="half" idx="2"/>
          </p:nvPr>
        </p:nvSpPr>
        <p:spPr>
          <a:xfrm>
            <a:off x="931333" y="2743200"/>
            <a:ext cx="10306755" cy="3438144"/>
          </a:xfrm>
        </p:spPr>
        <p:txBody>
          <a:bodyPr>
            <a:normAutofit/>
          </a:bodyPr>
          <a:lstStyle/>
          <a:p>
            <a:r>
              <a:rPr lang="en-US" sz="1800" b="1" i="1" dirty="0" smtClean="0">
                <a:solidFill>
                  <a:schemeClr val="tx1"/>
                </a:solidFill>
              </a:rPr>
              <a:t>Trust Fund (aka Cash Trusts):  </a:t>
            </a:r>
            <a:r>
              <a:rPr lang="en-US" sz="1600" i="1" dirty="0" smtClean="0">
                <a:solidFill>
                  <a:srgbClr val="FF0000"/>
                </a:solidFill>
              </a:rPr>
              <a:t>Units with Cash Trusts only </a:t>
            </a:r>
            <a:r>
              <a:rPr lang="en-US" sz="1600" dirty="0" smtClean="0">
                <a:solidFill>
                  <a:srgbClr val="FF0000"/>
                </a:solidFill>
              </a:rPr>
              <a:t>Submit new forms 	</a:t>
            </a:r>
            <a:r>
              <a:rPr lang="en-US" sz="1600" dirty="0" smtClean="0">
                <a:solidFill>
                  <a:schemeClr val="tx1"/>
                </a:solidFill>
              </a:rPr>
              <a:t>	</a:t>
            </a:r>
            <a:r>
              <a:rPr lang="en-US" sz="1600" dirty="0" smtClean="0">
                <a:solidFill>
                  <a:srgbClr val="FF0000"/>
                </a:solidFill>
              </a:rPr>
              <a:t>	</a:t>
            </a:r>
            <a:r>
              <a:rPr lang="en-US" sz="1600" i="1" dirty="0" smtClean="0">
                <a:solidFill>
                  <a:srgbClr val="FF0000"/>
                </a:solidFill>
              </a:rPr>
              <a:t>	</a:t>
            </a:r>
            <a:r>
              <a:rPr lang="en-US" sz="1800" b="1" i="1" dirty="0" smtClean="0">
                <a:solidFill>
                  <a:srgbClr val="FF0000"/>
                </a:solidFill>
              </a:rPr>
              <a:t>JUNE</a:t>
            </a:r>
          </a:p>
          <a:p>
            <a:r>
              <a:rPr lang="en-US" sz="1800" b="1" i="1" dirty="0" smtClean="0">
                <a:solidFill>
                  <a:schemeClr val="tx1"/>
                </a:solidFill>
              </a:rPr>
              <a:t>Update Shadow </a:t>
            </a:r>
            <a:r>
              <a:rPr lang="en-US" sz="1800" b="1" i="1" dirty="0">
                <a:solidFill>
                  <a:schemeClr val="tx1"/>
                </a:solidFill>
              </a:rPr>
              <a:t>budget:  </a:t>
            </a:r>
            <a:r>
              <a:rPr lang="en-US" sz="1600" dirty="0"/>
              <a:t>Enter </a:t>
            </a:r>
            <a:r>
              <a:rPr lang="en-US" sz="1600" dirty="0" smtClean="0"/>
              <a:t>budget/projections</a:t>
            </a:r>
            <a:r>
              <a:rPr lang="en-US" sz="1600" dirty="0"/>
              <a:t>. Forecast, reconcile and review </a:t>
            </a:r>
            <a:r>
              <a:rPr lang="en-US" sz="1600" dirty="0" smtClean="0"/>
              <a:t>monthly</a:t>
            </a:r>
            <a:r>
              <a:rPr lang="en-US" sz="1600" dirty="0"/>
              <a:t>	</a:t>
            </a:r>
            <a:r>
              <a:rPr lang="en-US" sz="1800" b="1" i="1" dirty="0" smtClean="0">
                <a:solidFill>
                  <a:srgbClr val="FF0000"/>
                </a:solidFill>
              </a:rPr>
              <a:t>JULY</a:t>
            </a:r>
          </a:p>
          <a:p>
            <a:r>
              <a:rPr lang="en-US" sz="1800" b="1" i="1" dirty="0" smtClean="0">
                <a:solidFill>
                  <a:schemeClr val="tx1"/>
                </a:solidFill>
              </a:rPr>
              <a:t>Mid-year </a:t>
            </a:r>
            <a:r>
              <a:rPr lang="en-US" sz="1800" b="1" i="1" dirty="0">
                <a:solidFill>
                  <a:schemeClr val="tx1"/>
                </a:solidFill>
              </a:rPr>
              <a:t>Report: </a:t>
            </a:r>
            <a:r>
              <a:rPr lang="en-US" sz="1600" dirty="0" smtClean="0"/>
              <a:t>After </a:t>
            </a:r>
            <a:r>
              <a:rPr lang="en-US" sz="1600" dirty="0"/>
              <a:t>December close, project through June 30 and complete </a:t>
            </a:r>
            <a:r>
              <a:rPr lang="en-US" sz="1600" dirty="0" smtClean="0"/>
              <a:t>report 		</a:t>
            </a:r>
            <a:r>
              <a:rPr lang="en-US" sz="1800" b="1" i="1" dirty="0" smtClean="0">
                <a:solidFill>
                  <a:srgbClr val="FF0000"/>
                </a:solidFill>
              </a:rPr>
              <a:t>JANUARY</a:t>
            </a:r>
            <a:endParaRPr lang="en-US" sz="1600" b="1" i="1" dirty="0" smtClean="0">
              <a:solidFill>
                <a:srgbClr val="FF0000"/>
              </a:solidFill>
            </a:endParaRPr>
          </a:p>
          <a:p>
            <a:r>
              <a:rPr lang="en-US" sz="1800" b="1" i="1" dirty="0" smtClean="0">
                <a:solidFill>
                  <a:schemeClr val="tx1"/>
                </a:solidFill>
              </a:rPr>
              <a:t>Fiscal Year Close:  </a:t>
            </a:r>
            <a:r>
              <a:rPr lang="en-US" sz="1400" dirty="0" smtClean="0"/>
              <a:t>Follow </a:t>
            </a:r>
            <a:r>
              <a:rPr lang="en-US" sz="1400" dirty="0"/>
              <a:t>Year-End Closing Calendar to monitor </a:t>
            </a:r>
            <a:r>
              <a:rPr lang="en-US" sz="1400" dirty="0" smtClean="0"/>
              <a:t>deadlines					</a:t>
            </a:r>
            <a:r>
              <a:rPr lang="en-US" sz="1800" b="1" i="1" dirty="0">
                <a:solidFill>
                  <a:srgbClr val="FF0000"/>
                </a:solidFill>
              </a:rPr>
              <a:t>JUNE</a:t>
            </a:r>
          </a:p>
          <a:p>
            <a:pPr lvl="1"/>
            <a:r>
              <a:rPr lang="en-US" sz="1600" dirty="0" smtClean="0"/>
              <a:t>Adjust </a:t>
            </a:r>
            <a:r>
              <a:rPr lang="en-US" sz="1600" dirty="0"/>
              <a:t>budget &amp; projections as needed to meet </a:t>
            </a:r>
            <a:r>
              <a:rPr lang="en-US" sz="1600" dirty="0" smtClean="0"/>
              <a:t>goals. Expense </a:t>
            </a:r>
            <a:r>
              <a:rPr lang="en-US" sz="1600" dirty="0"/>
              <a:t>funds as much as possible by </a:t>
            </a:r>
            <a:r>
              <a:rPr lang="en-US" sz="1600" b="1" dirty="0">
                <a:solidFill>
                  <a:srgbClr val="FF0000"/>
                </a:solidFill>
              </a:rPr>
              <a:t>March 31 </a:t>
            </a:r>
            <a:r>
              <a:rPr lang="en-US" sz="1600" dirty="0"/>
              <a:t>to avoid last minute issues (there are exceptions but they should be rare</a:t>
            </a:r>
            <a:r>
              <a:rPr lang="en-US" sz="1600" dirty="0" smtClean="0"/>
              <a:t>). </a:t>
            </a:r>
            <a:r>
              <a:rPr lang="en-US" sz="1600" dirty="0">
                <a:solidFill>
                  <a:schemeClr val="tx1"/>
                </a:solidFill>
              </a:rPr>
              <a:t>ENSURE STRATEGIC SPENDING RATHER THAN LAST MINUTE SPENDING! </a:t>
            </a:r>
            <a:endParaRPr lang="en-US" sz="1600" dirty="0" smtClean="0">
              <a:solidFill>
                <a:schemeClr val="tx1"/>
              </a:solidFill>
            </a:endParaRPr>
          </a:p>
          <a:p>
            <a:endParaRPr lang="en-US" sz="1600" b="1" i="1" dirty="0" smtClean="0">
              <a:solidFill>
                <a:schemeClr val="tx1"/>
              </a:solidFill>
            </a:endParaRPr>
          </a:p>
          <a:p>
            <a:pPr marL="0" indent="0">
              <a:buNone/>
            </a:pPr>
            <a:endParaRPr lang="en-US" sz="1800" i="1" dirty="0">
              <a:solidFill>
                <a:schemeClr val="tx1"/>
              </a:solidFill>
            </a:endParaRPr>
          </a:p>
          <a:p>
            <a:endParaRPr lang="en-US" dirty="0"/>
          </a:p>
        </p:txBody>
      </p:sp>
      <p:sp>
        <p:nvSpPr>
          <p:cNvPr id="7" name="TextBox 6"/>
          <p:cNvSpPr txBox="1"/>
          <p:nvPr/>
        </p:nvSpPr>
        <p:spPr>
          <a:xfrm>
            <a:off x="3959352" y="1865376"/>
            <a:ext cx="4690872" cy="369332"/>
          </a:xfrm>
          <a:prstGeom prst="rect">
            <a:avLst/>
          </a:prstGeom>
          <a:noFill/>
        </p:spPr>
        <p:txBody>
          <a:bodyPr wrap="square" rtlCol="0">
            <a:spAutoFit/>
          </a:bodyPr>
          <a:lstStyle/>
          <a:p>
            <a:r>
              <a:rPr lang="en-US" b="1" i="1" dirty="0"/>
              <a:t>Templates and Guidelines will be </a:t>
            </a:r>
            <a:r>
              <a:rPr lang="en-US" b="1" i="1" dirty="0" smtClean="0"/>
              <a:t>provided</a:t>
            </a:r>
            <a:endParaRPr lang="en-US" b="1" i="1" dirty="0"/>
          </a:p>
        </p:txBody>
      </p:sp>
    </p:spTree>
    <p:extLst>
      <p:ext uri="{BB962C8B-B14F-4D97-AF65-F5344CB8AC3E}">
        <p14:creationId xmlns:p14="http://schemas.microsoft.com/office/powerpoint/2010/main" val="2355427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32481"/>
            <a:ext cx="9601196" cy="812498"/>
          </a:xfrm>
        </p:spPr>
        <p:txBody>
          <a:bodyPr/>
          <a:lstStyle/>
          <a:p>
            <a:r>
              <a:rPr lang="en-US" dirty="0" smtClean="0"/>
              <a:t>Data Warehouse – Fund Balance Report</a:t>
            </a:r>
            <a:endParaRPr lang="en-US" dirty="0"/>
          </a:p>
        </p:txBody>
      </p:sp>
      <p:pic>
        <p:nvPicPr>
          <p:cNvPr id="7" name="Content Placeholder 6"/>
          <p:cNvPicPr>
            <a:picLocks noGrp="1" noChangeAspect="1"/>
          </p:cNvPicPr>
          <p:nvPr>
            <p:ph sz="quarter" idx="4"/>
          </p:nvPr>
        </p:nvPicPr>
        <p:blipFill>
          <a:blip r:embed="rId2"/>
          <a:stretch>
            <a:fillRect/>
          </a:stretch>
        </p:blipFill>
        <p:spPr>
          <a:xfrm>
            <a:off x="2441616" y="3340038"/>
            <a:ext cx="8773896" cy="2788356"/>
          </a:xfrm>
          <a:prstGeom prst="rect">
            <a:avLst/>
          </a:prstGeom>
        </p:spPr>
      </p:pic>
      <p:pic>
        <p:nvPicPr>
          <p:cNvPr id="8" name="Picture 7"/>
          <p:cNvPicPr>
            <a:picLocks noChangeAspect="1"/>
          </p:cNvPicPr>
          <p:nvPr/>
        </p:nvPicPr>
        <p:blipFill>
          <a:blip r:embed="rId3"/>
          <a:stretch>
            <a:fillRect/>
          </a:stretch>
        </p:blipFill>
        <p:spPr>
          <a:xfrm>
            <a:off x="759060" y="1353496"/>
            <a:ext cx="7428207" cy="1986542"/>
          </a:xfrm>
          <a:prstGeom prst="rect">
            <a:avLst/>
          </a:prstGeom>
        </p:spPr>
      </p:pic>
      <p:sp>
        <p:nvSpPr>
          <p:cNvPr id="9" name="Down Arrow 8"/>
          <p:cNvSpPr/>
          <p:nvPr/>
        </p:nvSpPr>
        <p:spPr>
          <a:xfrm>
            <a:off x="7224890" y="3635022"/>
            <a:ext cx="333022" cy="815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04001" y="2939282"/>
            <a:ext cx="1574800" cy="646331"/>
          </a:xfrm>
          <a:prstGeom prst="rect">
            <a:avLst/>
          </a:prstGeom>
          <a:noFill/>
        </p:spPr>
        <p:txBody>
          <a:bodyPr wrap="square" rtlCol="0">
            <a:spAutoFit/>
          </a:bodyPr>
          <a:lstStyle/>
          <a:p>
            <a:pPr algn="ctr"/>
            <a:r>
              <a:rPr lang="en-US" dirty="0" smtClean="0">
                <a:solidFill>
                  <a:srgbClr val="FF0000"/>
                </a:solidFill>
              </a:rPr>
              <a:t>Continuing Appropriation</a:t>
            </a:r>
            <a:endParaRPr lang="en-US" dirty="0">
              <a:solidFill>
                <a:srgbClr val="FF0000"/>
              </a:solidFill>
            </a:endParaRPr>
          </a:p>
        </p:txBody>
      </p:sp>
    </p:spTree>
    <p:extLst>
      <p:ext uri="{BB962C8B-B14F-4D97-AF65-F5344CB8AC3E}">
        <p14:creationId xmlns:p14="http://schemas.microsoft.com/office/powerpoint/2010/main" val="3090581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Fund Resources</a:t>
            </a:r>
            <a:endParaRPr lang="en-US" dirty="0"/>
          </a:p>
        </p:txBody>
      </p:sp>
      <p:sp>
        <p:nvSpPr>
          <p:cNvPr id="3" name="Text Placeholder 2"/>
          <p:cNvSpPr>
            <a:spLocks noGrp="1"/>
          </p:cNvSpPr>
          <p:nvPr>
            <p:ph type="body" idx="1"/>
          </p:nvPr>
        </p:nvSpPr>
        <p:spPr>
          <a:xfrm>
            <a:off x="1337733" y="2596444"/>
            <a:ext cx="5181600" cy="638351"/>
          </a:xfrm>
        </p:spPr>
        <p:txBody>
          <a:bodyPr/>
          <a:lstStyle/>
          <a:p>
            <a:r>
              <a:rPr lang="en-US" sz="3200" b="1" dirty="0" smtClean="0"/>
              <a:t>Trust </a:t>
            </a:r>
            <a:r>
              <a:rPr lang="en-US" sz="3200" b="1" dirty="0"/>
              <a:t>Fund Policy </a:t>
            </a:r>
            <a:r>
              <a:rPr lang="en-US" sz="3200" b="1" dirty="0" smtClean="0"/>
              <a:t>02/17/20</a:t>
            </a:r>
            <a:endParaRPr lang="en-US" sz="3200" b="1" dirty="0"/>
          </a:p>
        </p:txBody>
      </p:sp>
      <p:sp>
        <p:nvSpPr>
          <p:cNvPr id="4" name="Content Placeholder 3"/>
          <p:cNvSpPr>
            <a:spLocks noGrp="1"/>
          </p:cNvSpPr>
          <p:nvPr>
            <p:ph sz="half" idx="2"/>
          </p:nvPr>
        </p:nvSpPr>
        <p:spPr/>
        <p:txBody>
          <a:bodyPr>
            <a:normAutofit/>
          </a:bodyPr>
          <a:lstStyle/>
          <a:p>
            <a:r>
              <a:rPr lang="en-US" b="1" dirty="0" smtClean="0">
                <a:hlinkClick r:id="rId2"/>
              </a:rPr>
              <a:t>https</a:t>
            </a:r>
            <a:r>
              <a:rPr lang="en-US" b="1" dirty="0">
                <a:hlinkClick r:id="rId2"/>
              </a:rPr>
              <a:t>://</a:t>
            </a:r>
            <a:r>
              <a:rPr lang="en-US" b="1" dirty="0" smtClean="0">
                <a:hlinkClick r:id="rId2"/>
              </a:rPr>
              <a:t>www.csusm.edu/policies/active/documents/trust_fund_administration.html</a:t>
            </a:r>
            <a:endParaRPr lang="en-US" b="1" dirty="0" smtClean="0"/>
          </a:p>
          <a:p>
            <a:endParaRPr lang="en-US" dirty="0"/>
          </a:p>
        </p:txBody>
      </p:sp>
      <p:sp>
        <p:nvSpPr>
          <p:cNvPr id="5" name="Text Placeholder 4"/>
          <p:cNvSpPr>
            <a:spLocks noGrp="1"/>
          </p:cNvSpPr>
          <p:nvPr>
            <p:ph type="body" sz="quarter" idx="3"/>
          </p:nvPr>
        </p:nvSpPr>
        <p:spPr>
          <a:xfrm>
            <a:off x="6587066" y="2658533"/>
            <a:ext cx="4786489" cy="576262"/>
          </a:xfrm>
        </p:spPr>
        <p:txBody>
          <a:bodyPr/>
          <a:lstStyle/>
          <a:p>
            <a:r>
              <a:rPr lang="en-US" sz="3600" b="1" dirty="0" smtClean="0"/>
              <a:t>Budget Office Forms</a:t>
            </a:r>
            <a:endParaRPr lang="en-US" sz="3600" b="1" dirty="0"/>
          </a:p>
        </p:txBody>
      </p:sp>
      <p:sp>
        <p:nvSpPr>
          <p:cNvPr id="6" name="Content Placeholder 5"/>
          <p:cNvSpPr>
            <a:spLocks noGrp="1"/>
          </p:cNvSpPr>
          <p:nvPr>
            <p:ph sz="quarter" idx="4"/>
          </p:nvPr>
        </p:nvSpPr>
        <p:spPr/>
        <p:txBody>
          <a:bodyPr>
            <a:normAutofit/>
          </a:bodyPr>
          <a:lstStyle/>
          <a:p>
            <a:r>
              <a:rPr lang="en-US" b="1" dirty="0">
                <a:hlinkClick r:id="rId3"/>
              </a:rPr>
              <a:t>https://</a:t>
            </a:r>
            <a:r>
              <a:rPr lang="en-US" b="1" dirty="0" smtClean="0">
                <a:hlinkClick r:id="rId3"/>
              </a:rPr>
              <a:t>www.csusm.edu/budgetoffice/budget_processes/index.html</a:t>
            </a:r>
            <a:endParaRPr lang="en-US" b="1" dirty="0" smtClean="0"/>
          </a:p>
        </p:txBody>
      </p:sp>
    </p:spTree>
    <p:extLst>
      <p:ext uri="{BB962C8B-B14F-4D97-AF65-F5344CB8AC3E}">
        <p14:creationId xmlns:p14="http://schemas.microsoft.com/office/powerpoint/2010/main" val="431590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Text Placeholder 2"/>
          <p:cNvSpPr>
            <a:spLocks noGrp="1"/>
          </p:cNvSpPr>
          <p:nvPr>
            <p:ph type="body" idx="1"/>
          </p:nvPr>
        </p:nvSpPr>
        <p:spPr/>
        <p:txBody>
          <a:bodyPr/>
          <a:lstStyle/>
          <a:p>
            <a:r>
              <a:rPr lang="en-US" dirty="0" smtClean="0"/>
              <a:t>CSUSM Trust Fund Training June 15, 2021</a:t>
            </a:r>
            <a:endParaRPr lang="en-US" dirty="0"/>
          </a:p>
        </p:txBody>
      </p:sp>
    </p:spTree>
    <p:extLst>
      <p:ext uri="{BB962C8B-B14F-4D97-AF65-F5344CB8AC3E}">
        <p14:creationId xmlns:p14="http://schemas.microsoft.com/office/powerpoint/2010/main" val="803741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7822" y="638175"/>
            <a:ext cx="10899422" cy="1100138"/>
          </a:xfrm>
        </p:spPr>
        <p:txBody>
          <a:bodyPr>
            <a:normAutofit fontScale="90000"/>
          </a:bodyPr>
          <a:lstStyle/>
          <a:p>
            <a:r>
              <a:rPr lang="en-US" b="1" dirty="0"/>
              <a:t/>
            </a:r>
            <a:br>
              <a:rPr lang="en-US" b="1" dirty="0"/>
            </a:br>
            <a:r>
              <a:rPr lang="en-US" b="1" dirty="0" smtClean="0"/>
              <a:t>Overview of a Trust Fund Project</a:t>
            </a:r>
            <a:br>
              <a:rPr lang="en-US" b="1" dirty="0" smtClean="0"/>
            </a:br>
            <a:endParaRPr lang="en-US" b="1" dirty="0"/>
          </a:p>
        </p:txBody>
      </p:sp>
      <p:sp>
        <p:nvSpPr>
          <p:cNvPr id="3" name="Content Placeholder 2"/>
          <p:cNvSpPr>
            <a:spLocks noGrp="1"/>
          </p:cNvSpPr>
          <p:nvPr>
            <p:ph idx="4294967295"/>
          </p:nvPr>
        </p:nvSpPr>
        <p:spPr>
          <a:xfrm>
            <a:off x="699911" y="1202267"/>
            <a:ext cx="10876844" cy="4984044"/>
          </a:xfrm>
        </p:spPr>
        <p:txBody>
          <a:bodyPr>
            <a:normAutofit fontScale="25000" lnSpcReduction="20000"/>
          </a:bodyPr>
          <a:lstStyle/>
          <a:p>
            <a:pPr marL="0" indent="0" algn="ctr">
              <a:buNone/>
            </a:pPr>
            <a:endParaRPr lang="en-US" sz="5600" b="1" dirty="0" smtClean="0"/>
          </a:p>
          <a:p>
            <a:pPr marL="0" indent="0">
              <a:buNone/>
            </a:pPr>
            <a:r>
              <a:rPr lang="en-US" sz="6400" b="1" u="sng" dirty="0" smtClean="0"/>
              <a:t>The </a:t>
            </a:r>
            <a:r>
              <a:rPr lang="en-US" sz="6400" b="1" u="sng" dirty="0"/>
              <a:t>Budget Office provides the following </a:t>
            </a:r>
            <a:r>
              <a:rPr lang="en-US" sz="6400" b="1" u="sng" dirty="0" smtClean="0"/>
              <a:t>Trust/Special Project Packet for each FY:</a:t>
            </a:r>
            <a:endParaRPr lang="en-US" sz="6400" b="1" u="sng" dirty="0"/>
          </a:p>
          <a:p>
            <a:pPr lvl="2"/>
            <a:r>
              <a:rPr lang="en-US" sz="5600" b="1" dirty="0"/>
              <a:t>Trust/Special Project </a:t>
            </a:r>
            <a:r>
              <a:rPr lang="en-US" sz="5600" b="1" dirty="0">
                <a:solidFill>
                  <a:srgbClr val="FF0000"/>
                </a:solidFill>
              </a:rPr>
              <a:t>Agreement</a:t>
            </a:r>
            <a:r>
              <a:rPr lang="en-US" sz="5600" b="1" dirty="0"/>
              <a:t> </a:t>
            </a:r>
            <a:r>
              <a:rPr lang="en-US" sz="5600" b="1" dirty="0" smtClean="0"/>
              <a:t>– FOR NEW TRUSTS ONLY</a:t>
            </a:r>
          </a:p>
          <a:p>
            <a:pPr lvl="2"/>
            <a:r>
              <a:rPr lang="en-US" sz="5600" b="1" dirty="0" smtClean="0">
                <a:solidFill>
                  <a:schemeClr val="tx1"/>
                </a:solidFill>
              </a:rPr>
              <a:t>Trust/Special Project </a:t>
            </a:r>
            <a:r>
              <a:rPr lang="en-US" sz="5600" b="1" dirty="0" smtClean="0">
                <a:solidFill>
                  <a:srgbClr val="FF0000"/>
                </a:solidFill>
              </a:rPr>
              <a:t>Agreement Addendum </a:t>
            </a:r>
            <a:r>
              <a:rPr lang="en-US" sz="5600" b="1" dirty="0"/>
              <a:t> </a:t>
            </a:r>
            <a:r>
              <a:rPr lang="en-US" sz="5600" b="1" dirty="0" smtClean="0"/>
              <a:t>- FOR CURRENT TRUSTS, only if signature authority has changed – with all appropriate signatures</a:t>
            </a:r>
            <a:endParaRPr lang="en-US" sz="5600" b="1" dirty="0"/>
          </a:p>
          <a:p>
            <a:pPr lvl="2"/>
            <a:r>
              <a:rPr lang="en-US" sz="5600" b="1" dirty="0"/>
              <a:t>Trust/Special Project </a:t>
            </a:r>
            <a:r>
              <a:rPr lang="en-US" sz="5600" b="1" dirty="0">
                <a:solidFill>
                  <a:srgbClr val="FF0000"/>
                </a:solidFill>
              </a:rPr>
              <a:t>Budget Plan </a:t>
            </a:r>
            <a:r>
              <a:rPr lang="en-US" sz="5600" b="1" dirty="0" smtClean="0">
                <a:solidFill>
                  <a:srgbClr val="FF0000"/>
                </a:solidFill>
              </a:rPr>
              <a:t>Worksheet </a:t>
            </a:r>
            <a:r>
              <a:rPr lang="en-US" sz="5600" b="1" dirty="0" smtClean="0"/>
              <a:t>– detailed financial plan is required to be submitted on all trust funds</a:t>
            </a:r>
            <a:endParaRPr lang="en-US" sz="5600" b="1" dirty="0"/>
          </a:p>
          <a:p>
            <a:pPr lvl="2"/>
            <a:r>
              <a:rPr lang="en-US" sz="5600" b="1" dirty="0"/>
              <a:t>These forms can be found on the web at </a:t>
            </a:r>
            <a:r>
              <a:rPr lang="en-US" sz="6000" dirty="0">
                <a:hlinkClick r:id="rId2"/>
              </a:rPr>
              <a:t>https://</a:t>
            </a:r>
            <a:r>
              <a:rPr lang="en-US" sz="6000" dirty="0" smtClean="0">
                <a:hlinkClick r:id="rId2"/>
              </a:rPr>
              <a:t>www.csusm.edu/budgetoffice/budget_processes/index.html</a:t>
            </a:r>
            <a:endParaRPr lang="en-US" sz="5600" b="1" dirty="0" smtClean="0"/>
          </a:p>
          <a:p>
            <a:pPr marL="0" indent="0">
              <a:buNone/>
            </a:pPr>
            <a:r>
              <a:rPr lang="en-US" sz="4800" b="1" dirty="0" smtClean="0"/>
              <a:t>	1) Each </a:t>
            </a:r>
            <a:r>
              <a:rPr lang="en-US" sz="4800" b="1" dirty="0"/>
              <a:t>Trust Administrator is expected to </a:t>
            </a:r>
            <a:r>
              <a:rPr lang="en-US" sz="4800" b="1" dirty="0" smtClean="0"/>
              <a:t>electronically (routed through ADOBE) </a:t>
            </a:r>
            <a:r>
              <a:rPr lang="en-US" sz="4800" b="1" dirty="0"/>
              <a:t>provide a signed copy of the </a:t>
            </a:r>
            <a:r>
              <a:rPr lang="en-US" sz="4800" b="1" dirty="0" smtClean="0">
                <a:solidFill>
                  <a:srgbClr val="FF0000"/>
                </a:solidFill>
              </a:rPr>
              <a:t>Agreement Addendum </a:t>
            </a:r>
            <a:r>
              <a:rPr lang="en-US" sz="4800" b="1" dirty="0" smtClean="0"/>
              <a:t>Form for </a:t>
            </a:r>
            <a:r>
              <a:rPr lang="en-US" sz="4800" b="1" dirty="0"/>
              <a:t>each </a:t>
            </a:r>
            <a:r>
              <a:rPr lang="en-US" sz="4800" b="1" dirty="0" smtClean="0"/>
              <a:t>	trust </a:t>
            </a:r>
            <a:r>
              <a:rPr lang="en-US" sz="4800" b="1" dirty="0"/>
              <a:t>they manage to </a:t>
            </a:r>
            <a:r>
              <a:rPr lang="en-US" sz="4800" b="1" i="1" dirty="0"/>
              <a:t>both</a:t>
            </a:r>
            <a:r>
              <a:rPr lang="en-US" sz="4800" b="1" dirty="0"/>
              <a:t> </a:t>
            </a:r>
            <a:r>
              <a:rPr lang="en-US" sz="4800" b="1" dirty="0">
                <a:solidFill>
                  <a:srgbClr val="FF0000"/>
                </a:solidFill>
              </a:rPr>
              <a:t>Karen Jara </a:t>
            </a:r>
            <a:r>
              <a:rPr lang="en-US" sz="4800" b="1" dirty="0"/>
              <a:t>in Fiscal </a:t>
            </a:r>
            <a:r>
              <a:rPr lang="en-US" sz="4800" b="1" dirty="0" smtClean="0"/>
              <a:t>Services </a:t>
            </a:r>
            <a:r>
              <a:rPr lang="en-US" sz="4800" b="1" dirty="0"/>
              <a:t>and </a:t>
            </a:r>
            <a:r>
              <a:rPr lang="en-US" sz="4800" b="1" dirty="0" smtClean="0">
                <a:solidFill>
                  <a:srgbClr val="FF0000"/>
                </a:solidFill>
              </a:rPr>
              <a:t>Joseline Dyas </a:t>
            </a:r>
            <a:r>
              <a:rPr lang="en-US" sz="4800" b="1" dirty="0" smtClean="0"/>
              <a:t>in the </a:t>
            </a:r>
            <a:r>
              <a:rPr lang="en-US" sz="4800" b="1" dirty="0"/>
              <a:t>University Budget </a:t>
            </a:r>
            <a:r>
              <a:rPr lang="en-US" sz="4800" b="1" dirty="0" smtClean="0"/>
              <a:t>Office. 	</a:t>
            </a:r>
            <a:r>
              <a:rPr lang="en-US" sz="5600" b="1" dirty="0" smtClean="0">
                <a:solidFill>
                  <a:schemeClr val="tx1"/>
                </a:solidFill>
              </a:rPr>
              <a:t>Only submit Agreement Addendum form if 	there 	are changes in signatures.  </a:t>
            </a:r>
          </a:p>
          <a:p>
            <a:pPr marL="0" indent="0">
              <a:buNone/>
            </a:pPr>
            <a:r>
              <a:rPr lang="en-US" sz="4800" b="1" dirty="0" smtClean="0"/>
              <a:t>	2) </a:t>
            </a:r>
            <a:r>
              <a:rPr lang="en-US" sz="4800" b="1" dirty="0" smtClean="0">
                <a:solidFill>
                  <a:srgbClr val="FF0000"/>
                </a:solidFill>
              </a:rPr>
              <a:t>Budget Plan Worksheet </a:t>
            </a:r>
            <a:r>
              <a:rPr lang="en-US" sz="4800" b="1" dirty="0" smtClean="0"/>
              <a:t>needs to be sent in EXCEL (not a PDF) annually through email to Joseline Dyas and Maria Rasimas in order for Joseline to 	upload the Budget to Data Warehouse.  Please confirm you received budget when you reconcile.</a:t>
            </a:r>
          </a:p>
          <a:p>
            <a:pPr marL="0" indent="0">
              <a:buNone/>
            </a:pPr>
            <a:endParaRPr lang="en-US" sz="6400" b="1" u="sng" dirty="0" smtClean="0"/>
          </a:p>
          <a:p>
            <a:pPr marL="0" indent="0">
              <a:buNone/>
            </a:pPr>
            <a:r>
              <a:rPr lang="en-US" sz="6400" b="1" u="sng" dirty="0" smtClean="0"/>
              <a:t>A </a:t>
            </a:r>
            <a:r>
              <a:rPr lang="en-US" sz="6400" b="1" u="sng" dirty="0"/>
              <a:t>trust fund project </a:t>
            </a:r>
            <a:r>
              <a:rPr lang="en-US" sz="6400" b="1" u="sng" dirty="0" smtClean="0"/>
              <a:t>is:</a:t>
            </a:r>
          </a:p>
          <a:p>
            <a:pPr lvl="2">
              <a:lnSpc>
                <a:spcPct val="150000"/>
              </a:lnSpc>
            </a:pPr>
            <a:r>
              <a:rPr lang="en-US" sz="4800" dirty="0" smtClean="0"/>
              <a:t>a </a:t>
            </a:r>
            <a:r>
              <a:rPr lang="en-US" sz="4800" dirty="0"/>
              <a:t>method to account for the financial resources collected for an intended purpose </a:t>
            </a:r>
            <a:endParaRPr lang="en-US" sz="4800" dirty="0" smtClean="0"/>
          </a:p>
          <a:p>
            <a:pPr lvl="2">
              <a:lnSpc>
                <a:spcPct val="150000"/>
              </a:lnSpc>
            </a:pPr>
            <a:r>
              <a:rPr lang="en-US" sz="4800" dirty="0" smtClean="0"/>
              <a:t>required </a:t>
            </a:r>
            <a:r>
              <a:rPr lang="en-US" sz="4800" dirty="0"/>
              <a:t>to be </a:t>
            </a:r>
            <a:r>
              <a:rPr lang="en-US" sz="4800" dirty="0" smtClean="0"/>
              <a:t>self-sufficient </a:t>
            </a:r>
            <a:r>
              <a:rPr lang="en-US" sz="4800" dirty="0"/>
              <a:t>by maintaining a continuous positive cash flow and fund balance. </a:t>
            </a:r>
            <a:endParaRPr lang="en-US" sz="4800" dirty="0" smtClean="0"/>
          </a:p>
          <a:p>
            <a:pPr lvl="2">
              <a:lnSpc>
                <a:spcPct val="150000"/>
              </a:lnSpc>
            </a:pPr>
            <a:r>
              <a:rPr lang="en-US" sz="4800" b="1" dirty="0" smtClean="0">
                <a:solidFill>
                  <a:srgbClr val="FF0000"/>
                </a:solidFill>
              </a:rPr>
              <a:t>subject </a:t>
            </a:r>
            <a:r>
              <a:rPr lang="en-US" sz="4800" b="1" dirty="0">
                <a:solidFill>
                  <a:srgbClr val="FF0000"/>
                </a:solidFill>
              </a:rPr>
              <a:t>to audit by the CSU Chancellor’s Office of Internal </a:t>
            </a:r>
            <a:r>
              <a:rPr lang="en-US" sz="4800" b="1" dirty="0" smtClean="0">
                <a:solidFill>
                  <a:srgbClr val="FF0000"/>
                </a:solidFill>
              </a:rPr>
              <a:t>Audit</a:t>
            </a:r>
          </a:p>
          <a:p>
            <a:pPr marL="914400" lvl="2" indent="0">
              <a:lnSpc>
                <a:spcPct val="150000"/>
              </a:lnSpc>
              <a:buNone/>
            </a:pPr>
            <a:r>
              <a:rPr lang="en-US" sz="4800" b="1" dirty="0" smtClean="0"/>
              <a:t>Funds </a:t>
            </a:r>
            <a:r>
              <a:rPr lang="en-US" sz="4800" b="1" dirty="0"/>
              <a:t>in the trust fund project are available throughout the life of the project, with any residual balances distributed as defined in the trust agreement</a:t>
            </a:r>
          </a:p>
          <a:p>
            <a:pPr marL="914400" lvl="2" indent="0">
              <a:lnSpc>
                <a:spcPct val="150000"/>
              </a:lnSpc>
              <a:buNone/>
            </a:pPr>
            <a:endParaRPr lang="en-US" sz="4600" b="1" dirty="0" smtClean="0"/>
          </a:p>
          <a:p>
            <a:pPr lvl="2">
              <a:lnSpc>
                <a:spcPct val="150000"/>
              </a:lnSpc>
            </a:pPr>
            <a:endParaRPr lang="en-US" sz="4600" b="1" dirty="0" smtClean="0"/>
          </a:p>
          <a:p>
            <a:pPr lvl="2">
              <a:lnSpc>
                <a:spcPct val="150000"/>
              </a:lnSpc>
            </a:pPr>
            <a:endParaRPr lang="en-US" sz="4600" b="1" dirty="0"/>
          </a:p>
          <a:p>
            <a:pPr lvl="2">
              <a:lnSpc>
                <a:spcPct val="150000"/>
              </a:lnSpc>
            </a:pPr>
            <a:endParaRPr lang="en-US" sz="4600" b="1" dirty="0" smtClean="0"/>
          </a:p>
          <a:p>
            <a:pPr marL="0" indent="0">
              <a:buNone/>
            </a:pPr>
            <a:endParaRPr lang="en-US" dirty="0"/>
          </a:p>
        </p:txBody>
      </p:sp>
    </p:spTree>
    <p:extLst>
      <p:ext uri="{BB962C8B-B14F-4D97-AF65-F5344CB8AC3E}">
        <p14:creationId xmlns:p14="http://schemas.microsoft.com/office/powerpoint/2010/main" val="1756901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vert="horz" wrap="square" lIns="0" tIns="0" rIns="0" bIns="0" rtlCol="0" anchor="ctr">
            <a:noAutofit/>
          </a:bodyPr>
          <a:lstStyle/>
          <a:p>
            <a:fld id="{2E272EBC-0A96-48FE-A818-79C26954ECDF}" type="slidenum">
              <a:rPr lang="en-US" sz="1100" b="1">
                <a:solidFill>
                  <a:prstClr val="black"/>
                </a:solidFill>
                <a:latin typeface="Calibri" panose="020F0502020204030204"/>
              </a:rPr>
              <a:pPr/>
              <a:t>3</a:t>
            </a:fld>
            <a:endParaRPr lang="en-US" sz="1100" b="1" dirty="0">
              <a:solidFill>
                <a:prstClr val="black"/>
              </a:solidFill>
              <a:latin typeface="Calibri" panose="020F0502020204030204"/>
            </a:endParaRPr>
          </a:p>
        </p:txBody>
      </p:sp>
      <p:sp>
        <p:nvSpPr>
          <p:cNvPr id="2" name="Title 1"/>
          <p:cNvSpPr>
            <a:spLocks noGrp="1"/>
          </p:cNvSpPr>
          <p:nvPr>
            <p:ph type="title" idx="4294967295"/>
          </p:nvPr>
        </p:nvSpPr>
        <p:spPr>
          <a:xfrm>
            <a:off x="711200" y="682978"/>
            <a:ext cx="10814756" cy="1253772"/>
          </a:xfrm>
        </p:spPr>
        <p:txBody>
          <a:bodyPr vert="horz" lIns="91440" tIns="45720" rIns="91440" bIns="45720" rtlCol="0" anchor="ctr">
            <a:noAutofit/>
          </a:bodyPr>
          <a:lstStyle/>
          <a:p>
            <a:pPr algn="ctr"/>
            <a:r>
              <a:rPr lang="en-US" sz="4000" b="1" dirty="0" smtClean="0">
                <a:latin typeface="+mn-lt"/>
              </a:rPr>
              <a:t/>
            </a:r>
            <a:br>
              <a:rPr lang="en-US" sz="4000" b="1" dirty="0" smtClean="0">
                <a:latin typeface="+mn-lt"/>
              </a:rPr>
            </a:br>
            <a:r>
              <a:rPr lang="en-US" sz="4000" b="1" dirty="0" smtClean="0">
                <a:latin typeface="+mn-lt"/>
              </a:rPr>
              <a:t>I. </a:t>
            </a:r>
            <a:r>
              <a:rPr lang="en-US" sz="4000" b="1" dirty="0" smtClean="0">
                <a:solidFill>
                  <a:prstClr val="black"/>
                </a:solidFill>
                <a:latin typeface="+mn-lt"/>
              </a:rPr>
              <a:t>Purpose</a:t>
            </a:r>
            <a:endParaRPr lang="en-US" sz="4000" b="1" dirty="0">
              <a:latin typeface="+mn-lt"/>
            </a:endParaRPr>
          </a:p>
        </p:txBody>
      </p:sp>
      <p:sp>
        <p:nvSpPr>
          <p:cNvPr id="6" name="Content Placeholder 5"/>
          <p:cNvSpPr>
            <a:spLocks noGrp="1"/>
          </p:cNvSpPr>
          <p:nvPr>
            <p:ph sz="half" idx="4294967295"/>
          </p:nvPr>
        </p:nvSpPr>
        <p:spPr>
          <a:xfrm>
            <a:off x="812800" y="1936751"/>
            <a:ext cx="4961467" cy="4267200"/>
          </a:xfrm>
        </p:spPr>
        <p:txBody>
          <a:bodyPr>
            <a:normAutofit fontScale="25000" lnSpcReduction="20000"/>
          </a:bodyPr>
          <a:lstStyle/>
          <a:p>
            <a:pPr>
              <a:lnSpc>
                <a:spcPct val="150000"/>
              </a:lnSpc>
              <a:buFont typeface="Arial" panose="020B0604020202020204" pitchFamily="34" charset="0"/>
              <a:buChar char="•"/>
            </a:pPr>
            <a:r>
              <a:rPr lang="en-US" sz="4800" b="1" dirty="0" smtClean="0"/>
              <a:t>Trust </a:t>
            </a:r>
            <a:r>
              <a:rPr lang="en-US" sz="4800" b="1" dirty="0"/>
              <a:t>fund projects exist to support the campus in the achievement of its mission. </a:t>
            </a:r>
          </a:p>
          <a:p>
            <a:pPr>
              <a:lnSpc>
                <a:spcPct val="150000"/>
              </a:lnSpc>
              <a:buFont typeface="Arial" panose="020B0604020202020204" pitchFamily="34" charset="0"/>
              <a:buChar char="•"/>
            </a:pPr>
            <a:r>
              <a:rPr lang="en-US" sz="4400" dirty="0"/>
              <a:t>A Trust Fund Agreement and supporting documentation must be completed to articulate the purpose of the trust fund project and to document the project’s ability to be self-supporting. </a:t>
            </a:r>
          </a:p>
          <a:p>
            <a:pPr>
              <a:lnSpc>
                <a:spcPct val="150000"/>
              </a:lnSpc>
              <a:buFont typeface="Arial" panose="020B0604020202020204" pitchFamily="34" charset="0"/>
              <a:buChar char="•"/>
            </a:pPr>
            <a:r>
              <a:rPr lang="en-US" sz="4800" b="1" dirty="0"/>
              <a:t>Controls must be in place to maintain trust fund documentation and ensure that all trust fund expenditures are properly approved and supported in accordance with the trust fund purpose. </a:t>
            </a:r>
          </a:p>
          <a:p>
            <a:pPr>
              <a:lnSpc>
                <a:spcPct val="150000"/>
              </a:lnSpc>
              <a:buFont typeface="Arial" panose="020B0604020202020204" pitchFamily="34" charset="0"/>
              <a:buChar char="•"/>
            </a:pPr>
            <a:r>
              <a:rPr lang="en-US" sz="4400" dirty="0"/>
              <a:t>The State of California Education Code §89721 authorizes the chief fiscal officer of each campus to deposit into trust monies received in connection with trust projects as specified in the Trust Agreement. </a:t>
            </a:r>
          </a:p>
          <a:p>
            <a:pPr>
              <a:lnSpc>
                <a:spcPct val="150000"/>
              </a:lnSpc>
              <a:buFont typeface="Arial" panose="020B0604020202020204" pitchFamily="34" charset="0"/>
              <a:buChar char="•"/>
            </a:pPr>
            <a:r>
              <a:rPr lang="en-US" sz="4400" dirty="0"/>
              <a:t>Although campus practices may be more restrictive, §89721 provides that trust fund project monies may be received in connection with the following sources or purposes: </a:t>
            </a:r>
          </a:p>
          <a:p>
            <a:endParaRPr lang="en-US" dirty="0"/>
          </a:p>
        </p:txBody>
      </p:sp>
      <p:sp>
        <p:nvSpPr>
          <p:cNvPr id="8" name="Content Placeholder 7"/>
          <p:cNvSpPr>
            <a:spLocks noGrp="1"/>
          </p:cNvSpPr>
          <p:nvPr>
            <p:ph sz="quarter" idx="4294967295"/>
          </p:nvPr>
        </p:nvSpPr>
        <p:spPr>
          <a:xfrm>
            <a:off x="5864578" y="1936749"/>
            <a:ext cx="5475111" cy="4267201"/>
          </a:xfrm>
        </p:spPr>
        <p:txBody>
          <a:bodyPr>
            <a:normAutofit fontScale="25000" lnSpcReduction="20000"/>
          </a:bodyPr>
          <a:lstStyle/>
          <a:p>
            <a:pPr marL="457200" lvl="1" indent="0">
              <a:lnSpc>
                <a:spcPct val="150000"/>
              </a:lnSpc>
              <a:buNone/>
            </a:pPr>
            <a:r>
              <a:rPr lang="en-US" sz="3600" dirty="0"/>
              <a:t>A. Gifts, bequests, devises, and donations; </a:t>
            </a:r>
          </a:p>
          <a:p>
            <a:pPr marL="457200" lvl="1" indent="0">
              <a:lnSpc>
                <a:spcPct val="150000"/>
              </a:lnSpc>
              <a:buNone/>
            </a:pPr>
            <a:r>
              <a:rPr lang="en-US" sz="3600" dirty="0"/>
              <a:t>B. Any student loan or scholarship program; </a:t>
            </a:r>
          </a:p>
          <a:p>
            <a:pPr marL="457200" lvl="1" indent="0">
              <a:lnSpc>
                <a:spcPct val="150000"/>
              </a:lnSpc>
              <a:buNone/>
            </a:pPr>
            <a:r>
              <a:rPr lang="en-US" sz="3600" dirty="0"/>
              <a:t>C. Advance payment for anticipated expenditures or encumbrances in connection with federal grants or contracts; </a:t>
            </a:r>
          </a:p>
          <a:p>
            <a:pPr marL="457200" lvl="1" indent="0">
              <a:lnSpc>
                <a:spcPct val="150000"/>
              </a:lnSpc>
              <a:buNone/>
            </a:pPr>
            <a:r>
              <a:rPr lang="en-US" sz="3600" dirty="0"/>
              <a:t>D. Room, board, and similar expenses of students enrolled in the international program of the California State University; </a:t>
            </a:r>
          </a:p>
          <a:p>
            <a:pPr marL="457200" lvl="1" indent="0">
              <a:lnSpc>
                <a:spcPct val="150000"/>
              </a:lnSpc>
              <a:buNone/>
            </a:pPr>
            <a:r>
              <a:rPr lang="en-US" sz="3600" dirty="0"/>
              <a:t>E. Cafeteria replacement funds; </a:t>
            </a:r>
          </a:p>
          <a:p>
            <a:pPr marL="457200" lvl="1" indent="0">
              <a:lnSpc>
                <a:spcPct val="150000"/>
              </a:lnSpc>
              <a:buNone/>
            </a:pPr>
            <a:r>
              <a:rPr lang="en-US" sz="3600" dirty="0"/>
              <a:t>F. Miscellaneous receipts in the nature of deposits subject to return upon approval of a proper application; </a:t>
            </a:r>
          </a:p>
          <a:p>
            <a:pPr marL="457200" lvl="1" indent="0">
              <a:lnSpc>
                <a:spcPct val="150000"/>
              </a:lnSpc>
              <a:buNone/>
            </a:pPr>
            <a:r>
              <a:rPr lang="en-US" sz="3600" dirty="0"/>
              <a:t>G. Fees and charges for services, materials, and facilities authorized by Section §89700 of the Education Code to offset the cost of providing those services; </a:t>
            </a:r>
          </a:p>
          <a:p>
            <a:pPr marL="457200" lvl="1" indent="0">
              <a:lnSpc>
                <a:spcPct val="150000"/>
              </a:lnSpc>
              <a:buNone/>
            </a:pPr>
            <a:r>
              <a:rPr lang="en-US" sz="3600" dirty="0"/>
              <a:t>H. Fees for instructionally related activities as defined by the trustees and as authorized by Section §89700 and revenues derived from the conduct of instructionally related activities; </a:t>
            </a:r>
          </a:p>
          <a:p>
            <a:pPr marL="457200" lvl="1" indent="0">
              <a:lnSpc>
                <a:spcPct val="150000"/>
              </a:lnSpc>
              <a:buNone/>
            </a:pPr>
            <a:r>
              <a:rPr lang="en-US" sz="3600" dirty="0"/>
              <a:t>I. Fees for parking, health facilities or health services, and for extension programs, special sessions, and other self-supporting instructional programs; </a:t>
            </a:r>
          </a:p>
          <a:p>
            <a:pPr marL="457200" lvl="1" indent="0">
              <a:lnSpc>
                <a:spcPct val="150000"/>
              </a:lnSpc>
              <a:buNone/>
            </a:pPr>
            <a:r>
              <a:rPr lang="en-US" sz="3600" dirty="0"/>
              <a:t>J. Revenue received by the trustees from the California State Lottery Education Fund pursuant to Section §8880.5 of the Government Code; </a:t>
            </a:r>
          </a:p>
          <a:p>
            <a:pPr marL="457200" lvl="1" indent="0">
              <a:lnSpc>
                <a:spcPct val="150000"/>
              </a:lnSpc>
              <a:buNone/>
            </a:pPr>
            <a:r>
              <a:rPr lang="en-US" sz="3600" dirty="0"/>
              <a:t>K. Moneys received by the trustees for research, workshops, conferences, institutes, and special projects.</a:t>
            </a:r>
            <a:endParaRPr lang="en-US" sz="3600" dirty="0">
              <a:solidFill>
                <a:prstClr val="black"/>
              </a:solidFill>
              <a:latin typeface="Calibri" panose="020F0502020204030204"/>
            </a:endParaRPr>
          </a:p>
          <a:p>
            <a:endParaRPr lang="en-US" dirty="0"/>
          </a:p>
        </p:txBody>
      </p:sp>
    </p:spTree>
    <p:extLst>
      <p:ext uri="{BB962C8B-B14F-4D97-AF65-F5344CB8AC3E}">
        <p14:creationId xmlns:p14="http://schemas.microsoft.com/office/powerpoint/2010/main" val="1517354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0711" y="660400"/>
            <a:ext cx="10758311" cy="806450"/>
          </a:xfrm>
        </p:spPr>
        <p:txBody>
          <a:bodyPr/>
          <a:lstStyle/>
          <a:p>
            <a:r>
              <a:rPr lang="en-US" b="1" dirty="0" smtClean="0"/>
              <a:t>II. Sources of Revenue</a:t>
            </a:r>
            <a:endParaRPr lang="en-US" b="1" dirty="0"/>
          </a:p>
        </p:txBody>
      </p:sp>
      <p:sp>
        <p:nvSpPr>
          <p:cNvPr id="3" name="Content Placeholder 2"/>
          <p:cNvSpPr>
            <a:spLocks noGrp="1"/>
          </p:cNvSpPr>
          <p:nvPr>
            <p:ph sz="half" idx="4294967295"/>
          </p:nvPr>
        </p:nvSpPr>
        <p:spPr>
          <a:xfrm>
            <a:off x="750711" y="1466850"/>
            <a:ext cx="10758311" cy="4668838"/>
          </a:xfrm>
        </p:spPr>
        <p:txBody>
          <a:bodyPr>
            <a:normAutofit fontScale="77500" lnSpcReduction="20000"/>
          </a:bodyPr>
          <a:lstStyle/>
          <a:p>
            <a:pPr lvl="1"/>
            <a:endParaRPr lang="en-US" dirty="0" smtClean="0"/>
          </a:p>
          <a:p>
            <a:pPr marL="457200" lvl="1" indent="0">
              <a:buNone/>
            </a:pPr>
            <a:r>
              <a:rPr lang="en-US" sz="2600" b="1" dirty="0" smtClean="0"/>
              <a:t>A</a:t>
            </a:r>
            <a:r>
              <a:rPr lang="en-US" sz="2600" b="1" dirty="0"/>
              <a:t>. </a:t>
            </a:r>
            <a:r>
              <a:rPr lang="en-US" dirty="0"/>
              <a:t>Service Charges and Fees Establishment of new fees requires compliance with Executive Order 1034, the California State University Student Fee Policy (the Policy). Campus compliance with the Policy requires a review of new fees by the CSUSM Student Fee Advisory Committee (SFAC). Several administrative tasks and procedures must be executed, and a lead time as long as several months may be needed. The SFAC does not establish fees, but does submit recommendations to the President. The President may then approve and, if required, request the Chancellor to establish the new fee. </a:t>
            </a:r>
            <a:endParaRPr lang="en-US" dirty="0" smtClean="0"/>
          </a:p>
          <a:p>
            <a:pPr marL="457200" lvl="1" indent="0">
              <a:buNone/>
            </a:pPr>
            <a:r>
              <a:rPr lang="en-US" sz="2600" b="1" dirty="0" smtClean="0"/>
              <a:t>B</a:t>
            </a:r>
            <a:r>
              <a:rPr lang="en-US" sz="2600" b="1" dirty="0"/>
              <a:t>. </a:t>
            </a:r>
            <a:r>
              <a:rPr lang="en-US" dirty="0"/>
              <a:t>Contracts and Grants By agreement, grants and contracts are administered through the CSUSM Corporation. Exceptions allowing the campus to administer a contract or grant must be approved by the Chief Financial Officer. </a:t>
            </a:r>
            <a:endParaRPr lang="en-US" dirty="0" smtClean="0"/>
          </a:p>
          <a:p>
            <a:pPr marL="457200" lvl="1" indent="0">
              <a:buNone/>
            </a:pPr>
            <a:r>
              <a:rPr lang="en-US" sz="2600" b="1" dirty="0" smtClean="0"/>
              <a:t>C</a:t>
            </a:r>
            <a:r>
              <a:rPr lang="en-US" sz="2600" b="1" dirty="0"/>
              <a:t>. </a:t>
            </a:r>
            <a:r>
              <a:rPr lang="en-US" dirty="0"/>
              <a:t>Loans and Equity Transfers Trust fund projects may be funded with loans and equity transfers. Loans must not interfere with the lending fund’s ability to fulfill its purpose and must also comply with other provisions of Education Code §89760. Equity transfers between trust projects must be allowable per the trust agreement of the donating project. </a:t>
            </a:r>
            <a:endParaRPr lang="en-US" dirty="0" smtClean="0"/>
          </a:p>
          <a:p>
            <a:pPr marL="457200" lvl="1" indent="0">
              <a:buNone/>
            </a:pPr>
            <a:r>
              <a:rPr lang="en-US" sz="2600" b="1" dirty="0" smtClean="0"/>
              <a:t>D</a:t>
            </a:r>
            <a:r>
              <a:rPr lang="en-US" sz="2600" b="1" dirty="0"/>
              <a:t>. </a:t>
            </a:r>
            <a:r>
              <a:rPr lang="en-US" dirty="0"/>
              <a:t>Gifts and Donations In accordance with campus policy, gifts and donations to the university are deposited and administered through the CSUSM Foundation. Exceptions allowing the transfer of gifts and donations for University Trust Projects must be approved by the Chief Financial Officer. Auxiliary organizations associated with the campus have separate policies governing the acceptance of gifts and donations. </a:t>
            </a:r>
            <a:endParaRPr lang="en-US" dirty="0" smtClean="0"/>
          </a:p>
          <a:p>
            <a:pPr marL="457200" lvl="1" indent="0">
              <a:buNone/>
            </a:pPr>
            <a:r>
              <a:rPr lang="en-US" sz="2300" b="1" dirty="0" smtClean="0"/>
              <a:t>Changes </a:t>
            </a:r>
            <a:r>
              <a:rPr lang="en-US" sz="2300" b="1" dirty="0"/>
              <a:t>in Sources of Revenue: Revenue may be deposited to a trust fund project as identified in the trust agreement. Proposed changes to revenue sources must first be identified in either a new or revised trust agreement.</a:t>
            </a:r>
          </a:p>
        </p:txBody>
      </p:sp>
    </p:spTree>
    <p:extLst>
      <p:ext uri="{BB962C8B-B14F-4D97-AF65-F5344CB8AC3E}">
        <p14:creationId xmlns:p14="http://schemas.microsoft.com/office/powerpoint/2010/main" val="2473904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III. How to Process a Trust Fund </a:t>
            </a:r>
            <a:br>
              <a:rPr lang="en-US" dirty="0" smtClean="0"/>
            </a:br>
            <a:r>
              <a:rPr lang="en-US" dirty="0" smtClean="0"/>
              <a:t>Project Agreement</a:t>
            </a:r>
            <a:endParaRPr lang="en-US" sz="3100" b="1" i="1" dirty="0">
              <a:solidFill>
                <a:srgbClr val="FF0000"/>
              </a:solidFill>
            </a:endParaRPr>
          </a:p>
        </p:txBody>
      </p:sp>
      <p:sp>
        <p:nvSpPr>
          <p:cNvPr id="4" name="Content Placeholder 3"/>
          <p:cNvSpPr>
            <a:spLocks noGrp="1"/>
          </p:cNvSpPr>
          <p:nvPr>
            <p:ph sz="half" idx="2"/>
          </p:nvPr>
        </p:nvSpPr>
        <p:spPr>
          <a:xfrm>
            <a:off x="908756" y="2517423"/>
            <a:ext cx="10391422" cy="3601155"/>
          </a:xfrm>
        </p:spPr>
        <p:txBody>
          <a:bodyPr>
            <a:normAutofit fontScale="85000" lnSpcReduction="20000"/>
          </a:bodyPr>
          <a:lstStyle/>
          <a:p>
            <a:pPr marL="0" indent="0">
              <a:buNone/>
            </a:pPr>
            <a:r>
              <a:rPr lang="en-US" sz="1800" dirty="0"/>
              <a:t>Campus department personnel submit to their director or dean a request to establish a trust fund, via completion of a Trust Fund Agreement. The Agreement form identifies signature authority (with specimen signatures) for fund expenditures, provides the justification for the trust fund project, identifies the expected duration of the trust project, outlines the distribution of funds upon termination, and lists the required approvals necessary to execute the agreement. The agreement only needs to be completed at the inception of the trust fund, however budget plan submissions are required to be submitted annually and Fiscal Authority updates may be made at any time. </a:t>
            </a:r>
            <a:endParaRPr lang="en-US" sz="1800" dirty="0" smtClean="0"/>
          </a:p>
          <a:p>
            <a:pPr marL="0" indent="0">
              <a:buNone/>
            </a:pPr>
            <a:r>
              <a:rPr lang="en-US" sz="2100" b="1" dirty="0" smtClean="0"/>
              <a:t>If </a:t>
            </a:r>
            <a:r>
              <a:rPr lang="en-US" sz="2100" b="1" dirty="0"/>
              <a:t>there are changes to a Trust Fund such as Name, Purpose, Source of Funds, Types of Expenditures, Restrictions, etc., a new Trust Fund Agreement must be submitted. </a:t>
            </a:r>
            <a:endParaRPr lang="en-US" sz="2100" b="1" dirty="0" smtClean="0"/>
          </a:p>
          <a:p>
            <a:pPr marL="0" indent="0">
              <a:buNone/>
            </a:pPr>
            <a:r>
              <a:rPr lang="en-US" sz="1800" b="1" dirty="0" smtClean="0">
                <a:solidFill>
                  <a:srgbClr val="FF0000"/>
                </a:solidFill>
              </a:rPr>
              <a:t>Please </a:t>
            </a:r>
            <a:r>
              <a:rPr lang="en-US" sz="1800" b="1" dirty="0">
                <a:solidFill>
                  <a:srgbClr val="FF0000"/>
                </a:solidFill>
              </a:rPr>
              <a:t>refer to the hospitality policy for allowable expenses in various funds. </a:t>
            </a:r>
            <a:r>
              <a:rPr lang="en-US" sz="1800" dirty="0"/>
              <a:t>Annual budget submission requirement and signature updates: </a:t>
            </a:r>
            <a:endParaRPr lang="en-US" sz="1800" dirty="0" smtClean="0"/>
          </a:p>
          <a:p>
            <a:pPr marL="0" indent="0">
              <a:buNone/>
            </a:pPr>
            <a:r>
              <a:rPr lang="en-US" sz="1800" dirty="0" smtClean="0"/>
              <a:t>	A</a:t>
            </a:r>
            <a:r>
              <a:rPr lang="en-US" sz="1800" dirty="0"/>
              <a:t>. One month prior to the beginning of the fiscal year a budget plan and any fiscal authority changes for the following fiscal year </a:t>
            </a:r>
            <a:r>
              <a:rPr lang="en-US" sz="1800" dirty="0" smtClean="0"/>
              <a:t>	will </a:t>
            </a:r>
            <a:r>
              <a:rPr lang="en-US" sz="1800" dirty="0"/>
              <a:t>be submitted to both the Budget Office and Fiscal Services. The Budget Plan provides an estimate of the source and use of </a:t>
            </a:r>
            <a:r>
              <a:rPr lang="en-US" sz="1800" dirty="0" smtClean="0"/>
              <a:t>f	</a:t>
            </a:r>
            <a:r>
              <a:rPr lang="en-US" sz="1800" dirty="0" err="1" smtClean="0"/>
              <a:t>unds</a:t>
            </a:r>
            <a:r>
              <a:rPr lang="en-US" sz="1800" dirty="0"/>
              <a:t>. </a:t>
            </a:r>
          </a:p>
          <a:p>
            <a:pPr marL="0" indent="0">
              <a:buNone/>
            </a:pPr>
            <a:r>
              <a:rPr lang="en-US" sz="1800" dirty="0" smtClean="0"/>
              <a:t>	B</a:t>
            </a:r>
            <a:r>
              <a:rPr lang="en-US" sz="1800" dirty="0"/>
              <a:t>. The Cash Flow Projection provides the monthly expectation of source and use (receipts and expenditures) of funds. </a:t>
            </a:r>
          </a:p>
          <a:p>
            <a:pPr marL="0" indent="0">
              <a:buNone/>
            </a:pPr>
            <a:r>
              <a:rPr lang="en-US" sz="1800" dirty="0" smtClean="0"/>
              <a:t>	C</a:t>
            </a:r>
            <a:r>
              <a:rPr lang="en-US" sz="1800" dirty="0"/>
              <a:t>. Final documents with approving signatures are forwarded to the Fiscal Services Office for processing.</a:t>
            </a:r>
            <a:endParaRPr lang="en-US" dirty="0"/>
          </a:p>
        </p:txBody>
      </p:sp>
    </p:spTree>
    <p:extLst>
      <p:ext uri="{BB962C8B-B14F-4D97-AF65-F5344CB8AC3E}">
        <p14:creationId xmlns:p14="http://schemas.microsoft.com/office/powerpoint/2010/main" val="541642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22490"/>
            <a:ext cx="9601196" cy="1219199"/>
          </a:xfrm>
        </p:spPr>
        <p:txBody>
          <a:bodyPr>
            <a:normAutofit/>
          </a:bodyPr>
          <a:lstStyle/>
          <a:p>
            <a:r>
              <a:rPr lang="en-US" dirty="0" smtClean="0"/>
              <a:t>IV. How to Operate a Trust Project</a:t>
            </a:r>
            <a:endParaRPr lang="en-US" sz="3100" b="1" i="1" dirty="0">
              <a:solidFill>
                <a:srgbClr val="FF0000"/>
              </a:solidFill>
            </a:endParaRPr>
          </a:p>
        </p:txBody>
      </p:sp>
      <p:sp>
        <p:nvSpPr>
          <p:cNvPr id="4" name="Content Placeholder 3"/>
          <p:cNvSpPr>
            <a:spLocks noGrp="1"/>
          </p:cNvSpPr>
          <p:nvPr>
            <p:ph sz="half" idx="2"/>
          </p:nvPr>
        </p:nvSpPr>
        <p:spPr>
          <a:xfrm>
            <a:off x="762000" y="2015067"/>
            <a:ext cx="10690578" cy="4103511"/>
          </a:xfrm>
        </p:spPr>
        <p:txBody>
          <a:bodyPr>
            <a:noAutofit/>
          </a:bodyPr>
          <a:lstStyle/>
          <a:p>
            <a:pPr marL="0" indent="0">
              <a:buNone/>
            </a:pPr>
            <a:r>
              <a:rPr lang="en-US" sz="1050" b="1" dirty="0"/>
              <a:t>Account Managers are responsible for using University resources in compliance with University and Division policy and procedures. Account management responsibility is assigned to the Dean or Administrator as designated on the Trust Agreement. </a:t>
            </a:r>
            <a:endParaRPr lang="en-US" sz="1050" b="1" dirty="0" smtClean="0"/>
          </a:p>
          <a:p>
            <a:pPr marL="457200" lvl="1" indent="0">
              <a:buNone/>
            </a:pPr>
            <a:r>
              <a:rPr lang="en-US" sz="1600" b="1" dirty="0"/>
              <a:t>A. Deposits </a:t>
            </a:r>
          </a:p>
          <a:p>
            <a:pPr marL="457200" lvl="1" indent="0">
              <a:buNone/>
            </a:pPr>
            <a:r>
              <a:rPr lang="en-US" sz="1050" dirty="0" smtClean="0"/>
              <a:t>Account </a:t>
            </a:r>
            <a:r>
              <a:rPr lang="en-US" sz="1050" dirty="0"/>
              <a:t>Managers, or their designee, are responsible for depositing checks into their Trust Fund Project. </a:t>
            </a:r>
            <a:r>
              <a:rPr lang="en-US" sz="1050" b="1" dirty="0"/>
              <a:t>Contact Accounting Services for assistance in the automated request for an item type. </a:t>
            </a:r>
            <a:endParaRPr lang="en-US" sz="1050" b="1" dirty="0" smtClean="0"/>
          </a:p>
          <a:p>
            <a:pPr marL="457200" lvl="1" indent="0">
              <a:buNone/>
            </a:pPr>
            <a:r>
              <a:rPr lang="en-US" sz="1050" b="1" dirty="0" smtClean="0"/>
              <a:t>Deposits </a:t>
            </a:r>
            <a:r>
              <a:rPr lang="en-US" sz="1050" b="1" dirty="0"/>
              <a:t>into each Trust Fund Project may only be for the purpose and from the source as specified in the Trust Agreement. Proposed changes must be documented and approved </a:t>
            </a:r>
            <a:r>
              <a:rPr lang="en-US" sz="1050" b="1" dirty="0" smtClean="0"/>
              <a:t>by </a:t>
            </a:r>
            <a:r>
              <a:rPr lang="en-US" sz="1050" b="1" dirty="0"/>
              <a:t>modifying and submitting a revised or amended Trust Fund Project Agreement prior to soliciting new sources of revenue. </a:t>
            </a:r>
          </a:p>
          <a:p>
            <a:pPr marL="457200" lvl="1" indent="0">
              <a:buNone/>
            </a:pPr>
            <a:r>
              <a:rPr lang="en-US" sz="1600" b="1" dirty="0" smtClean="0"/>
              <a:t>B</a:t>
            </a:r>
            <a:r>
              <a:rPr lang="en-US" sz="1600" b="1" dirty="0"/>
              <a:t>. Expenditures </a:t>
            </a:r>
            <a:endParaRPr lang="en-US" sz="1600" b="1" dirty="0" smtClean="0"/>
          </a:p>
          <a:p>
            <a:pPr marL="457200" lvl="1" indent="0">
              <a:buNone/>
            </a:pPr>
            <a:r>
              <a:rPr lang="en-US" sz="1100" b="1" dirty="0" smtClean="0">
                <a:solidFill>
                  <a:srgbClr val="FF0000"/>
                </a:solidFill>
              </a:rPr>
              <a:t>The </a:t>
            </a:r>
            <a:r>
              <a:rPr lang="en-US" sz="1100" b="1" dirty="0">
                <a:solidFill>
                  <a:srgbClr val="FF0000"/>
                </a:solidFill>
              </a:rPr>
              <a:t>Account Manager assumes responsibility for ensuring that expenditures directly fulfill the purpose of the Trust Fund Project as outlined in the Agreement. Additionally, all purchasing activity must be performed in accordance with State, Chancellor’s Office, and campus policies and procedures. </a:t>
            </a:r>
            <a:endParaRPr lang="en-US" sz="1100" b="1" dirty="0" smtClean="0">
              <a:solidFill>
                <a:srgbClr val="FF0000"/>
              </a:solidFill>
            </a:endParaRPr>
          </a:p>
          <a:p>
            <a:pPr marL="457200" lvl="1" indent="0">
              <a:buNone/>
            </a:pPr>
            <a:r>
              <a:rPr lang="en-US" sz="1050" dirty="0" smtClean="0"/>
              <a:t>With </a:t>
            </a:r>
            <a:r>
              <a:rPr lang="en-US" sz="1050" dirty="0"/>
              <a:t>the objective of maintaining expenditures in accordance with the purpose of a Trust Fund Project, expenditures are subject to either pre-approval by the Trust Accountant as designated by the Vice President, Finance and Administrative Services, and/or a </a:t>
            </a:r>
            <a:r>
              <a:rPr lang="en-US" sz="1050" dirty="0" err="1"/>
              <a:t>postaudit</a:t>
            </a:r>
            <a:r>
              <a:rPr lang="en-US" sz="1050" dirty="0"/>
              <a:t> review based either upon dollar amount or special focus. The basis of expenditure review may be revised periodically as expenditure trends are identified or other prudent control measures are determined necessary by the Vice President, Finance and Administrative Services. </a:t>
            </a:r>
            <a:endParaRPr lang="en-US" sz="1050" dirty="0" smtClean="0"/>
          </a:p>
          <a:p>
            <a:pPr marL="685800" lvl="1" indent="-228600">
              <a:buAutoNum type="arabicPeriod"/>
            </a:pPr>
            <a:r>
              <a:rPr lang="en-US" sz="1050" dirty="0" smtClean="0"/>
              <a:t>Requisitions </a:t>
            </a:r>
            <a:r>
              <a:rPr lang="en-US" sz="1050" dirty="0"/>
              <a:t>found not to be in accordance with the purpose of the trust project will be denied and returned to the Account Manager unfilled. </a:t>
            </a:r>
            <a:endParaRPr lang="en-US" sz="1050" dirty="0" smtClean="0"/>
          </a:p>
          <a:p>
            <a:pPr marL="685800" lvl="1" indent="-228600">
              <a:buAutoNum type="arabicPeriod"/>
            </a:pPr>
            <a:r>
              <a:rPr lang="en-US" sz="1050" dirty="0" smtClean="0"/>
              <a:t>Expenditures </a:t>
            </a:r>
            <a:r>
              <a:rPr lang="en-US" sz="1050" dirty="0"/>
              <a:t>found to be outside the purpose of the trust fund project upon </a:t>
            </a:r>
            <a:r>
              <a:rPr lang="en-US" sz="1050" dirty="0" err="1"/>
              <a:t>postaudit</a:t>
            </a:r>
            <a:r>
              <a:rPr lang="en-US" sz="1050" dirty="0"/>
              <a:t> review will become the Account Manager’s responsibility to transfer to an appropriate funding source. </a:t>
            </a:r>
            <a:endParaRPr lang="en-US" sz="1050" dirty="0" smtClean="0"/>
          </a:p>
          <a:p>
            <a:pPr marL="685800" lvl="1" indent="-228600">
              <a:buAutoNum type="arabicPeriod"/>
            </a:pPr>
            <a:r>
              <a:rPr lang="en-US" sz="1100" b="1" dirty="0" smtClean="0">
                <a:solidFill>
                  <a:srgbClr val="FF0000"/>
                </a:solidFill>
              </a:rPr>
              <a:t>Repeated </a:t>
            </a:r>
            <a:r>
              <a:rPr lang="en-US" sz="1100" b="1" dirty="0">
                <a:solidFill>
                  <a:srgbClr val="FF0000"/>
                </a:solidFill>
              </a:rPr>
              <a:t>expenditures outside the purpose of the trust fund project may jeopardize the continuance of the account. </a:t>
            </a:r>
            <a:endParaRPr lang="en-US" sz="1100" b="1" dirty="0" smtClean="0">
              <a:solidFill>
                <a:srgbClr val="FF0000"/>
              </a:solidFill>
            </a:endParaRPr>
          </a:p>
        </p:txBody>
      </p:sp>
    </p:spTree>
    <p:extLst>
      <p:ext uri="{BB962C8B-B14F-4D97-AF65-F5344CB8AC3E}">
        <p14:creationId xmlns:p14="http://schemas.microsoft.com/office/powerpoint/2010/main" val="3707330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756357" y="1258711"/>
            <a:ext cx="10668000" cy="4859513"/>
          </a:xfrm>
        </p:spPr>
        <p:txBody>
          <a:bodyPr>
            <a:noAutofit/>
          </a:bodyPr>
          <a:lstStyle/>
          <a:p>
            <a:pPr marL="457200" lvl="1" indent="0">
              <a:buNone/>
            </a:pPr>
            <a:r>
              <a:rPr lang="en-US" b="1" dirty="0"/>
              <a:t>C. Signature Authority </a:t>
            </a:r>
          </a:p>
          <a:p>
            <a:pPr marL="457200" lvl="1" indent="0">
              <a:buNone/>
            </a:pPr>
            <a:r>
              <a:rPr lang="en-US" sz="1200" dirty="0" smtClean="0"/>
              <a:t>Signature </a:t>
            </a:r>
            <a:r>
              <a:rPr lang="en-US" sz="1200" dirty="0"/>
              <a:t>authority must be documented prior to expenses being incurred. </a:t>
            </a:r>
            <a:r>
              <a:rPr lang="en-US" sz="1400" b="1" dirty="0">
                <a:solidFill>
                  <a:srgbClr val="FF0000"/>
                </a:solidFill>
              </a:rPr>
              <a:t>Trust Fund Account Managers are responsible for promptly updating signature authority and delegations when there is a change in trust fund project administration. </a:t>
            </a:r>
            <a:endParaRPr lang="en-US" sz="1400" b="1" dirty="0" smtClean="0">
              <a:solidFill>
                <a:srgbClr val="FF0000"/>
              </a:solidFill>
            </a:endParaRPr>
          </a:p>
          <a:p>
            <a:pPr marL="457200" lvl="1" indent="0">
              <a:buNone/>
            </a:pPr>
            <a:endParaRPr lang="en-US" sz="1400" b="1" dirty="0" smtClean="0">
              <a:solidFill>
                <a:srgbClr val="FF0000"/>
              </a:solidFill>
            </a:endParaRPr>
          </a:p>
          <a:p>
            <a:pPr marL="457200" lvl="1" indent="0">
              <a:buNone/>
            </a:pPr>
            <a:r>
              <a:rPr lang="en-US" sz="1200" b="1" dirty="0" smtClean="0"/>
              <a:t>Other </a:t>
            </a:r>
            <a:r>
              <a:rPr lang="en-US" sz="1200" b="1" dirty="0"/>
              <a:t>considerations related to signature authority: </a:t>
            </a:r>
            <a:endParaRPr lang="en-US" sz="1200" b="1" dirty="0" smtClean="0"/>
          </a:p>
          <a:p>
            <a:pPr marL="685800" lvl="1" indent="-228600">
              <a:buAutoNum type="arabicPeriod"/>
            </a:pPr>
            <a:r>
              <a:rPr lang="en-US" sz="1100" dirty="0" smtClean="0"/>
              <a:t>The </a:t>
            </a:r>
            <a:r>
              <a:rPr lang="en-US" sz="1100" dirty="0"/>
              <a:t>dean or administrator as designated on the Trust Agreement assumes the Account Manager’s responsibilities. </a:t>
            </a:r>
            <a:endParaRPr lang="en-US" sz="1100" dirty="0" smtClean="0"/>
          </a:p>
          <a:p>
            <a:pPr marL="685800" lvl="1" indent="-228600">
              <a:buAutoNum type="arabicPeriod"/>
            </a:pPr>
            <a:r>
              <a:rPr lang="en-US" sz="1100" dirty="0" smtClean="0"/>
              <a:t>Annually, Account </a:t>
            </a:r>
            <a:r>
              <a:rPr lang="en-US" sz="1100" dirty="0"/>
              <a:t>Managers are required to submit a new Trust Agreement </a:t>
            </a:r>
            <a:r>
              <a:rPr lang="en-US" sz="1100" dirty="0" smtClean="0"/>
              <a:t>(or addendum) one </a:t>
            </a:r>
            <a:r>
              <a:rPr lang="en-US" sz="1100" dirty="0"/>
              <a:t>month prior to the beginning of the fiscal </a:t>
            </a:r>
            <a:r>
              <a:rPr lang="en-US" sz="1100" dirty="0" smtClean="0"/>
              <a:t>year. </a:t>
            </a:r>
          </a:p>
          <a:p>
            <a:pPr marL="685800" lvl="1" indent="-228600">
              <a:buAutoNum type="arabicPeriod"/>
            </a:pPr>
            <a:r>
              <a:rPr lang="en-US" sz="1200" b="1" dirty="0" smtClean="0"/>
              <a:t>Mid-year </a:t>
            </a:r>
            <a:r>
              <a:rPr lang="en-US" sz="1200" b="1" dirty="0"/>
              <a:t>changes in Account Managers require that the Trust Agreement be updated immediately to reflect the new administrator. </a:t>
            </a:r>
            <a:r>
              <a:rPr lang="en-US" sz="1100" dirty="0"/>
              <a:t>The purpose of tying Trust Agreements to individuals is to notify new administrators of their responsibility in the management of their respective Trust Fund Projects. </a:t>
            </a:r>
            <a:endParaRPr lang="en-US" sz="1100" dirty="0" smtClean="0"/>
          </a:p>
          <a:p>
            <a:pPr marL="685800" lvl="1" indent="-228600">
              <a:buAutoNum type="arabicPeriod"/>
            </a:pPr>
            <a:r>
              <a:rPr lang="en-US" sz="1200" b="1" dirty="0" smtClean="0"/>
              <a:t>Changes </a:t>
            </a:r>
            <a:r>
              <a:rPr lang="en-US" sz="1200" b="1" dirty="0"/>
              <a:t>in delegated signature authority require that the Trust Agreement for the appropriate fund be updated to reflect the new Account Manager, business manger, or any other person authorized for disbursements. </a:t>
            </a:r>
            <a:endParaRPr lang="en-US" sz="1200" b="1" dirty="0" smtClean="0"/>
          </a:p>
        </p:txBody>
      </p:sp>
    </p:spTree>
    <p:extLst>
      <p:ext uri="{BB962C8B-B14F-4D97-AF65-F5344CB8AC3E}">
        <p14:creationId xmlns:p14="http://schemas.microsoft.com/office/powerpoint/2010/main" val="2161968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1200" y="677863"/>
            <a:ext cx="10763956" cy="1054981"/>
          </a:xfrm>
        </p:spPr>
        <p:txBody>
          <a:bodyPr>
            <a:normAutofit fontScale="90000"/>
          </a:bodyPr>
          <a:lstStyle/>
          <a:p>
            <a:pPr algn="l"/>
            <a:r>
              <a:rPr lang="en-US" dirty="0" smtClean="0"/>
              <a:t/>
            </a:r>
            <a:br>
              <a:rPr lang="en-US" dirty="0" smtClean="0"/>
            </a:br>
            <a:r>
              <a:rPr lang="en-US" dirty="0" smtClean="0"/>
              <a:t/>
            </a:r>
            <a:br>
              <a:rPr lang="en-US" dirty="0" smtClean="0"/>
            </a:br>
            <a:r>
              <a:rPr lang="en-US" sz="2200" b="1" dirty="0" smtClean="0"/>
              <a:t>D. Accounting Statements and Account Management Responsibility</a:t>
            </a:r>
            <a:r>
              <a:rPr lang="en-US" dirty="0"/>
              <a:t/>
            </a:r>
            <a:br>
              <a:rPr lang="en-US" dirty="0"/>
            </a:br>
            <a:endParaRPr lang="en-US" dirty="0"/>
          </a:p>
        </p:txBody>
      </p:sp>
      <p:sp>
        <p:nvSpPr>
          <p:cNvPr id="3" name="Content Placeholder 2"/>
          <p:cNvSpPr>
            <a:spLocks noGrp="1"/>
          </p:cNvSpPr>
          <p:nvPr>
            <p:ph sz="half" idx="4294967295"/>
          </p:nvPr>
        </p:nvSpPr>
        <p:spPr>
          <a:xfrm>
            <a:off x="756356" y="1817511"/>
            <a:ext cx="3414888" cy="4053064"/>
          </a:xfrm>
        </p:spPr>
        <p:txBody>
          <a:bodyPr>
            <a:normAutofit lnSpcReduction="10000"/>
          </a:bodyPr>
          <a:lstStyle/>
          <a:p>
            <a:pPr marL="457200" lvl="1" indent="0">
              <a:buNone/>
            </a:pPr>
            <a:r>
              <a:rPr lang="en-US" sz="1500" b="1" u="sng" dirty="0" smtClean="0"/>
              <a:t>Account </a:t>
            </a:r>
            <a:r>
              <a:rPr lang="en-US" sz="1500" b="1" u="sng" dirty="0"/>
              <a:t>Manager’s </a:t>
            </a:r>
            <a:r>
              <a:rPr lang="en-US" sz="1500" b="1" u="sng" dirty="0" smtClean="0"/>
              <a:t>Responsibility</a:t>
            </a:r>
            <a:r>
              <a:rPr lang="en-US" sz="1500" b="1" u="sng" dirty="0"/>
              <a:t>: </a:t>
            </a:r>
          </a:p>
          <a:p>
            <a:pPr marL="685800" lvl="1" indent="-228600">
              <a:buAutoNum type="arabicPeriod"/>
            </a:pPr>
            <a:r>
              <a:rPr lang="en-US" sz="1300" b="1" dirty="0" smtClean="0">
                <a:solidFill>
                  <a:srgbClr val="FF0000"/>
                </a:solidFill>
              </a:rPr>
              <a:t>Review and approve the monthly reconciliation of account statements to internal departmental records. </a:t>
            </a:r>
          </a:p>
          <a:p>
            <a:pPr marL="685800" lvl="1" indent="-228600">
              <a:buAutoNum type="arabicPeriod"/>
            </a:pPr>
            <a:r>
              <a:rPr lang="en-US" sz="1300" b="1" dirty="0" smtClean="0">
                <a:solidFill>
                  <a:srgbClr val="FF0000"/>
                </a:solidFill>
              </a:rPr>
              <a:t>Ensure </a:t>
            </a:r>
            <a:r>
              <a:rPr lang="en-US" sz="1300" b="1" dirty="0">
                <a:solidFill>
                  <a:srgbClr val="FF0000"/>
                </a:solidFill>
              </a:rPr>
              <a:t>the Trust Fund Project remains solvent and expenditures do not exceed resources. </a:t>
            </a:r>
            <a:endParaRPr lang="en-US" sz="1300" b="1" dirty="0" smtClean="0">
              <a:solidFill>
                <a:srgbClr val="FF0000"/>
              </a:solidFill>
            </a:endParaRPr>
          </a:p>
          <a:p>
            <a:pPr marL="685800" lvl="1" indent="-228600">
              <a:buAutoNum type="arabicPeriod"/>
            </a:pPr>
            <a:r>
              <a:rPr lang="en-US" sz="1300" dirty="0" smtClean="0"/>
              <a:t>Identify </a:t>
            </a:r>
            <a:r>
              <a:rPr lang="en-US" sz="1300" dirty="0"/>
              <a:t>potential or actual insolvency and take corrective action: </a:t>
            </a:r>
            <a:endParaRPr lang="en-US" sz="1300" dirty="0" smtClean="0"/>
          </a:p>
          <a:p>
            <a:pPr marL="1143000" lvl="2" indent="-228600">
              <a:buAutoNum type="alphaLcPeriod"/>
            </a:pPr>
            <a:r>
              <a:rPr lang="en-US" sz="1300" dirty="0" smtClean="0"/>
              <a:t>Submit </a:t>
            </a:r>
            <a:r>
              <a:rPr lang="en-US" sz="1300" dirty="0"/>
              <a:t>a revised cash flow projection where expenditures are adjusted to not exceed revenues; and </a:t>
            </a:r>
            <a:endParaRPr lang="en-US" sz="1300" dirty="0" smtClean="0"/>
          </a:p>
          <a:p>
            <a:pPr marL="1143000" lvl="2" indent="-228600">
              <a:buAutoNum type="alphaLcPeriod"/>
            </a:pPr>
            <a:r>
              <a:rPr lang="en-US" sz="1300" dirty="0" smtClean="0"/>
              <a:t>Submit </a:t>
            </a:r>
            <a:r>
              <a:rPr lang="en-US" sz="1300" dirty="0"/>
              <a:t>a plan of corrective action</a:t>
            </a:r>
            <a:r>
              <a:rPr lang="en-US" sz="1200" dirty="0"/>
              <a:t>. </a:t>
            </a:r>
          </a:p>
          <a:p>
            <a:endParaRPr lang="en-US" dirty="0"/>
          </a:p>
        </p:txBody>
      </p:sp>
      <p:sp>
        <p:nvSpPr>
          <p:cNvPr id="4" name="Content Placeholder 3"/>
          <p:cNvSpPr>
            <a:spLocks noGrp="1"/>
          </p:cNvSpPr>
          <p:nvPr>
            <p:ph sz="half" idx="4294967295"/>
          </p:nvPr>
        </p:nvSpPr>
        <p:spPr>
          <a:xfrm>
            <a:off x="4103510" y="1817511"/>
            <a:ext cx="3849511" cy="4056325"/>
          </a:xfrm>
        </p:spPr>
        <p:txBody>
          <a:bodyPr>
            <a:normAutofit fontScale="92500"/>
          </a:bodyPr>
          <a:lstStyle/>
          <a:p>
            <a:pPr marL="914400" lvl="2" indent="0">
              <a:buFont typeface="Arial"/>
              <a:buNone/>
            </a:pPr>
            <a:r>
              <a:rPr lang="en-US" sz="1300" b="1" u="sng" dirty="0"/>
              <a:t>Accounting Office Responsibility: </a:t>
            </a:r>
            <a:endParaRPr lang="en-US" sz="1300" b="1" u="sng" dirty="0" smtClean="0"/>
          </a:p>
          <a:p>
            <a:pPr marL="914400" lvl="2" indent="0">
              <a:buNone/>
            </a:pPr>
            <a:r>
              <a:rPr lang="en-US" sz="1300" b="1" dirty="0" smtClean="0"/>
              <a:t>1. Review </a:t>
            </a:r>
            <a:r>
              <a:rPr lang="en-US" sz="1300" b="1" dirty="0"/>
              <a:t>revised cash flow projections:  </a:t>
            </a:r>
          </a:p>
          <a:p>
            <a:pPr marL="914400" lvl="2" indent="0">
              <a:buNone/>
            </a:pPr>
            <a:r>
              <a:rPr lang="en-US" sz="1300" b="1" dirty="0" smtClean="0"/>
              <a:t>Approve</a:t>
            </a:r>
            <a:r>
              <a:rPr lang="en-US" sz="1300" dirty="0" smtClean="0"/>
              <a:t> </a:t>
            </a:r>
            <a:r>
              <a:rPr lang="en-US" sz="1300" dirty="0"/>
              <a:t>if projections indicate the project will be self-sustaining; or </a:t>
            </a:r>
          </a:p>
          <a:p>
            <a:pPr marL="914400" lvl="2" indent="0">
              <a:buNone/>
            </a:pPr>
            <a:r>
              <a:rPr lang="en-US" sz="1300" b="1" dirty="0" smtClean="0"/>
              <a:t>Reject</a:t>
            </a:r>
            <a:r>
              <a:rPr lang="en-US" sz="1300" dirty="0" smtClean="0"/>
              <a:t> </a:t>
            </a:r>
            <a:r>
              <a:rPr lang="en-US" sz="1300" dirty="0"/>
              <a:t>if projections do not indicate the project can be self-sustaining and forward rejection recommendation to Vice President, Finance and Administrative Services. </a:t>
            </a:r>
            <a:endParaRPr lang="en-US" sz="1300" dirty="0" smtClean="0"/>
          </a:p>
          <a:p>
            <a:pPr marL="914400" lvl="2" indent="0">
              <a:buNone/>
            </a:pPr>
            <a:r>
              <a:rPr lang="en-US" sz="1300" b="1" dirty="0" smtClean="0"/>
              <a:t>2.  Review </a:t>
            </a:r>
            <a:r>
              <a:rPr lang="en-US" sz="1300" b="1" dirty="0"/>
              <a:t>corrective actions: </a:t>
            </a:r>
            <a:endParaRPr lang="en-US" sz="1300" b="1" dirty="0" smtClean="0"/>
          </a:p>
          <a:p>
            <a:pPr marL="914400" lvl="2" indent="0">
              <a:buNone/>
            </a:pPr>
            <a:r>
              <a:rPr lang="en-US" sz="1300" b="1" dirty="0" smtClean="0"/>
              <a:t>Approve </a:t>
            </a:r>
            <a:r>
              <a:rPr lang="en-US" sz="1300" dirty="0"/>
              <a:t>if corrective actions will result in attainment of self-support status; or </a:t>
            </a:r>
            <a:endParaRPr lang="en-US" sz="1300" dirty="0" smtClean="0"/>
          </a:p>
          <a:p>
            <a:pPr marL="914400" lvl="2" indent="0">
              <a:buNone/>
            </a:pPr>
            <a:r>
              <a:rPr lang="en-US" sz="1300" b="1" dirty="0" smtClean="0"/>
              <a:t>Reject</a:t>
            </a:r>
            <a:r>
              <a:rPr lang="en-US" sz="1300" dirty="0" smtClean="0"/>
              <a:t> </a:t>
            </a:r>
            <a:r>
              <a:rPr lang="en-US" sz="1300" dirty="0"/>
              <a:t>if corrective actions will not result in attainment of self-support status and forward rejection recommendation to Vice President, Finance and Administrative Services. </a:t>
            </a:r>
          </a:p>
          <a:p>
            <a:endParaRPr lang="en-US" dirty="0"/>
          </a:p>
        </p:txBody>
      </p:sp>
      <p:sp>
        <p:nvSpPr>
          <p:cNvPr id="5" name="Content Placeholder 3"/>
          <p:cNvSpPr txBox="1">
            <a:spLocks/>
          </p:cNvSpPr>
          <p:nvPr/>
        </p:nvSpPr>
        <p:spPr>
          <a:xfrm>
            <a:off x="7597422" y="2560320"/>
            <a:ext cx="3386667" cy="331012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US" dirty="0"/>
          </a:p>
        </p:txBody>
      </p:sp>
      <p:sp>
        <p:nvSpPr>
          <p:cNvPr id="6" name="Content Placeholder 3"/>
          <p:cNvSpPr txBox="1">
            <a:spLocks/>
          </p:cNvSpPr>
          <p:nvPr/>
        </p:nvSpPr>
        <p:spPr>
          <a:xfrm>
            <a:off x="7953021" y="1817511"/>
            <a:ext cx="3522135" cy="405293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914400" lvl="2" indent="0">
              <a:buNone/>
            </a:pPr>
            <a:r>
              <a:rPr lang="en-US" sz="1200" b="1" u="sng" dirty="0"/>
              <a:t>Chief Financial Officer Responsibility: </a:t>
            </a:r>
          </a:p>
          <a:p>
            <a:pPr marL="1143000" lvl="2" indent="-228600">
              <a:buAutoNum type="arabicPeriod"/>
            </a:pPr>
            <a:r>
              <a:rPr lang="en-US" sz="1200" dirty="0"/>
              <a:t>Suspend signature authority until corrective action has been completed; or </a:t>
            </a:r>
          </a:p>
          <a:p>
            <a:pPr marL="1143000" lvl="2" indent="-228600">
              <a:buAutoNum type="arabicPeriod"/>
            </a:pPr>
            <a:r>
              <a:rPr lang="en-US" sz="1200" dirty="0" smtClean="0"/>
              <a:t>Authorize </a:t>
            </a:r>
            <a:r>
              <a:rPr lang="en-US" sz="1200" dirty="0"/>
              <a:t>assessment of a penalty fee; or </a:t>
            </a:r>
          </a:p>
          <a:p>
            <a:pPr marL="1143000" lvl="2" indent="-228600">
              <a:buAutoNum type="arabicPeriod"/>
            </a:pPr>
            <a:r>
              <a:rPr lang="en-US" sz="1200" dirty="0" smtClean="0"/>
              <a:t>Require </a:t>
            </a:r>
            <a:r>
              <a:rPr lang="en-US" sz="1200" dirty="0"/>
              <a:t>a revised cash flow projection; or </a:t>
            </a:r>
          </a:p>
          <a:p>
            <a:pPr marL="1143000" lvl="2" indent="-228600">
              <a:buAutoNum type="arabicPeriod"/>
            </a:pPr>
            <a:r>
              <a:rPr lang="en-US" sz="1200" dirty="0" smtClean="0"/>
              <a:t>Terminate </a:t>
            </a:r>
            <a:r>
              <a:rPr lang="en-US" sz="1200" dirty="0"/>
              <a:t>the trust agreement and close the project. </a:t>
            </a:r>
          </a:p>
          <a:p>
            <a:endParaRPr lang="en-US" dirty="0"/>
          </a:p>
        </p:txBody>
      </p:sp>
    </p:spTree>
    <p:extLst>
      <p:ext uri="{BB962C8B-B14F-4D97-AF65-F5344CB8AC3E}">
        <p14:creationId xmlns:p14="http://schemas.microsoft.com/office/powerpoint/2010/main" val="632129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716845" y="903111"/>
            <a:ext cx="10684933" cy="5215114"/>
          </a:xfrm>
        </p:spPr>
        <p:txBody>
          <a:bodyPr>
            <a:noAutofit/>
          </a:bodyPr>
          <a:lstStyle/>
          <a:p>
            <a:pPr marL="914400" lvl="2" indent="0">
              <a:buNone/>
            </a:pPr>
            <a:endParaRPr lang="en-US" sz="1300" dirty="0" smtClean="0"/>
          </a:p>
          <a:p>
            <a:pPr marL="914400" lvl="2" indent="0">
              <a:buNone/>
            </a:pPr>
            <a:r>
              <a:rPr lang="en-US" sz="1600" b="1" dirty="0" smtClean="0"/>
              <a:t>E</a:t>
            </a:r>
            <a:r>
              <a:rPr lang="en-US" sz="1600" b="1" dirty="0"/>
              <a:t>. Budgets </a:t>
            </a:r>
            <a:endParaRPr lang="en-US" sz="1600" b="1" dirty="0" smtClean="0"/>
          </a:p>
          <a:p>
            <a:pPr marL="914400" lvl="2" indent="0">
              <a:buNone/>
            </a:pPr>
            <a:r>
              <a:rPr lang="en-US" sz="1100" dirty="0" smtClean="0"/>
              <a:t>The </a:t>
            </a:r>
            <a:r>
              <a:rPr lang="en-US" sz="1100" dirty="0"/>
              <a:t>annual budget development process includes submission of both revenue and expenditure budget plans annually for Trust Fund Projects to the Budget Office. </a:t>
            </a:r>
            <a:endParaRPr lang="en-US" sz="1100" dirty="0" smtClean="0"/>
          </a:p>
          <a:p>
            <a:pPr marL="914400" lvl="2" indent="0">
              <a:buNone/>
            </a:pPr>
            <a:r>
              <a:rPr lang="en-US" sz="1200" b="1" dirty="0" smtClean="0"/>
              <a:t>Annual </a:t>
            </a:r>
            <a:r>
              <a:rPr lang="en-US" sz="1200" b="1" dirty="0"/>
              <a:t>Trust Budget Guidelines will be sent from the Budget Office</a:t>
            </a:r>
            <a:r>
              <a:rPr lang="en-US" sz="1100" b="1" dirty="0"/>
              <a:t>, including: </a:t>
            </a:r>
            <a:endParaRPr lang="en-US" sz="1100" b="1" dirty="0" smtClean="0"/>
          </a:p>
          <a:p>
            <a:pPr marL="1485900" lvl="3" indent="-228600">
              <a:buAutoNum type="arabicPeriod"/>
            </a:pPr>
            <a:r>
              <a:rPr lang="en-US" sz="900" dirty="0" smtClean="0"/>
              <a:t>Excel </a:t>
            </a:r>
            <a:r>
              <a:rPr lang="en-US" sz="900" dirty="0"/>
              <a:t>template to be completed to facilitate the budget upload to PeopleSoft </a:t>
            </a:r>
            <a:endParaRPr lang="en-US" sz="900" dirty="0" smtClean="0"/>
          </a:p>
          <a:p>
            <a:pPr marL="1485900" lvl="3" indent="-228600">
              <a:buAutoNum type="arabicPeriod"/>
            </a:pPr>
            <a:r>
              <a:rPr lang="en-US" sz="900" dirty="0" smtClean="0"/>
              <a:t>Projected </a:t>
            </a:r>
            <a:r>
              <a:rPr lang="en-US" sz="900" dirty="0"/>
              <a:t>enrollment, benefit rates, links to the Budget Office website for assistance </a:t>
            </a:r>
            <a:endParaRPr lang="en-US" sz="900" dirty="0" smtClean="0"/>
          </a:p>
          <a:p>
            <a:pPr marL="1485900" lvl="3" indent="-228600">
              <a:buAutoNum type="arabicPeriod"/>
            </a:pPr>
            <a:r>
              <a:rPr lang="en-US" sz="900" dirty="0" smtClean="0"/>
              <a:t>Associated </a:t>
            </a:r>
            <a:r>
              <a:rPr lang="en-US" sz="900" dirty="0"/>
              <a:t>delivery </a:t>
            </a:r>
            <a:r>
              <a:rPr lang="en-US" sz="900" dirty="0" smtClean="0"/>
              <a:t>dates</a:t>
            </a:r>
          </a:p>
          <a:p>
            <a:pPr marL="1257300" lvl="3" indent="0">
              <a:buNone/>
            </a:pPr>
            <a:endParaRPr lang="en-US" sz="900" dirty="0"/>
          </a:p>
          <a:p>
            <a:pPr marL="914400" lvl="2" indent="0">
              <a:buNone/>
            </a:pPr>
            <a:r>
              <a:rPr lang="en-US" sz="1600" b="1" dirty="0" smtClean="0">
                <a:solidFill>
                  <a:srgbClr val="FF0000"/>
                </a:solidFill>
              </a:rPr>
              <a:t>F</a:t>
            </a:r>
            <a:r>
              <a:rPr lang="en-US" sz="1600" b="1" dirty="0">
                <a:solidFill>
                  <a:srgbClr val="FF0000"/>
                </a:solidFill>
              </a:rPr>
              <a:t>. Payroll Expenses </a:t>
            </a:r>
            <a:endParaRPr lang="en-US" sz="1600" b="1" dirty="0" smtClean="0">
              <a:solidFill>
                <a:srgbClr val="FF0000"/>
              </a:solidFill>
            </a:endParaRPr>
          </a:p>
          <a:p>
            <a:pPr marL="914400" lvl="2" indent="0">
              <a:buNone/>
            </a:pPr>
            <a:r>
              <a:rPr lang="en-US" sz="1100" b="1" dirty="0" smtClean="0">
                <a:solidFill>
                  <a:srgbClr val="FF0000"/>
                </a:solidFill>
              </a:rPr>
              <a:t>Trust </a:t>
            </a:r>
            <a:r>
              <a:rPr lang="en-US" sz="1100" b="1" dirty="0">
                <a:solidFill>
                  <a:srgbClr val="FF0000"/>
                </a:solidFill>
              </a:rPr>
              <a:t>Fund Projects anticipating payroll expense must contact the Budget Office before any payroll obligation is incurred. Sufficient time must be allowed to establish payroll capability of the Trust Fund Project. </a:t>
            </a:r>
            <a:endParaRPr lang="en-US" sz="1100" b="1" dirty="0" smtClean="0">
              <a:solidFill>
                <a:srgbClr val="FF0000"/>
              </a:solidFill>
            </a:endParaRPr>
          </a:p>
          <a:p>
            <a:pPr marL="914400" lvl="2" indent="0">
              <a:buNone/>
            </a:pPr>
            <a:endParaRPr lang="en-US" sz="1100" b="1" dirty="0" smtClean="0">
              <a:solidFill>
                <a:srgbClr val="FF0000"/>
              </a:solidFill>
            </a:endParaRPr>
          </a:p>
          <a:p>
            <a:pPr marL="914400" lvl="2" indent="0">
              <a:buNone/>
            </a:pPr>
            <a:r>
              <a:rPr lang="en-US" sz="1600" b="1" dirty="0" smtClean="0"/>
              <a:t>G</a:t>
            </a:r>
            <a:r>
              <a:rPr lang="en-US" sz="1600" b="1" dirty="0"/>
              <a:t>. Transfers </a:t>
            </a:r>
            <a:endParaRPr lang="en-US" sz="1600" b="1" dirty="0" smtClean="0"/>
          </a:p>
          <a:p>
            <a:pPr marL="914400" lvl="2" indent="0">
              <a:buNone/>
            </a:pPr>
            <a:r>
              <a:rPr lang="en-US" sz="1100" b="1" dirty="0" smtClean="0"/>
              <a:t>A </a:t>
            </a:r>
            <a:r>
              <a:rPr lang="en-US" sz="1100" b="1" dirty="0"/>
              <a:t>transfer of revenue from one trust fund project to another is only permissible when: </a:t>
            </a:r>
            <a:endParaRPr lang="en-US" sz="1100" b="1" dirty="0" smtClean="0"/>
          </a:p>
          <a:p>
            <a:pPr marL="914400" lvl="2" indent="0">
              <a:buNone/>
            </a:pPr>
            <a:r>
              <a:rPr lang="en-US" sz="1100" b="1" dirty="0"/>
              <a:t>	</a:t>
            </a:r>
            <a:r>
              <a:rPr lang="en-US" sz="1100" b="1" dirty="0" smtClean="0"/>
              <a:t>1</a:t>
            </a:r>
            <a:r>
              <a:rPr lang="en-US" sz="1100" b="1" dirty="0"/>
              <a:t>. The project is accounted for in multiple </a:t>
            </a:r>
            <a:r>
              <a:rPr lang="en-US" sz="1100" b="1" dirty="0" err="1"/>
              <a:t>DeptIDs</a:t>
            </a:r>
            <a:r>
              <a:rPr lang="en-US" sz="1100" b="1" dirty="0"/>
              <a:t> for management and/or accounting purposes, but is one trust project; or </a:t>
            </a:r>
            <a:endParaRPr lang="en-US" sz="1100" b="1" dirty="0" smtClean="0"/>
          </a:p>
          <a:p>
            <a:pPr marL="914400" lvl="2" indent="0">
              <a:buNone/>
            </a:pPr>
            <a:r>
              <a:rPr lang="en-US" sz="1100" b="1" dirty="0"/>
              <a:t>	</a:t>
            </a:r>
            <a:r>
              <a:rPr lang="en-US" sz="1100" b="1" dirty="0" smtClean="0"/>
              <a:t>2</a:t>
            </a:r>
            <a:r>
              <a:rPr lang="en-US" sz="1100" b="1" dirty="0"/>
              <a:t>. A loan is being made from one trust fund project to another, as supported by the appropriate trust agreements and as documented by a loan agreement </a:t>
            </a:r>
            <a:r>
              <a:rPr lang="en-US" sz="1100" b="1" dirty="0" smtClean="0"/>
              <a:t>	with repayment terms</a:t>
            </a:r>
            <a:r>
              <a:rPr lang="en-US" sz="1100" b="1" dirty="0"/>
              <a:t>. Loans must not interfere with the lending funds ability to fulfill its purpose and comply with other provisions of Education Code </a:t>
            </a:r>
            <a:r>
              <a:rPr lang="en-US" sz="1100" b="1" dirty="0" smtClean="0"/>
              <a:t>	§</a:t>
            </a:r>
            <a:r>
              <a:rPr lang="en-US" sz="1100" b="1" dirty="0"/>
              <a:t>89760 </a:t>
            </a:r>
            <a:endParaRPr lang="en-US" sz="1100" b="1" dirty="0" smtClean="0"/>
          </a:p>
          <a:p>
            <a:pPr marL="914400" lvl="2" indent="0">
              <a:buNone/>
            </a:pPr>
            <a:endParaRPr lang="en-US" sz="700" dirty="0" smtClean="0"/>
          </a:p>
        </p:txBody>
      </p:sp>
    </p:spTree>
    <p:extLst>
      <p:ext uri="{BB962C8B-B14F-4D97-AF65-F5344CB8AC3E}">
        <p14:creationId xmlns:p14="http://schemas.microsoft.com/office/powerpoint/2010/main" val="2701042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142AF192221246AB69E4EC2EBD693B" ma:contentTypeVersion="16" ma:contentTypeDescription="Create a new document." ma:contentTypeScope="" ma:versionID="b10acbd2033dad03739ab416742f95a0">
  <xsd:schema xmlns:xsd="http://www.w3.org/2001/XMLSchema" xmlns:xs="http://www.w3.org/2001/XMLSchema" xmlns:p="http://schemas.microsoft.com/office/2006/metadata/properties" xmlns:ns2="8224bda5-3a31-4170-a553-e70ce2891e85" xmlns:ns3="db97c631-c8fa-422d-8a7e-d8a288ab61f4" targetNamespace="http://schemas.microsoft.com/office/2006/metadata/properties" ma:root="true" ma:fieldsID="188aa2976eaacb7b9310794d679046fb" ns2:_="" ns3:_="">
    <xsd:import namespace="8224bda5-3a31-4170-a553-e70ce2891e85"/>
    <xsd:import namespace="db97c631-c8fa-422d-8a7e-d8a288ab61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4bda5-3a31-4170-a553-e70ce2891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159e63-60f8-4ddf-b724-29d6db92a9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97c631-c8fa-422d-8a7e-d8a288ab61f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4e55388-6d9b-4bcd-87a5-2e1349e1a605}" ma:internalName="TaxCatchAll" ma:showField="CatchAllData" ma:web="db97c631-c8fa-422d-8a7e-d8a288ab61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b97c631-c8fa-422d-8a7e-d8a288ab61f4" xsi:nil="true"/>
    <lcf76f155ced4ddcb4097134ff3c332f xmlns="8224bda5-3a31-4170-a553-e70ce2891e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83E3F65-D2C3-498B-B940-776947EBC044}"/>
</file>

<file path=customXml/itemProps2.xml><?xml version="1.0" encoding="utf-8"?>
<ds:datastoreItem xmlns:ds="http://schemas.openxmlformats.org/officeDocument/2006/customXml" ds:itemID="{88C1C848-95A6-4ED5-A117-BAB0EF3081EA}">
  <ds:schemaRefs>
    <ds:schemaRef ds:uri="http://schemas.microsoft.com/sharepoint/v3/contenttype/forms"/>
  </ds:schemaRefs>
</ds:datastoreItem>
</file>

<file path=customXml/itemProps3.xml><?xml version="1.0" encoding="utf-8"?>
<ds:datastoreItem xmlns:ds="http://schemas.openxmlformats.org/officeDocument/2006/customXml" ds:itemID="{D6361BAA-71F4-4BAC-AB4E-B705D2818481}">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db97c631-c8fa-422d-8a7e-d8a288ab61f4"/>
    <ds:schemaRef ds:uri="http://purl.org/dc/elements/1.1/"/>
    <ds:schemaRef ds:uri="8224bda5-3a31-4170-a553-e70ce2891e85"/>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Organic</Template>
  <TotalTime>2701</TotalTime>
  <Words>2886</Words>
  <Application>Microsoft Office PowerPoint</Application>
  <PresentationFormat>Widescreen</PresentationFormat>
  <Paragraphs>157</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Trust Fund Administration Per CSUSM FAS Trust Fund Administration Policy 2/17/2020</vt:lpstr>
      <vt:lpstr> Overview of a Trust Fund Project </vt:lpstr>
      <vt:lpstr> I. Purpose</vt:lpstr>
      <vt:lpstr>II. Sources of Revenue</vt:lpstr>
      <vt:lpstr>III. How to Process a Trust Fund  Project Agreement</vt:lpstr>
      <vt:lpstr>IV. How to Operate a Trust Project</vt:lpstr>
      <vt:lpstr>PowerPoint Presentation</vt:lpstr>
      <vt:lpstr>  D. Accounting Statements and Account Management Responsibility </vt:lpstr>
      <vt:lpstr>PowerPoint Presentation</vt:lpstr>
      <vt:lpstr>PowerPoint Presentation</vt:lpstr>
      <vt:lpstr>V. Interest Earnings</vt:lpstr>
      <vt:lpstr>Trust Fund Timeline</vt:lpstr>
      <vt:lpstr>Data Warehouse – Fund Balance Report</vt:lpstr>
      <vt:lpstr>Trust Fund Resources</vt:lpstr>
      <vt:lpstr>Q&amp;A</vt:lpstr>
    </vt:vector>
  </TitlesOfParts>
  <Company>CSU San Marcos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Rasimas</dc:creator>
  <cp:lastModifiedBy>Maria Rasimas</cp:lastModifiedBy>
  <cp:revision>199</cp:revision>
  <cp:lastPrinted>2019-05-06T18:30:30Z</cp:lastPrinted>
  <dcterms:created xsi:type="dcterms:W3CDTF">2018-02-27T18:27:22Z</dcterms:created>
  <dcterms:modified xsi:type="dcterms:W3CDTF">2021-06-15T17:34:32Z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0x010100F3142AF192221246AB69E4EC2EBD693B</vt:lpwstr>
  </property>
  <property fmtid="{D5CDD505-2E9C-101B-9397-08002B2CF9AE}" pid="3" name="AuthorIds_UIVersion_13824">
    <vt:lpwstr>272</vt:lpwstr>
  </property>
</Properties>
</file>