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89C1D-6F9A-E243-AFA3-B07BEFD14966}" type="datetimeFigureOut">
              <a:rPr lang="en-US" smtClean="0"/>
              <a:t>5/4/16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8FC4C-E1A3-5B44-A8AD-84425523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5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Provost Sheath 2000-2005 / 5 years; Provost </a:t>
            </a:r>
            <a:r>
              <a:rPr lang="en-US" dirty="0" err="1" smtClean="0"/>
              <a:t>Cutrer</a:t>
            </a:r>
            <a:r>
              <a:rPr lang="en-US" dirty="0" smtClean="0"/>
              <a:t> 2006 to 2012 with January 2013 departure /</a:t>
            </a:r>
            <a:r>
              <a:rPr lang="en-US" baseline="0" dirty="0" smtClean="0"/>
              <a:t> 6 years; Provost </a:t>
            </a:r>
            <a:r>
              <a:rPr lang="en-US" baseline="0" dirty="0" err="1" smtClean="0"/>
              <a:t>Oberem</a:t>
            </a:r>
            <a:r>
              <a:rPr lang="en-US" baseline="0" dirty="0" smtClean="0"/>
              <a:t> 2013 to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FC4C-E1A3-5B44-A8AD-8442552313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4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3148C51-78CD-E648-88C7-5895A9DA1EC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F34BDE3-7F7F-6A4F-A4BD-DBAEB050A3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Future of </a:t>
            </a:r>
            <a:br>
              <a:rPr lang="en-US" dirty="0" smtClean="0"/>
            </a:br>
            <a:r>
              <a:rPr lang="en-US" dirty="0" smtClean="0"/>
              <a:t>A &amp; L Funding </a:t>
            </a:r>
            <a:br>
              <a:rPr lang="en-US" dirty="0" smtClean="0"/>
            </a:br>
            <a:r>
              <a:rPr lang="en-US" sz="3200" b="1" dirty="0" smtClean="0">
                <a:latin typeface="Arial"/>
                <a:cs typeface="Arial"/>
              </a:rPr>
              <a:t>(AY 2017-18 and beyond)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934547"/>
            <a:ext cx="7398441" cy="112414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May 4, 2016 ~ Academic Senate Meeting</a:t>
            </a:r>
          </a:p>
          <a:p>
            <a:r>
              <a:rPr lang="en-US" dirty="0" smtClean="0">
                <a:latin typeface="Arial"/>
                <a:cs typeface="Arial"/>
              </a:rPr>
              <a:t>CSU San Marcos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048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&amp; Lectures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49" y="408779"/>
            <a:ext cx="8321021" cy="4788555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rial"/>
                <a:cs typeface="Arial"/>
              </a:rPr>
              <a:t>Has grown from </a:t>
            </a:r>
            <a:r>
              <a:rPr lang="en-US" sz="2800" b="1" dirty="0" smtClean="0">
                <a:latin typeface="Arial"/>
                <a:cs typeface="Arial"/>
              </a:rPr>
              <a:t>a few to 10-20+ </a:t>
            </a:r>
            <a:r>
              <a:rPr lang="en-US" sz="2800" dirty="0" smtClean="0">
                <a:latin typeface="Arial"/>
                <a:cs typeface="Arial"/>
              </a:rPr>
              <a:t>events per year that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advance</a:t>
            </a:r>
            <a:r>
              <a:rPr lang="en-US" sz="2800" dirty="0" smtClean="0">
                <a:solidFill>
                  <a:srgbClr val="AD0101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AD0101"/>
                </a:solidFill>
                <a:latin typeface="Arial"/>
                <a:cs typeface="Arial"/>
              </a:rPr>
              <a:t>diversity</a:t>
            </a:r>
            <a:r>
              <a:rPr lang="en-US" sz="2800" dirty="0" smtClean="0">
                <a:latin typeface="Arial"/>
                <a:cs typeface="Arial"/>
              </a:rPr>
              <a:t> and </a:t>
            </a:r>
            <a:r>
              <a:rPr lang="en-US" sz="2800" dirty="0" smtClean="0">
                <a:solidFill>
                  <a:srgbClr val="AD0101"/>
                </a:solidFill>
                <a:latin typeface="Arial"/>
                <a:cs typeface="Arial"/>
              </a:rPr>
              <a:t>instructionally related goals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Budget of </a:t>
            </a:r>
            <a:r>
              <a:rPr lang="en-US" sz="2800" dirty="0" err="1" smtClean="0">
                <a:latin typeface="Arial"/>
                <a:cs typeface="Arial"/>
              </a:rPr>
              <a:t>approx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$40K to now $30K </a:t>
            </a:r>
            <a:r>
              <a:rPr lang="en-US" sz="2800" dirty="0" smtClean="0">
                <a:latin typeface="Arial"/>
                <a:cs typeface="Arial"/>
              </a:rPr>
              <a:t>for its final year of funding through </a:t>
            </a:r>
            <a:r>
              <a:rPr lang="en-US" sz="2800" b="1" dirty="0" smtClean="0">
                <a:latin typeface="Arial"/>
                <a:cs typeface="Arial"/>
              </a:rPr>
              <a:t>IRA</a:t>
            </a:r>
            <a:r>
              <a:rPr lang="en-US" sz="2800" dirty="0" smtClean="0">
                <a:latin typeface="Arial"/>
                <a:cs typeface="Arial"/>
              </a:rPr>
              <a:t> for </a:t>
            </a:r>
            <a:r>
              <a:rPr lang="en-US" sz="2800" b="1" dirty="0" smtClean="0">
                <a:latin typeface="Arial"/>
                <a:cs typeface="Arial"/>
              </a:rPr>
              <a:t>AY 2016-17 events</a:t>
            </a:r>
          </a:p>
          <a:p>
            <a:endParaRPr lang="en-US" sz="2800" b="1" dirty="0">
              <a:latin typeface="Arial"/>
              <a:cs typeface="Arial"/>
            </a:endParaRPr>
          </a:p>
          <a:p>
            <a:r>
              <a:rPr lang="en-US" sz="2800" b="1" dirty="0" smtClean="0">
                <a:latin typeface="Arial"/>
                <a:cs typeface="Arial"/>
              </a:rPr>
              <a:t>IRA</a:t>
            </a:r>
            <a:r>
              <a:rPr lang="en-US" sz="2800" dirty="0" smtClean="0">
                <a:latin typeface="Arial"/>
                <a:cs typeface="Arial"/>
              </a:rPr>
              <a:t> needing to shift Cougar Chronicle and Arts &amp; Lectures funding to other sources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Never an Academic Senate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53536"/>
            <a:ext cx="6781800" cy="1138743"/>
          </a:xfrm>
        </p:spPr>
        <p:txBody>
          <a:bodyPr>
            <a:normAutofit/>
          </a:bodyPr>
          <a:lstStyle/>
          <a:p>
            <a:r>
              <a:rPr lang="en-US" sz="4000" dirty="0"/>
              <a:t>Committee H</a:t>
            </a:r>
            <a:r>
              <a:rPr lang="en-US" sz="4000" dirty="0" smtClean="0"/>
              <a:t>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29" y="569371"/>
            <a:ext cx="8175039" cy="489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/>
                <a:cs typeface="Arial"/>
              </a:rPr>
              <a:t>Arts </a:t>
            </a:r>
            <a:r>
              <a:rPr lang="en-US" sz="2800" b="1" dirty="0">
                <a:latin typeface="Arial"/>
                <a:cs typeface="Arial"/>
              </a:rPr>
              <a:t>&amp; </a:t>
            </a:r>
            <a:r>
              <a:rPr lang="en-US" sz="2800" b="1" dirty="0" smtClean="0">
                <a:latin typeface="Arial"/>
                <a:cs typeface="Arial"/>
              </a:rPr>
              <a:t>Lectures has </a:t>
            </a:r>
            <a:r>
              <a:rPr lang="en-US" sz="2800" b="1" dirty="0">
                <a:latin typeface="Arial"/>
                <a:cs typeface="Arial"/>
              </a:rPr>
              <a:t>been housed in several different </a:t>
            </a:r>
            <a:r>
              <a:rPr lang="en-US" sz="2800" b="1" dirty="0" smtClean="0">
                <a:latin typeface="Arial"/>
                <a:cs typeface="Arial"/>
              </a:rPr>
              <a:t>units </a:t>
            </a:r>
            <a:r>
              <a:rPr lang="en-US" sz="2800" b="1" dirty="0">
                <a:latin typeface="Arial"/>
                <a:cs typeface="Arial"/>
              </a:rPr>
              <a:t>on </a:t>
            </a:r>
            <a:r>
              <a:rPr lang="en-US" sz="2800" b="1" dirty="0" smtClean="0">
                <a:latin typeface="Arial"/>
                <a:cs typeface="Arial"/>
              </a:rPr>
              <a:t>campus over the years:</a:t>
            </a:r>
          </a:p>
          <a:p>
            <a:pPr marL="514350" indent="-514350">
              <a:buAutoNum type="alphaLcParenR"/>
            </a:pPr>
            <a:r>
              <a:rPr lang="en-US" sz="2800" b="1" dirty="0" smtClean="0">
                <a:latin typeface="Arial"/>
                <a:cs typeface="Arial"/>
              </a:rPr>
              <a:t>The University </a:t>
            </a:r>
            <a:r>
              <a:rPr lang="en-US" sz="2800" b="1" dirty="0">
                <a:latin typeface="Arial"/>
                <a:cs typeface="Arial"/>
              </a:rPr>
              <a:t>L</a:t>
            </a:r>
            <a:r>
              <a:rPr lang="en-US" sz="2800" b="1" dirty="0" smtClean="0">
                <a:latin typeface="Arial"/>
                <a:cs typeface="Arial"/>
              </a:rPr>
              <a:t>ibrary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dirty="0">
                <a:latin typeface="Arial"/>
                <a:cs typeface="Arial"/>
              </a:rPr>
              <a:t>with </a:t>
            </a:r>
            <a:r>
              <a:rPr lang="en-US" dirty="0" smtClean="0">
                <a:latin typeface="Arial"/>
                <a:cs typeface="Arial"/>
              </a:rPr>
              <a:t>workload units and a stipend </a:t>
            </a:r>
            <a:r>
              <a:rPr lang="en-US" dirty="0">
                <a:latin typeface="Arial"/>
                <a:cs typeface="Arial"/>
              </a:rPr>
              <a:t>given to oversee the </a:t>
            </a:r>
            <a:r>
              <a:rPr lang="en-US" dirty="0" smtClean="0">
                <a:latin typeface="Arial"/>
                <a:cs typeface="Arial"/>
              </a:rPr>
              <a:t>series (Bonnie Biggs, Director; no committee)</a:t>
            </a:r>
          </a:p>
          <a:p>
            <a:pPr marL="457200" indent="-457200">
              <a:buAutoNum type="alphaLcParenR"/>
            </a:pP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Arial"/>
                <a:cs typeface="Arial"/>
              </a:rPr>
              <a:t>b</a:t>
            </a:r>
            <a:r>
              <a:rPr lang="en-US" sz="2800" b="1" dirty="0">
                <a:solidFill>
                  <a:schemeClr val="accent1"/>
                </a:solidFill>
                <a:latin typeface="Arial"/>
                <a:cs typeface="Arial"/>
              </a:rPr>
              <a:t>) </a:t>
            </a:r>
            <a:r>
              <a:rPr lang="en-US" sz="2800" b="1" dirty="0">
                <a:latin typeface="Arial"/>
                <a:cs typeface="Arial"/>
              </a:rPr>
              <a:t>Academic Affairs, Graduate Studies Division 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>
                <a:latin typeface="Arial"/>
                <a:cs typeface="Arial"/>
              </a:rPr>
              <a:t>Provost Bob Sheath / Pat Worden, </a:t>
            </a:r>
            <a:r>
              <a:rPr lang="en-US" dirty="0" smtClean="0">
                <a:latin typeface="Arial"/>
                <a:cs typeface="Arial"/>
              </a:rPr>
              <a:t>Dean, Graduate </a:t>
            </a:r>
            <a:r>
              <a:rPr lang="en-US" dirty="0">
                <a:latin typeface="Arial"/>
                <a:cs typeface="Arial"/>
              </a:rPr>
              <a:t>Studies / </a:t>
            </a:r>
            <a:r>
              <a:rPr lang="en-US" dirty="0" smtClean="0">
                <a:latin typeface="Arial"/>
                <a:cs typeface="Arial"/>
              </a:rPr>
              <a:t>AVP Research, Geraldo Gonzalez; </a:t>
            </a:r>
          </a:p>
          <a:p>
            <a:pPr marL="0" indent="0">
              <a:buNone/>
            </a:pPr>
            <a:r>
              <a:rPr lang="en-US" sz="2800" b="1" dirty="0" smtClean="0">
                <a:latin typeface="Arial"/>
                <a:cs typeface="Arial"/>
              </a:rPr>
              <a:t>Center </a:t>
            </a:r>
            <a:r>
              <a:rPr lang="en-US" sz="2800" b="1" dirty="0" err="1" smtClean="0">
                <a:latin typeface="Arial"/>
                <a:cs typeface="Arial"/>
              </a:rPr>
              <a:t>Artes</a:t>
            </a:r>
            <a:r>
              <a:rPr lang="en-US" sz="2800" b="1" dirty="0" smtClean="0">
                <a:latin typeface="Arial"/>
                <a:cs typeface="Arial"/>
              </a:rPr>
              <a:t>, VPA</a:t>
            </a:r>
            <a:r>
              <a:rPr lang="en-US" sz="2800" b="1" dirty="0" smtClean="0">
                <a:latin typeface="Arial"/>
                <a:cs typeface="Arial"/>
                <a:sym typeface="Wingdings"/>
              </a:rPr>
              <a:t>SOA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/ </a:t>
            </a:r>
            <a:r>
              <a:rPr lang="en-US" dirty="0" err="1" smtClean="0">
                <a:latin typeface="Arial"/>
                <a:cs typeface="Arial"/>
              </a:rPr>
              <a:t>Merryl</a:t>
            </a:r>
            <a:r>
              <a:rPr lang="en-US" dirty="0" smtClean="0">
                <a:latin typeface="Arial"/>
                <a:cs typeface="Arial"/>
              </a:rPr>
              <a:t> Goldberg, Music Education;  Karen </a:t>
            </a:r>
            <a:r>
              <a:rPr lang="en-US" dirty="0" err="1" smtClean="0">
                <a:latin typeface="Arial"/>
                <a:cs typeface="Arial"/>
              </a:rPr>
              <a:t>Schaffman</a:t>
            </a:r>
            <a:r>
              <a:rPr lang="en-US" dirty="0" smtClean="0">
                <a:latin typeface="Arial"/>
                <a:cs typeface="Arial"/>
              </a:rPr>
              <a:t>, Dance Studies with </a:t>
            </a:r>
            <a:r>
              <a:rPr lang="en-US" dirty="0">
                <a:latin typeface="Arial"/>
                <a:cs typeface="Arial"/>
              </a:rPr>
              <a:t>faculty credit </a:t>
            </a:r>
            <a:r>
              <a:rPr lang="en-US" dirty="0" smtClean="0">
                <a:latin typeface="Arial"/>
                <a:cs typeface="Arial"/>
              </a:rPr>
              <a:t>(stipends? </a:t>
            </a:r>
            <a:r>
              <a:rPr lang="en-US" dirty="0">
                <a:latin typeface="Arial"/>
                <a:cs typeface="Arial"/>
              </a:rPr>
              <a:t>/ units</a:t>
            </a:r>
            <a:r>
              <a:rPr lang="en-US" dirty="0" smtClean="0">
                <a:latin typeface="Arial"/>
                <a:cs typeface="Arial"/>
              </a:rPr>
              <a:t>?)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299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18518"/>
            <a:ext cx="6781800" cy="773761"/>
          </a:xfrm>
        </p:spPr>
        <p:txBody>
          <a:bodyPr>
            <a:normAutofit/>
          </a:bodyPr>
          <a:lstStyle/>
          <a:p>
            <a:r>
              <a:rPr lang="en-US" sz="4400" dirty="0"/>
              <a:t>Committee </a:t>
            </a:r>
            <a:r>
              <a:rPr lang="en-US" sz="4400" dirty="0" smtClean="0"/>
              <a:t>History (cont’d)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55" y="0"/>
            <a:ext cx="8189636" cy="546012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D0101"/>
                </a:solidFill>
                <a:latin typeface="Arial"/>
                <a:cs typeface="Arial"/>
              </a:rPr>
              <a:t>c</a:t>
            </a:r>
            <a:r>
              <a:rPr lang="en-US" sz="2800" b="1" dirty="0" smtClean="0">
                <a:solidFill>
                  <a:srgbClr val="AD0101"/>
                </a:solidFill>
                <a:latin typeface="Arial"/>
                <a:cs typeface="Arial"/>
              </a:rPr>
              <a:t>) </a:t>
            </a:r>
            <a:r>
              <a:rPr lang="en-US" sz="2800" b="1" dirty="0">
                <a:latin typeface="Arial"/>
                <a:cs typeface="Arial"/>
              </a:rPr>
              <a:t>Events and Conference Services </a:t>
            </a:r>
            <a:r>
              <a:rPr lang="en-US" sz="2800" dirty="0">
                <a:latin typeface="Arial"/>
                <a:cs typeface="Arial"/>
              </a:rPr>
              <a:t>(Provost Emily </a:t>
            </a:r>
            <a:r>
              <a:rPr lang="en-US" sz="2800" dirty="0" err="1" smtClean="0">
                <a:latin typeface="Arial"/>
                <a:cs typeface="Arial"/>
              </a:rPr>
              <a:t>Cutrer</a:t>
            </a:r>
            <a:r>
              <a:rPr lang="en-US" sz="2800" dirty="0" smtClean="0">
                <a:latin typeface="Arial"/>
                <a:cs typeface="Arial"/>
              </a:rPr>
              <a:t>, AVPs Jeffries &amp; Powell);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D0101"/>
                </a:solidFill>
                <a:latin typeface="Arial"/>
                <a:cs typeface="Arial"/>
              </a:rPr>
              <a:t>d</a:t>
            </a:r>
            <a:r>
              <a:rPr lang="en-US" sz="2800" b="1" dirty="0" smtClean="0">
                <a:solidFill>
                  <a:srgbClr val="AD0101"/>
                </a:solidFill>
                <a:latin typeface="Arial"/>
                <a:cs typeface="Arial"/>
              </a:rPr>
              <a:t>) </a:t>
            </a:r>
            <a:r>
              <a:rPr lang="en-US" sz="2800" b="1" dirty="0">
                <a:latin typeface="Arial"/>
                <a:cs typeface="Arial"/>
              </a:rPr>
              <a:t>Community Engagement </a:t>
            </a:r>
            <a:r>
              <a:rPr lang="en-US" sz="2800" dirty="0">
                <a:latin typeface="Arial"/>
                <a:cs typeface="Arial"/>
              </a:rPr>
              <a:t>(Marilyn Huerta </a:t>
            </a:r>
            <a:r>
              <a:rPr lang="en-US" sz="2800" dirty="0" smtClean="0">
                <a:latin typeface="Arial"/>
                <a:cs typeface="Arial"/>
              </a:rPr>
              <a:t> applied </a:t>
            </a:r>
            <a:r>
              <a:rPr lang="en-US" sz="2800" dirty="0">
                <a:latin typeface="Arial"/>
                <a:cs typeface="Arial"/>
              </a:rPr>
              <a:t>for IRA </a:t>
            </a:r>
            <a:r>
              <a:rPr lang="en-US" sz="2800" dirty="0" smtClean="0">
                <a:latin typeface="Arial"/>
                <a:cs typeface="Arial"/>
              </a:rPr>
              <a:t>grants yearly)</a:t>
            </a:r>
            <a:r>
              <a:rPr lang="en-US" sz="28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D0101"/>
                </a:solidFill>
                <a:latin typeface="Arial"/>
                <a:cs typeface="Arial"/>
              </a:rPr>
              <a:t>e</a:t>
            </a:r>
            <a:r>
              <a:rPr lang="en-US" sz="2800" b="1" dirty="0" smtClean="0">
                <a:solidFill>
                  <a:srgbClr val="AD0101"/>
                </a:solidFill>
                <a:latin typeface="Arial"/>
                <a:cs typeface="Arial"/>
              </a:rPr>
              <a:t>) </a:t>
            </a:r>
            <a:r>
              <a:rPr lang="en-US" sz="2800" b="1" dirty="0">
                <a:latin typeface="Arial"/>
                <a:cs typeface="Arial"/>
              </a:rPr>
              <a:t>CHABSS</a:t>
            </a:r>
            <a:r>
              <a:rPr lang="en-US" sz="2800" dirty="0">
                <a:latin typeface="Arial"/>
                <a:cs typeface="Arial"/>
              </a:rPr>
              <a:t> (Provost Graham </a:t>
            </a:r>
            <a:r>
              <a:rPr lang="en-US" sz="2800" dirty="0" err="1">
                <a:latin typeface="Arial"/>
                <a:cs typeface="Arial"/>
              </a:rPr>
              <a:t>Oberem</a:t>
            </a:r>
            <a:r>
              <a:rPr lang="en-US" sz="2800" dirty="0">
                <a:latin typeface="Arial"/>
                <a:cs typeface="Arial"/>
              </a:rPr>
              <a:t> / Dean Adam </a:t>
            </a:r>
            <a:r>
              <a:rPr lang="en-US" sz="2800" dirty="0" smtClean="0">
                <a:latin typeface="Arial"/>
                <a:cs typeface="Arial"/>
              </a:rPr>
              <a:t>Shapiro, Spring 2014 to December 2015; 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Dean Robert Rider, </a:t>
            </a:r>
            <a:r>
              <a:rPr lang="en-US" sz="2800" b="1" dirty="0" smtClean="0">
                <a:latin typeface="Arial"/>
                <a:cs typeface="Arial"/>
              </a:rPr>
              <a:t>January 2016 to present</a:t>
            </a:r>
            <a:r>
              <a:rPr lang="en-US" sz="2800" dirty="0" smtClean="0">
                <a:latin typeface="Arial"/>
                <a:cs typeface="Arial"/>
              </a:rPr>
              <a:t>; </a:t>
            </a:r>
          </a:p>
          <a:p>
            <a:pPr marL="0" indent="0">
              <a:buNone/>
            </a:pPr>
            <a:r>
              <a:rPr lang="en-US" sz="2800" b="1" dirty="0">
                <a:latin typeface="Arial"/>
                <a:cs typeface="Arial"/>
              </a:rPr>
              <a:t>C</a:t>
            </a:r>
            <a:r>
              <a:rPr lang="en-US" sz="2800" b="1" dirty="0" smtClean="0">
                <a:latin typeface="Arial"/>
                <a:cs typeface="Arial"/>
              </a:rPr>
              <a:t>oordinator </a:t>
            </a:r>
            <a:r>
              <a:rPr lang="en-US" sz="2800" b="1" dirty="0">
                <a:latin typeface="Arial"/>
                <a:cs typeface="Arial"/>
              </a:rPr>
              <a:t>Gina Jones </a:t>
            </a:r>
            <a:r>
              <a:rPr lang="en-US" sz="2800" dirty="0">
                <a:latin typeface="Arial"/>
                <a:cs typeface="Arial"/>
              </a:rPr>
              <a:t>+</a:t>
            </a:r>
            <a:r>
              <a:rPr lang="en-US" sz="2800" dirty="0" smtClean="0">
                <a:latin typeface="Arial"/>
                <a:cs typeface="Arial"/>
              </a:rPr>
              <a:t> as needed assistance from ½ time base Communications staff).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827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Funding Issue </a:t>
            </a:r>
            <a:r>
              <a:rPr lang="en-US" sz="4000" dirty="0"/>
              <a:t>/ </a:t>
            </a:r>
            <a:r>
              <a:rPr lang="en-US" sz="4000" dirty="0" smtClean="0"/>
              <a:t>Dilemma</a:t>
            </a:r>
            <a:r>
              <a:rPr lang="en-US" sz="4000" dirty="0"/>
              <a:t> </a:t>
            </a:r>
            <a:r>
              <a:rPr lang="en-US" sz="4000" dirty="0" smtClean="0"/>
              <a:t>for AY 2017-18 and beyond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21184"/>
            <a:ext cx="7543800" cy="46133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/>
                <a:cs typeface="Arial"/>
              </a:rPr>
              <a:t>Key Question: HOW is </a:t>
            </a:r>
            <a:r>
              <a:rPr lang="en-US" sz="2800" b="1" dirty="0">
                <a:latin typeface="Arial"/>
                <a:cs typeface="Arial"/>
              </a:rPr>
              <a:t>A &amp; </a:t>
            </a:r>
            <a:r>
              <a:rPr lang="en-US" sz="2800" b="1" dirty="0" smtClean="0">
                <a:latin typeface="Arial"/>
                <a:cs typeface="Arial"/>
              </a:rPr>
              <a:t>L to proceed with securing funding for future years?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A. </a:t>
            </a:r>
            <a:r>
              <a:rPr lang="en-US" b="1" dirty="0">
                <a:latin typeface="Arial"/>
                <a:cs typeface="Arial"/>
              </a:rPr>
              <a:t>F</a:t>
            </a:r>
            <a:r>
              <a:rPr lang="en-US" b="1" dirty="0" smtClean="0">
                <a:latin typeface="Arial"/>
                <a:cs typeface="Arial"/>
              </a:rPr>
              <a:t>undraise on </a:t>
            </a:r>
            <a:r>
              <a:rPr lang="en-US" b="1" dirty="0">
                <a:latin typeface="Arial"/>
                <a:cs typeface="Arial"/>
              </a:rPr>
              <a:t>its </a:t>
            </a:r>
            <a:r>
              <a:rPr lang="en-US" b="1" dirty="0" smtClean="0">
                <a:latin typeface="Arial"/>
                <a:cs typeface="Arial"/>
              </a:rPr>
              <a:t>own? </a:t>
            </a:r>
            <a:r>
              <a:rPr lang="en-US" dirty="0" smtClean="0">
                <a:latin typeface="Arial"/>
                <a:cs typeface="Arial"/>
              </a:rPr>
              <a:t>Unclear how </a:t>
            </a:r>
            <a:r>
              <a:rPr lang="en-US" dirty="0">
                <a:latin typeface="Arial"/>
                <a:cs typeface="Arial"/>
              </a:rPr>
              <a:t>this is to </a:t>
            </a:r>
            <a:r>
              <a:rPr lang="en-US" dirty="0" smtClean="0">
                <a:latin typeface="Arial"/>
                <a:cs typeface="Arial"/>
              </a:rPr>
              <a:t>happen. Through whose desk / what office?</a:t>
            </a:r>
          </a:p>
          <a:p>
            <a:r>
              <a:rPr lang="en-US" dirty="0" smtClean="0">
                <a:latin typeface="Arial"/>
                <a:cs typeface="Arial"/>
              </a:rPr>
              <a:t>Impossible task for coordinator to simultaneously fundraise and put on events. A new development officer?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B. Submit a very small number </a:t>
            </a:r>
            <a:r>
              <a:rPr lang="en-US" b="1" dirty="0">
                <a:latin typeface="Arial"/>
                <a:cs typeface="Arial"/>
              </a:rPr>
              <a:t>of proposals through </a:t>
            </a:r>
            <a:r>
              <a:rPr lang="en-US" b="1" dirty="0" smtClean="0">
                <a:latin typeface="Arial"/>
                <a:cs typeface="Arial"/>
              </a:rPr>
              <a:t>IRA? </a:t>
            </a:r>
            <a:r>
              <a:rPr lang="en-US" dirty="0" smtClean="0">
                <a:latin typeface="Arial"/>
                <a:cs typeface="Arial"/>
              </a:rPr>
              <a:t>Would only address partial funding, on a year to year basis.</a:t>
            </a:r>
          </a:p>
        </p:txBody>
      </p:sp>
    </p:spTree>
    <p:extLst>
      <p:ext uri="{BB962C8B-B14F-4D97-AF65-F5344CB8AC3E}">
        <p14:creationId xmlns:p14="http://schemas.microsoft.com/office/powerpoint/2010/main" val="364568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Funding Issue </a:t>
            </a:r>
            <a:r>
              <a:rPr lang="en-US" sz="4000" dirty="0"/>
              <a:t>/ </a:t>
            </a:r>
            <a:r>
              <a:rPr lang="en-US" sz="4000" dirty="0" smtClean="0"/>
              <a:t>Dilemma</a:t>
            </a:r>
            <a:r>
              <a:rPr lang="en-US" sz="4000" dirty="0"/>
              <a:t> </a:t>
            </a:r>
            <a:r>
              <a:rPr lang="en-US" sz="4000" dirty="0" smtClean="0"/>
              <a:t>for AY 2017-18 and beyond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4181"/>
            <a:ext cx="7543800" cy="4452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/>
                <a:cs typeface="Arial"/>
              </a:rPr>
              <a:t>Key Question: HOW is </a:t>
            </a:r>
            <a:r>
              <a:rPr lang="en-US" sz="2800" b="1" dirty="0">
                <a:latin typeface="Arial"/>
                <a:cs typeface="Arial"/>
              </a:rPr>
              <a:t>A &amp; </a:t>
            </a:r>
            <a:r>
              <a:rPr lang="en-US" sz="2800" b="1" dirty="0" smtClean="0">
                <a:latin typeface="Arial"/>
                <a:cs typeface="Arial"/>
              </a:rPr>
              <a:t>L to proceed with securing funding for future years?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C. </a:t>
            </a:r>
            <a:r>
              <a:rPr lang="en-US" dirty="0" smtClean="0">
                <a:latin typeface="Arial"/>
                <a:cs typeface="Arial"/>
              </a:rPr>
              <a:t>Work with the </a:t>
            </a:r>
            <a:r>
              <a:rPr lang="en-US" b="1" dirty="0" smtClean="0">
                <a:latin typeface="Arial"/>
                <a:cs typeface="Arial"/>
              </a:rPr>
              <a:t>advancement </a:t>
            </a:r>
            <a:r>
              <a:rPr lang="en-US" b="1" dirty="0">
                <a:latin typeface="Arial"/>
                <a:cs typeface="Arial"/>
              </a:rPr>
              <a:t>/ development </a:t>
            </a:r>
            <a:r>
              <a:rPr lang="en-US" b="1" dirty="0" smtClean="0">
                <a:latin typeface="Arial"/>
                <a:cs typeface="Arial"/>
              </a:rPr>
              <a:t>office</a:t>
            </a:r>
            <a:r>
              <a:rPr lang="en-US" dirty="0" smtClean="0">
                <a:latin typeface="Arial"/>
                <a:cs typeface="Arial"/>
              </a:rPr>
              <a:t>? As of now, would likely only </a:t>
            </a:r>
            <a:r>
              <a:rPr lang="en-US" dirty="0">
                <a:latin typeface="Arial"/>
                <a:cs typeface="Arial"/>
              </a:rPr>
              <a:t>address partial funding, on a year to year basis.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D. Through UBC? </a:t>
            </a:r>
            <a:r>
              <a:rPr lang="en-US" dirty="0" smtClean="0">
                <a:latin typeface="Arial"/>
                <a:cs typeface="Arial"/>
              </a:rPr>
              <a:t>As </a:t>
            </a:r>
            <a:r>
              <a:rPr lang="en-US" dirty="0">
                <a:latin typeface="Arial"/>
                <a:cs typeface="Arial"/>
              </a:rPr>
              <a:t>an independent </a:t>
            </a:r>
            <a:r>
              <a:rPr lang="en-US" dirty="0" smtClean="0">
                <a:latin typeface="Arial"/>
                <a:cs typeface="Arial"/>
              </a:rPr>
              <a:t>entity? As part </a:t>
            </a:r>
            <a:r>
              <a:rPr lang="en-US" dirty="0">
                <a:latin typeface="Arial"/>
                <a:cs typeface="Arial"/>
              </a:rPr>
              <a:t>of </a:t>
            </a:r>
            <a:r>
              <a:rPr lang="en-US" dirty="0" smtClean="0">
                <a:latin typeface="Arial"/>
                <a:cs typeface="Arial"/>
              </a:rPr>
              <a:t>CHABSS</a:t>
            </a:r>
            <a:r>
              <a:rPr lang="en-US" dirty="0">
                <a:latin typeface="Arial"/>
                <a:cs typeface="Arial"/>
              </a:rPr>
              <a:t>' budget? 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E. Other pathway</a:t>
            </a: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859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734878"/>
          </a:xfrm>
        </p:spPr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37978"/>
            <a:ext cx="7543800" cy="49491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Arial"/>
                <a:cs typeface="Arial"/>
              </a:rPr>
              <a:t>Key Question: WHAT </a:t>
            </a:r>
            <a:r>
              <a:rPr lang="en-US" sz="2600" b="1" dirty="0">
                <a:latin typeface="Arial"/>
                <a:cs typeface="Arial"/>
              </a:rPr>
              <a:t>does the university community and administration want to do with the series, so that the process of securing funding can move forward? </a:t>
            </a:r>
            <a:endParaRPr lang="en-US" sz="2600" b="1" dirty="0" smtClean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Instructionally / academically related activities or larger scale events</a:t>
            </a:r>
            <a:r>
              <a:rPr lang="en-US" b="1" dirty="0" smtClean="0">
                <a:latin typeface="Arial"/>
                <a:cs typeface="Arial"/>
              </a:rPr>
              <a:t>?</a:t>
            </a:r>
            <a:endParaRPr lang="en-US" b="1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Large scale events to be self-supporting not possible without a real stage and venue to showcase big artists and performers. Center for the Arts, Escondido collaboration has been initiated.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r>
              <a:rPr lang="en-US" sz="2600" b="1" dirty="0" smtClean="0">
                <a:latin typeface="Arial"/>
                <a:cs typeface="Arial"/>
              </a:rPr>
              <a:t>WHO will be in charge of fundraising?</a:t>
            </a:r>
            <a:endParaRPr lang="en-US" sz="2600" b="1" dirty="0">
              <a:latin typeface="Arial"/>
              <a:cs typeface="Arial"/>
            </a:endParaRPr>
          </a:p>
          <a:p>
            <a:r>
              <a:rPr lang="en-US" sz="2600" b="1" dirty="0" smtClean="0">
                <a:latin typeface="Arial"/>
                <a:cs typeface="Arial"/>
              </a:rPr>
              <a:t>WHERE would A &amp; L be housed in the future?</a:t>
            </a:r>
            <a:endParaRPr lang="en-US" sz="2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223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1097</TotalTime>
  <Words>549</Words>
  <Application>Microsoft Macintosh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The Future of  A &amp; L Funding  (AY 2017-18 and beyond)</vt:lpstr>
      <vt:lpstr>Arts &amp; Lectures In Brief</vt:lpstr>
      <vt:lpstr>Committee History</vt:lpstr>
      <vt:lpstr>Committee History (cont’d)</vt:lpstr>
      <vt:lpstr>Funding Issue / Dilemma for AY 2017-18 and beyond</vt:lpstr>
      <vt:lpstr>Funding Issue / Dilemma for AY 2017-18 and beyond (cont’d)</vt:lpstr>
      <vt:lpstr>Next Steps?</vt:lpstr>
    </vt:vector>
  </TitlesOfParts>
  <Company>CSU 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 A &amp; L Funding  (AY 2017-18 and beyond)</dc:title>
  <dc:creator>Grace Mcfield</dc:creator>
  <cp:lastModifiedBy>Grace Mcfield</cp:lastModifiedBy>
  <cp:revision>24</cp:revision>
  <dcterms:created xsi:type="dcterms:W3CDTF">2016-05-04T00:38:06Z</dcterms:created>
  <dcterms:modified xsi:type="dcterms:W3CDTF">2016-05-04T18:56:03Z</dcterms:modified>
</cp:coreProperties>
</file>