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 d="100"/>
          <a:sy n="13" d="100"/>
        </p:scale>
        <p:origin x="1455" y="147"/>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7F8D9-0CE3-4186-B03A-A5D127FBF68E}" type="datetimeFigureOut">
              <a:rPr lang="en-US" smtClean="0"/>
              <a:t>10/17/2016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17639-B1E2-430A-8754-9E18234743F1}" type="slidenum">
              <a:rPr lang="en-US" smtClean="0"/>
              <a:t>‹#›</a:t>
            </a:fld>
            <a:endParaRPr lang="en-US"/>
          </a:p>
        </p:txBody>
      </p:sp>
    </p:spTree>
    <p:extLst>
      <p:ext uri="{BB962C8B-B14F-4D97-AF65-F5344CB8AC3E}">
        <p14:creationId xmlns:p14="http://schemas.microsoft.com/office/powerpoint/2010/main" val="249759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17639-B1E2-430A-8754-9E18234743F1}" type="slidenum">
              <a:rPr lang="en-US" smtClean="0"/>
              <a:t>1</a:t>
            </a:fld>
            <a:endParaRPr lang="en-US"/>
          </a:p>
        </p:txBody>
      </p:sp>
    </p:spTree>
    <p:extLst>
      <p:ext uri="{BB962C8B-B14F-4D97-AF65-F5344CB8AC3E}">
        <p14:creationId xmlns:p14="http://schemas.microsoft.com/office/powerpoint/2010/main" val="183616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2F7B3-2F65-4D03-B47B-DB98B7C3103B}" type="datetimeFigureOut">
              <a:rPr lang="en-US" smtClean="0"/>
              <a:pPr/>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9C2F7B3-2F65-4D03-B47B-DB98B7C3103B}" type="datetimeFigureOut">
              <a:rPr lang="en-US" smtClean="0"/>
              <a:pPr/>
              <a:t>10/17/2016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3B9C11F-DD2A-41BC-9B97-A95586C7A8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81600"/>
            <a:ext cx="43891200" cy="277368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dirty="0">
              <a:solidFill>
                <a:schemeClr val="bg1">
                  <a:lumMod val="85000"/>
                </a:schemeClr>
              </a:solidFill>
            </a:endParaRPr>
          </a:p>
        </p:txBody>
      </p:sp>
      <p:sp>
        <p:nvSpPr>
          <p:cNvPr id="5" name="Rectangle 4"/>
          <p:cNvSpPr/>
          <p:nvPr/>
        </p:nvSpPr>
        <p:spPr>
          <a:xfrm>
            <a:off x="29504640" y="5547360"/>
            <a:ext cx="14081760" cy="2706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7" name="Rectangle 9"/>
          <p:cNvSpPr>
            <a:spLocks noChangeArrowheads="1"/>
          </p:cNvSpPr>
          <p:nvPr/>
        </p:nvSpPr>
        <p:spPr bwMode="auto">
          <a:xfrm>
            <a:off x="0" y="0"/>
            <a:ext cx="43891200" cy="2667000"/>
          </a:xfrm>
          <a:prstGeom prst="rect">
            <a:avLst/>
          </a:prstGeom>
          <a:solidFill>
            <a:srgbClr val="316493"/>
          </a:solidFill>
          <a:ln w="9525">
            <a:noFill/>
            <a:miter lim="800000"/>
            <a:headEnd/>
            <a:tailEnd/>
          </a:ln>
          <a:effectLst/>
        </p:spPr>
        <p:txBody>
          <a:bodyPr wrap="none" lIns="114275" tIns="57138" rIns="114275" bIns="57138" anchor="ctr"/>
          <a:lstStyle/>
          <a:p>
            <a:pPr algn="ctr" defTabSz="1143020" fontAlgn="auto">
              <a:spcBef>
                <a:spcPts val="0"/>
              </a:spcBef>
              <a:spcAft>
                <a:spcPts val="0"/>
              </a:spcAft>
              <a:defRPr/>
            </a:pPr>
            <a:endParaRPr lang="en-US" sz="2300" dirty="0">
              <a:latin typeface="+mn-lt"/>
              <a:ea typeface="+mn-ea"/>
            </a:endParaRPr>
          </a:p>
        </p:txBody>
      </p:sp>
      <p:sp>
        <p:nvSpPr>
          <p:cNvPr id="8" name="Rectangle 180"/>
          <p:cNvSpPr>
            <a:spLocks noChangeArrowheads="1"/>
          </p:cNvSpPr>
          <p:nvPr/>
        </p:nvSpPr>
        <p:spPr bwMode="auto">
          <a:xfrm>
            <a:off x="76200" y="124010"/>
            <a:ext cx="43662600" cy="2542990"/>
          </a:xfrm>
          <a:prstGeom prst="rect">
            <a:avLst/>
          </a:prstGeom>
          <a:noFill/>
          <a:ln w="9525">
            <a:noFill/>
            <a:miter lim="800000"/>
            <a:headEnd/>
            <a:tailEnd/>
          </a:ln>
        </p:spPr>
        <p:txBody>
          <a:bodyPr wrap="square" lIns="79998" tIns="39998" rIns="79998" bIns="39998">
            <a:spAutoFit/>
          </a:bodyPr>
          <a:lstStyle/>
          <a:p>
            <a:pPr algn="ctr"/>
            <a:r>
              <a:rPr lang="en-US" sz="8000" b="1" dirty="0" smtClean="0">
                <a:solidFill>
                  <a:schemeClr val="bg1"/>
                </a:solidFill>
                <a:latin typeface="Helvetica" pitchFamily="34" charset="0"/>
              </a:rPr>
              <a:t>WEARING AN INFLATABLE VEST ALTERS TRUNK ANGLE AND MUSCLE ACTIVATION WHILE PADDLING A SURFBOARD</a:t>
            </a:r>
          </a:p>
        </p:txBody>
      </p:sp>
      <p:sp>
        <p:nvSpPr>
          <p:cNvPr id="9" name="Line 11"/>
          <p:cNvSpPr>
            <a:spLocks noChangeShapeType="1"/>
          </p:cNvSpPr>
          <p:nvPr/>
        </p:nvSpPr>
        <p:spPr bwMode="auto">
          <a:xfrm>
            <a:off x="0" y="2931896"/>
            <a:ext cx="43891200" cy="116104"/>
          </a:xfrm>
          <a:prstGeom prst="line">
            <a:avLst/>
          </a:prstGeom>
          <a:noFill/>
          <a:ln w="381000">
            <a:solidFill>
              <a:srgbClr val="061356"/>
            </a:solidFill>
            <a:round/>
            <a:headEnd/>
            <a:tailEnd/>
          </a:ln>
          <a:effectLst/>
        </p:spPr>
        <p:txBody>
          <a:bodyPr lIns="79998" tIns="39998" rIns="79998" bIns="39998"/>
          <a:lstStyle/>
          <a:p>
            <a:pPr fontAlgn="auto">
              <a:spcBef>
                <a:spcPts val="0"/>
              </a:spcBef>
              <a:spcAft>
                <a:spcPts val="0"/>
              </a:spcAft>
              <a:defRPr/>
            </a:pPr>
            <a:endParaRPr lang="en-US" dirty="0">
              <a:latin typeface="+mn-lt"/>
              <a:ea typeface="+mn-ea"/>
            </a:endParaRPr>
          </a:p>
        </p:txBody>
      </p:sp>
      <p:sp>
        <p:nvSpPr>
          <p:cNvPr id="10" name="Rectangle 55"/>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1" name="Rectangle 56"/>
          <p:cNvSpPr>
            <a:spLocks noChangeArrowheads="1"/>
          </p:cNvSpPr>
          <p:nvPr/>
        </p:nvSpPr>
        <p:spPr bwMode="auto">
          <a:xfrm>
            <a:off x="4" y="32341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2" name="Rectangle 58"/>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3" name="Rectangle 60"/>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4" name="Rectangle 61"/>
          <p:cNvSpPr>
            <a:spLocks noChangeArrowheads="1"/>
          </p:cNvSpPr>
          <p:nvPr/>
        </p:nvSpPr>
        <p:spPr bwMode="auto">
          <a:xfrm>
            <a:off x="4" y="184583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5" name="Rectangle 63"/>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6" name="Rectangle 64"/>
          <p:cNvSpPr>
            <a:spLocks noChangeArrowheads="1"/>
          </p:cNvSpPr>
          <p:nvPr/>
        </p:nvSpPr>
        <p:spPr bwMode="auto">
          <a:xfrm>
            <a:off x="4" y="10123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7" name="Rectangle 66"/>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8" name="Rectangle 67"/>
          <p:cNvSpPr>
            <a:spLocks noChangeArrowheads="1"/>
          </p:cNvSpPr>
          <p:nvPr/>
        </p:nvSpPr>
        <p:spPr bwMode="auto">
          <a:xfrm>
            <a:off x="4" y="10123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9" name="Rectangle 69"/>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0" name="Rectangle 70"/>
          <p:cNvSpPr>
            <a:spLocks noChangeArrowheads="1"/>
          </p:cNvSpPr>
          <p:nvPr/>
        </p:nvSpPr>
        <p:spPr bwMode="auto">
          <a:xfrm>
            <a:off x="4" y="161246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1" name="Rectangle 72"/>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2" name="Rectangle 73"/>
          <p:cNvSpPr>
            <a:spLocks noChangeArrowheads="1"/>
          </p:cNvSpPr>
          <p:nvPr/>
        </p:nvSpPr>
        <p:spPr bwMode="auto">
          <a:xfrm>
            <a:off x="4" y="161246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3" name="Rectangle 75"/>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4" name="Rectangle 76"/>
          <p:cNvSpPr>
            <a:spLocks noChangeArrowheads="1"/>
          </p:cNvSpPr>
          <p:nvPr/>
        </p:nvSpPr>
        <p:spPr bwMode="auto">
          <a:xfrm>
            <a:off x="4" y="99016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5" name="Rectangle 78"/>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6" name="Rectangle 79"/>
          <p:cNvSpPr>
            <a:spLocks noChangeArrowheads="1"/>
          </p:cNvSpPr>
          <p:nvPr/>
        </p:nvSpPr>
        <p:spPr bwMode="auto">
          <a:xfrm>
            <a:off x="4" y="5678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7" name="Rectangle 59"/>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8" name="Rectangle 60"/>
          <p:cNvSpPr>
            <a:spLocks noChangeArrowheads="1"/>
          </p:cNvSpPr>
          <p:nvPr/>
        </p:nvSpPr>
        <p:spPr bwMode="auto">
          <a:xfrm>
            <a:off x="4" y="106795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9" name="Rectangle 62"/>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30" name="Rectangle 63"/>
          <p:cNvSpPr>
            <a:spLocks noChangeArrowheads="1"/>
          </p:cNvSpPr>
          <p:nvPr/>
        </p:nvSpPr>
        <p:spPr bwMode="auto">
          <a:xfrm>
            <a:off x="4" y="12790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31" name="Rectangle 65"/>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32" name="Rectangle 66"/>
          <p:cNvSpPr>
            <a:spLocks noChangeArrowheads="1"/>
          </p:cNvSpPr>
          <p:nvPr/>
        </p:nvSpPr>
        <p:spPr bwMode="auto">
          <a:xfrm>
            <a:off x="4" y="137910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33" name="Rectangle 68"/>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34" name="Rectangle 69"/>
          <p:cNvSpPr>
            <a:spLocks noChangeArrowheads="1"/>
          </p:cNvSpPr>
          <p:nvPr/>
        </p:nvSpPr>
        <p:spPr bwMode="auto">
          <a:xfrm>
            <a:off x="4" y="645683"/>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36" name="Text Box 14"/>
          <p:cNvSpPr txBox="1">
            <a:spLocks noChangeArrowheads="1"/>
          </p:cNvSpPr>
          <p:nvPr/>
        </p:nvSpPr>
        <p:spPr bwMode="auto">
          <a:xfrm>
            <a:off x="10738118" y="3505200"/>
            <a:ext cx="23111460" cy="2085111"/>
          </a:xfrm>
          <a:prstGeom prst="rect">
            <a:avLst/>
          </a:prstGeom>
          <a:noFill/>
          <a:ln w="12700">
            <a:noFill/>
            <a:miter lim="800000"/>
            <a:headEnd/>
            <a:tailEnd/>
          </a:ln>
        </p:spPr>
        <p:txBody>
          <a:bodyPr wrap="square" lIns="239993" tIns="239993" rIns="239993" bIns="239993">
            <a:spAutoFit/>
          </a:bodyPr>
          <a:lstStyle/>
          <a:p>
            <a:pPr algn="ctr">
              <a:lnSpc>
                <a:spcPct val="50000"/>
              </a:lnSpc>
              <a:spcBef>
                <a:spcPct val="50000"/>
              </a:spcBef>
            </a:pPr>
            <a:r>
              <a:rPr lang="en-US" sz="4800" b="1" dirty="0" smtClean="0">
                <a:latin typeface="Helvetica" pitchFamily="34" charset="0"/>
              </a:rPr>
              <a:t>Jeff A. Nessler, Thomas Hastings, Kevin Greer, Sean C. Newcomer</a:t>
            </a:r>
            <a:endParaRPr lang="en-US" sz="4800" b="1" baseline="30000" dirty="0">
              <a:latin typeface="Helvetica" pitchFamily="34" charset="0"/>
            </a:endParaRPr>
          </a:p>
          <a:p>
            <a:pPr algn="ctr">
              <a:lnSpc>
                <a:spcPct val="50000"/>
              </a:lnSpc>
              <a:spcBef>
                <a:spcPct val="50000"/>
              </a:spcBef>
            </a:pPr>
            <a:r>
              <a:rPr lang="en-US" sz="4000" baseline="30000" dirty="0" smtClean="0">
                <a:latin typeface="Helvetica" pitchFamily="34" charset="0"/>
              </a:rPr>
              <a:t>1</a:t>
            </a:r>
            <a:r>
              <a:rPr lang="en-US" sz="4000" dirty="0" smtClean="0">
                <a:latin typeface="Helvetica" pitchFamily="34" charset="0"/>
              </a:rPr>
              <a:t>Dept</a:t>
            </a:r>
            <a:r>
              <a:rPr lang="en-US" sz="4000" dirty="0">
                <a:latin typeface="Helvetica" pitchFamily="34" charset="0"/>
              </a:rPr>
              <a:t>. of Kinesiology, </a:t>
            </a:r>
            <a:r>
              <a:rPr lang="en-US" sz="4000" dirty="0" smtClean="0">
                <a:latin typeface="Helvetica" pitchFamily="34" charset="0"/>
              </a:rPr>
              <a:t>California </a:t>
            </a:r>
            <a:r>
              <a:rPr lang="en-US" sz="4000" dirty="0">
                <a:latin typeface="Helvetica" pitchFamily="34" charset="0"/>
              </a:rPr>
              <a:t>State University, San Marcos, CA </a:t>
            </a:r>
            <a:r>
              <a:rPr lang="en-US" sz="4000" dirty="0" smtClean="0">
                <a:latin typeface="Helvetica" pitchFamily="34" charset="0"/>
              </a:rPr>
              <a:t>92096</a:t>
            </a:r>
          </a:p>
          <a:p>
            <a:pPr>
              <a:lnSpc>
                <a:spcPct val="50000"/>
              </a:lnSpc>
              <a:spcBef>
                <a:spcPct val="50000"/>
              </a:spcBef>
            </a:pPr>
            <a:r>
              <a:rPr lang="en-US" sz="4000" dirty="0" smtClean="0">
                <a:latin typeface="Helvetica" pitchFamily="34" charset="0"/>
              </a:rPr>
              <a:t> </a:t>
            </a:r>
            <a:endParaRPr lang="en-US" sz="4000" dirty="0">
              <a:latin typeface="Helvetica" pitchFamily="34" charset="0"/>
            </a:endParaRPr>
          </a:p>
        </p:txBody>
      </p:sp>
      <p:sp>
        <p:nvSpPr>
          <p:cNvPr id="41" name="TextBox 40"/>
          <p:cNvSpPr txBox="1"/>
          <p:nvPr/>
        </p:nvSpPr>
        <p:spPr>
          <a:xfrm>
            <a:off x="21416161" y="5486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RESULTS</a:t>
            </a:r>
            <a:endParaRPr lang="en-US" sz="5400" b="1" dirty="0">
              <a:solidFill>
                <a:schemeClr val="bg1"/>
              </a:solidFill>
              <a:latin typeface="Helvetica" pitchFamily="34" charset="0"/>
            </a:endParaRPr>
          </a:p>
        </p:txBody>
      </p:sp>
      <p:sp>
        <p:nvSpPr>
          <p:cNvPr id="47" name="TextBox 46"/>
          <p:cNvSpPr txBox="1"/>
          <p:nvPr/>
        </p:nvSpPr>
        <p:spPr>
          <a:xfrm>
            <a:off x="4622116" y="5486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BACKGROUND</a:t>
            </a:r>
            <a:endParaRPr lang="en-US" sz="5400" b="1" dirty="0">
              <a:solidFill>
                <a:schemeClr val="bg1"/>
              </a:solidFill>
              <a:latin typeface="Helvetica" pitchFamily="34" charset="0"/>
            </a:endParaRPr>
          </a:p>
        </p:txBody>
      </p:sp>
      <p:pic>
        <p:nvPicPr>
          <p:cNvPr id="54" name="Picture 62" descr="csusmLogo_FullNameHills#1A7.eps"/>
          <p:cNvPicPr>
            <a:picLocks noChangeAspect="1"/>
          </p:cNvPicPr>
          <p:nvPr/>
        </p:nvPicPr>
        <p:blipFill>
          <a:blip r:embed="rId3" cstate="print"/>
          <a:srcRect/>
          <a:stretch>
            <a:fillRect/>
          </a:stretch>
        </p:blipFill>
        <p:spPr bwMode="auto">
          <a:xfrm>
            <a:off x="6477000" y="3200529"/>
            <a:ext cx="3810000" cy="1779023"/>
          </a:xfrm>
          <a:prstGeom prst="rect">
            <a:avLst/>
          </a:prstGeom>
          <a:noFill/>
          <a:ln w="9525">
            <a:noFill/>
            <a:miter lim="800000"/>
            <a:headEnd/>
            <a:tailEnd/>
          </a:ln>
        </p:spPr>
      </p:pic>
      <p:sp>
        <p:nvSpPr>
          <p:cNvPr id="55" name="Rectangle 54"/>
          <p:cNvSpPr/>
          <p:nvPr/>
        </p:nvSpPr>
        <p:spPr>
          <a:xfrm>
            <a:off x="29489400" y="262890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56" name="TextBox 55"/>
          <p:cNvSpPr txBox="1"/>
          <p:nvPr/>
        </p:nvSpPr>
        <p:spPr>
          <a:xfrm>
            <a:off x="33189862" y="262890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REFERENCES</a:t>
            </a:r>
            <a:endParaRPr lang="en-US" sz="5400" b="1" dirty="0">
              <a:solidFill>
                <a:schemeClr val="bg1"/>
              </a:solidFill>
              <a:latin typeface="Helvetica" pitchFamily="34" charset="0"/>
            </a:endParaRPr>
          </a:p>
        </p:txBody>
      </p:sp>
      <p:sp>
        <p:nvSpPr>
          <p:cNvPr id="57" name="TextBox 56"/>
          <p:cNvSpPr txBox="1"/>
          <p:nvPr/>
        </p:nvSpPr>
        <p:spPr>
          <a:xfrm>
            <a:off x="29870400" y="27544216"/>
            <a:ext cx="13258800" cy="4154984"/>
          </a:xfrm>
          <a:prstGeom prst="rect">
            <a:avLst/>
          </a:prstGeom>
          <a:noFill/>
        </p:spPr>
        <p:txBody>
          <a:bodyPr wrap="square" rtlCol="0">
            <a:spAutoFit/>
          </a:bodyPr>
          <a:lstStyle/>
          <a:p>
            <a:pPr marL="514350" indent="-514350" algn="just">
              <a:buFont typeface="+mj-lt"/>
              <a:buAutoNum type="arabicPeriod"/>
            </a:pPr>
            <a:r>
              <a:rPr lang="en-US" sz="2200" dirty="0" smtClean="0">
                <a:latin typeface="Helvetica" panose="020B0604020202020204" pitchFamily="34" charset="0"/>
                <a:cs typeface="Helvetica" panose="020B0604020202020204" pitchFamily="34" charset="0"/>
              </a:rPr>
              <a:t>International Surfing Association.</a:t>
            </a:r>
          </a:p>
          <a:p>
            <a:pPr marL="457200" indent="-457200" algn="just">
              <a:buFont typeface="+mj-lt"/>
              <a:buAutoNum type="arabicPeriod"/>
            </a:pPr>
            <a:r>
              <a:rPr lang="en-US" sz="2200" dirty="0" err="1" smtClean="0">
                <a:latin typeface="Helvetica" panose="020B0604020202020204" pitchFamily="34" charset="0"/>
                <a:cs typeface="Helvetica" panose="020B0604020202020204" pitchFamily="34" charset="0"/>
              </a:rPr>
              <a:t>LaLanne</a:t>
            </a:r>
            <a:r>
              <a:rPr lang="en-US" sz="2200" dirty="0" smtClean="0">
                <a:latin typeface="Helvetica" panose="020B0604020202020204" pitchFamily="34" charset="0"/>
                <a:cs typeface="Helvetica" panose="020B0604020202020204" pitchFamily="34" charset="0"/>
              </a:rPr>
              <a:t>, C.L., </a:t>
            </a:r>
            <a:r>
              <a:rPr lang="en-US" sz="2200" dirty="0" err="1" smtClean="0">
                <a:latin typeface="Helvetica" panose="020B0604020202020204" pitchFamily="34" charset="0"/>
                <a:cs typeface="Helvetica" panose="020B0604020202020204" pitchFamily="34" charset="0"/>
              </a:rPr>
              <a:t>Cannady</a:t>
            </a:r>
            <a:r>
              <a:rPr lang="en-US" sz="2200" dirty="0" smtClean="0">
                <a:latin typeface="Helvetica" panose="020B0604020202020204" pitchFamily="34" charset="0"/>
                <a:cs typeface="Helvetica" panose="020B0604020202020204" pitchFamily="34" charset="0"/>
              </a:rPr>
              <a:t>, M.S., Moon, J.F., Taylor, D.L., Nessler, J.A., Crocker G.H., Newcomer, S.C. (in press).Characterization of activity and cardiovascular response during surfing in recreational male surfers between the ages of 18-75 years old.  </a:t>
            </a:r>
            <a:r>
              <a:rPr lang="en-US" sz="2200" i="1" dirty="0" smtClean="0">
                <a:latin typeface="Helvetica" panose="020B0604020202020204" pitchFamily="34" charset="0"/>
                <a:cs typeface="Helvetica" panose="020B0604020202020204" pitchFamily="34" charset="0"/>
              </a:rPr>
              <a:t>J Aging and Physical Activity.</a:t>
            </a:r>
          </a:p>
          <a:p>
            <a:pPr marL="457200" indent="-457200" algn="just">
              <a:buFont typeface="+mj-lt"/>
              <a:buAutoNum type="arabicPeriod"/>
            </a:pPr>
            <a:r>
              <a:rPr lang="en-US" sz="2200" dirty="0" smtClean="0">
                <a:latin typeface="Helvetica" panose="020B0604020202020204" pitchFamily="34" charset="0"/>
                <a:cs typeface="Helvetica" panose="020B0604020202020204" pitchFamily="34" charset="0"/>
              </a:rPr>
              <a:t>Bravo, M., Nessler, J.A., Cummins, K., Newcomer, S.C. (2015). Heart rate responses of high school students participating in surfing physical education.  </a:t>
            </a:r>
            <a:r>
              <a:rPr lang="en-US" sz="2200" i="1" dirty="0" smtClean="0">
                <a:latin typeface="Helvetica" panose="020B0604020202020204" pitchFamily="34" charset="0"/>
                <a:cs typeface="Helvetica" panose="020B0604020202020204" pitchFamily="34" charset="0"/>
              </a:rPr>
              <a:t>J Strength and Conditioning Research</a:t>
            </a:r>
            <a:r>
              <a:rPr lang="en-US" sz="2200" dirty="0" smtClean="0">
                <a:latin typeface="Helvetica" panose="020B0604020202020204" pitchFamily="34" charset="0"/>
                <a:cs typeface="Helvetica" panose="020B0604020202020204" pitchFamily="34" charset="0"/>
              </a:rPr>
              <a:t>.</a:t>
            </a:r>
          </a:p>
          <a:p>
            <a:pPr marL="457200" indent="-457200" algn="just">
              <a:buFont typeface="+mj-lt"/>
              <a:buAutoNum type="arabicPeriod"/>
            </a:pPr>
            <a:r>
              <a:rPr lang="en-US" sz="2200" dirty="0" smtClean="0">
                <a:latin typeface="Helvetica" panose="020B0604020202020204" pitchFamily="34" charset="0"/>
                <a:cs typeface="Helvetica" panose="020B0604020202020204" pitchFamily="34" charset="0"/>
              </a:rPr>
              <a:t>Mendez-Villanueva, A., Perez-</a:t>
            </a:r>
            <a:r>
              <a:rPr lang="en-US" sz="2200" dirty="0" err="1" smtClean="0">
                <a:latin typeface="Helvetica" panose="020B0604020202020204" pitchFamily="34" charset="0"/>
                <a:cs typeface="Helvetica" panose="020B0604020202020204" pitchFamily="34" charset="0"/>
              </a:rPr>
              <a:t>Landaluce</a:t>
            </a:r>
            <a:r>
              <a:rPr lang="en-US" sz="2200" dirty="0" smtClean="0">
                <a:latin typeface="Helvetica" panose="020B0604020202020204" pitchFamily="34" charset="0"/>
                <a:cs typeface="Helvetica" panose="020B0604020202020204" pitchFamily="34" charset="0"/>
              </a:rPr>
              <a:t>, J., Bishop, D., Fernandez-Garcia, B., </a:t>
            </a:r>
            <a:r>
              <a:rPr lang="en-US" sz="2200" dirty="0" err="1" smtClean="0">
                <a:latin typeface="Helvetica" panose="020B0604020202020204" pitchFamily="34" charset="0"/>
                <a:cs typeface="Helvetica" panose="020B0604020202020204" pitchFamily="34" charset="0"/>
              </a:rPr>
              <a:t>Ortolano</a:t>
            </a:r>
            <a:r>
              <a:rPr lang="en-US" sz="2200" dirty="0" smtClean="0">
                <a:latin typeface="Helvetica" panose="020B0604020202020204" pitchFamily="34" charset="0"/>
                <a:cs typeface="Helvetica" panose="020B0604020202020204" pitchFamily="34" charset="0"/>
              </a:rPr>
              <a:t>, R., </a:t>
            </a:r>
            <a:r>
              <a:rPr lang="en-US" sz="2200" dirty="0" err="1" smtClean="0">
                <a:latin typeface="Helvetica" panose="020B0604020202020204" pitchFamily="34" charset="0"/>
                <a:cs typeface="Helvetica" panose="020B0604020202020204" pitchFamily="34" charset="0"/>
              </a:rPr>
              <a:t>Leibar</a:t>
            </a:r>
            <a:r>
              <a:rPr lang="en-US" sz="2200" dirty="0" smtClean="0">
                <a:latin typeface="Helvetica" panose="020B0604020202020204" pitchFamily="34" charset="0"/>
                <a:cs typeface="Helvetica" panose="020B0604020202020204" pitchFamily="34" charset="0"/>
              </a:rPr>
              <a:t>, X., &amp; </a:t>
            </a:r>
            <a:r>
              <a:rPr lang="en-US" sz="2200" dirty="0" err="1" smtClean="0">
                <a:latin typeface="Helvetica" panose="020B0604020202020204" pitchFamily="34" charset="0"/>
                <a:cs typeface="Helvetica" panose="020B0604020202020204" pitchFamily="34" charset="0"/>
              </a:rPr>
              <a:t>Terrados</a:t>
            </a:r>
            <a:r>
              <a:rPr lang="en-US" sz="2200" dirty="0" smtClean="0">
                <a:latin typeface="Helvetica" panose="020B0604020202020204" pitchFamily="34" charset="0"/>
                <a:cs typeface="Helvetica" panose="020B0604020202020204" pitchFamily="34" charset="0"/>
              </a:rPr>
              <a:t>, N. (2005). Upper body aerobic fitness comparison between two groups of competitive surfboard riders. </a:t>
            </a:r>
            <a:r>
              <a:rPr lang="en-US" sz="2200" i="1" dirty="0" smtClean="0">
                <a:latin typeface="Helvetica" panose="020B0604020202020204" pitchFamily="34" charset="0"/>
                <a:cs typeface="Helvetica" panose="020B0604020202020204" pitchFamily="34" charset="0"/>
              </a:rPr>
              <a:t>J. </a:t>
            </a:r>
            <a:r>
              <a:rPr lang="en-US" sz="2200" i="1" dirty="0" err="1" smtClean="0">
                <a:latin typeface="Helvetica" panose="020B0604020202020204" pitchFamily="34" charset="0"/>
                <a:cs typeface="Helvetica" panose="020B0604020202020204" pitchFamily="34" charset="0"/>
              </a:rPr>
              <a:t>Sci</a:t>
            </a:r>
            <a:r>
              <a:rPr lang="en-US" sz="2200" i="1" dirty="0" smtClean="0">
                <a:latin typeface="Helvetica" panose="020B0604020202020204" pitchFamily="34" charset="0"/>
                <a:cs typeface="Helvetica" panose="020B0604020202020204" pitchFamily="34" charset="0"/>
              </a:rPr>
              <a:t> Med Sport, 8</a:t>
            </a:r>
            <a:r>
              <a:rPr lang="en-US" sz="2200" dirty="0" smtClean="0">
                <a:latin typeface="Helvetica" panose="020B0604020202020204" pitchFamily="34" charset="0"/>
                <a:cs typeface="Helvetica" panose="020B0604020202020204" pitchFamily="34" charset="0"/>
              </a:rPr>
              <a:t>(1), 43-51.</a:t>
            </a:r>
          </a:p>
          <a:p>
            <a:pPr marL="457200" indent="-457200" algn="just">
              <a:buFont typeface="+mj-lt"/>
              <a:buAutoNum type="arabicPeriod"/>
            </a:pPr>
            <a:r>
              <a:rPr lang="en-US" sz="2200" dirty="0" smtClean="0">
                <a:latin typeface="Helvetica" panose="020B0604020202020204" pitchFamily="34" charset="0"/>
                <a:cs typeface="Helvetica" panose="020B0604020202020204" pitchFamily="34" charset="0"/>
              </a:rPr>
              <a:t>Furness, J., Hing, W.A., Abbot, A. Walsh, J., Sheppard, J.M., &amp; </a:t>
            </a:r>
            <a:r>
              <a:rPr lang="en-US" sz="2200" dirty="0" err="1" smtClean="0">
                <a:latin typeface="Helvetica" panose="020B0604020202020204" pitchFamily="34" charset="0"/>
                <a:cs typeface="Helvetica" panose="020B0604020202020204" pitchFamily="34" charset="0"/>
              </a:rPr>
              <a:t>Climstein</a:t>
            </a:r>
            <a:r>
              <a:rPr lang="en-US" sz="2200" dirty="0" smtClean="0">
                <a:latin typeface="Helvetica" panose="020B0604020202020204" pitchFamily="34" charset="0"/>
                <a:cs typeface="Helvetica" panose="020B0604020202020204" pitchFamily="34" charset="0"/>
              </a:rPr>
              <a:t>, M. (2014). Retrospective analysis of chronic injuries in recreational and competitive surfers: injury location, type, and mechanism. </a:t>
            </a:r>
            <a:r>
              <a:rPr lang="en-US" sz="2200" i="1" dirty="0" err="1" smtClean="0">
                <a:latin typeface="Helvetica" panose="020B0604020202020204" pitchFamily="34" charset="0"/>
                <a:cs typeface="Helvetica" panose="020B0604020202020204" pitchFamily="34" charset="0"/>
              </a:rPr>
              <a:t>Int</a:t>
            </a:r>
            <a:r>
              <a:rPr lang="en-US" sz="2200" i="1" dirty="0" smtClean="0">
                <a:latin typeface="Helvetica" panose="020B0604020202020204" pitchFamily="34" charset="0"/>
                <a:cs typeface="Helvetica" panose="020B0604020202020204" pitchFamily="34" charset="0"/>
              </a:rPr>
              <a:t> J Aquatics Res Ed</a:t>
            </a:r>
            <a:r>
              <a:rPr lang="en-US" sz="2200" dirty="0" smtClean="0">
                <a:latin typeface="Helvetica" panose="020B0604020202020204" pitchFamily="34" charset="0"/>
                <a:cs typeface="Helvetica" panose="020B0604020202020204" pitchFamily="34" charset="0"/>
              </a:rPr>
              <a:t>, 8(3), 277-287.</a:t>
            </a:r>
          </a:p>
        </p:txBody>
      </p:sp>
      <p:sp>
        <p:nvSpPr>
          <p:cNvPr id="64" name="Rectangle 5"/>
          <p:cNvSpPr>
            <a:spLocks noChangeArrowheads="1"/>
          </p:cNvSpPr>
          <p:nvPr/>
        </p:nvSpPr>
        <p:spPr bwMode="auto">
          <a:xfrm>
            <a:off x="1" y="-479286"/>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p:nvPr/>
        </p:nvSpPr>
        <p:spPr>
          <a:xfrm>
            <a:off x="396240" y="5486400"/>
            <a:ext cx="14081760" cy="2706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86" name="Rectangle 85"/>
          <p:cNvSpPr/>
          <p:nvPr/>
        </p:nvSpPr>
        <p:spPr>
          <a:xfrm>
            <a:off x="14950440" y="5547360"/>
            <a:ext cx="14081760" cy="2706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48" name="TextBox 47"/>
          <p:cNvSpPr txBox="1"/>
          <p:nvPr/>
        </p:nvSpPr>
        <p:spPr>
          <a:xfrm>
            <a:off x="990600" y="16459200"/>
            <a:ext cx="12801599" cy="7602081"/>
          </a:xfrm>
          <a:prstGeom prst="rect">
            <a:avLst/>
          </a:prstGeom>
          <a:noFill/>
        </p:spPr>
        <p:txBody>
          <a:bodyPr wrap="square" rtlCol="0">
            <a:spAutoFit/>
          </a:bodyPr>
          <a:lstStyle/>
          <a:p>
            <a:pPr marL="419100" indent="-419100" algn="just">
              <a:spcAft>
                <a:spcPts val="1200"/>
              </a:spcAft>
              <a:buFont typeface="Wingdings" pitchFamily="2" charset="2"/>
              <a:buChar char="§"/>
            </a:pPr>
            <a:r>
              <a:rPr lang="en-US" sz="2800" b="1" dirty="0" smtClean="0">
                <a:latin typeface="Helvetica" pitchFamily="34" charset="0"/>
              </a:rPr>
              <a:t>Surfing is increasing in popularity. </a:t>
            </a:r>
            <a:r>
              <a:rPr lang="en-US" sz="2800" dirty="0" smtClean="0">
                <a:latin typeface="Helvetica" pitchFamily="34" charset="0"/>
              </a:rPr>
              <a:t>There are approximately 10-20 million people participating in surfing worldwide more more than 2.1 million surfers in the United States alone.</a:t>
            </a:r>
            <a:r>
              <a:rPr lang="en-US" sz="2800" baseline="30000" dirty="0" smtClean="0">
                <a:latin typeface="Helvetica" pitchFamily="34" charset="0"/>
              </a:rPr>
              <a:t>1</a:t>
            </a:r>
            <a:r>
              <a:rPr lang="en-US" sz="2800" dirty="0" smtClean="0">
                <a:latin typeface="Helvetica" pitchFamily="34" charset="0"/>
              </a:rPr>
              <a:t> </a:t>
            </a:r>
            <a:endParaRPr lang="en-US" sz="2800" dirty="0">
              <a:latin typeface="Helvetica" pitchFamily="34" charset="0"/>
            </a:endParaRPr>
          </a:p>
          <a:p>
            <a:pPr marL="419100" indent="-419100" algn="just">
              <a:spcAft>
                <a:spcPts val="1200"/>
              </a:spcAft>
              <a:buFont typeface="Wingdings" pitchFamily="2" charset="2"/>
              <a:buChar char="§"/>
            </a:pPr>
            <a:r>
              <a:rPr lang="en-US" sz="2800" b="1" dirty="0" smtClean="0">
                <a:latin typeface="Helvetica" pitchFamily="34" charset="0"/>
              </a:rPr>
              <a:t>Participation in the sport of surfing is a beneficial form of exercise.</a:t>
            </a:r>
            <a:r>
              <a:rPr lang="en-US" sz="2800" dirty="0" smtClean="0">
                <a:latin typeface="Helvetica" pitchFamily="34" charset="0"/>
              </a:rPr>
              <a:t>  Participants often generate physical activity levels consistent with recommendations by ACSM and the CDC.</a:t>
            </a:r>
            <a:r>
              <a:rPr lang="en-US" sz="2800" baseline="30000" dirty="0" smtClean="0">
                <a:latin typeface="Helvetica" pitchFamily="34" charset="0"/>
              </a:rPr>
              <a:t>2-4</a:t>
            </a:r>
            <a:endParaRPr lang="en-US" sz="2800" b="1" baseline="30000" dirty="0" smtClean="0">
              <a:latin typeface="Helvetica" pitchFamily="34" charset="0"/>
            </a:endParaRPr>
          </a:p>
          <a:p>
            <a:pPr marL="419100" indent="-419100" algn="just">
              <a:spcAft>
                <a:spcPts val="1200"/>
              </a:spcAft>
              <a:buFont typeface="Wingdings" pitchFamily="2" charset="2"/>
              <a:buChar char="§"/>
            </a:pPr>
            <a:r>
              <a:rPr lang="en-US" sz="2800" b="1" dirty="0" smtClean="0">
                <a:latin typeface="Helvetica" pitchFamily="34" charset="0"/>
              </a:rPr>
              <a:t>Research into the optimization of equipment design for surfing is sparse.  </a:t>
            </a:r>
            <a:r>
              <a:rPr lang="en-US" sz="2800" dirty="0" smtClean="0">
                <a:latin typeface="Helvetica" pitchFamily="34" charset="0"/>
              </a:rPr>
              <a:t>Low back pain is a common problem among recreational surfers that might be address through strategic design of surfing equipment.</a:t>
            </a:r>
            <a:r>
              <a:rPr lang="en-US" sz="2800" baseline="30000" dirty="0" smtClean="0">
                <a:latin typeface="Helvetica" pitchFamily="34" charset="0"/>
              </a:rPr>
              <a:t>5</a:t>
            </a:r>
          </a:p>
          <a:p>
            <a:pPr marL="419100" indent="-419100" algn="just">
              <a:spcAft>
                <a:spcPts val="1200"/>
              </a:spcAft>
              <a:buFont typeface="Wingdings" pitchFamily="2" charset="2"/>
              <a:buChar char="§"/>
            </a:pPr>
            <a:r>
              <a:rPr lang="en-US" sz="2800" b="1" dirty="0" smtClean="0">
                <a:latin typeface="Helvetica" pitchFamily="34" charset="0"/>
              </a:rPr>
              <a:t>The Ergo Vest (</a:t>
            </a:r>
            <a:r>
              <a:rPr lang="en-US" sz="2800" b="1" dirty="0" err="1" smtClean="0">
                <a:latin typeface="Helvetica" pitchFamily="34" charset="0"/>
              </a:rPr>
              <a:t>Paddleair</a:t>
            </a:r>
            <a:r>
              <a:rPr lang="en-US" sz="2800" b="1" baseline="30000" dirty="0" err="1" smtClean="0">
                <a:latin typeface="Helvetica" pitchFamily="34" charset="0"/>
              </a:rPr>
              <a:t>TM</a:t>
            </a:r>
            <a:r>
              <a:rPr lang="en-US" sz="2800" b="1" dirty="0" smtClean="0">
                <a:latin typeface="Helvetica" pitchFamily="34" charset="0"/>
              </a:rPr>
              <a:t>) was developed with the goal of reducing low back pain.  </a:t>
            </a:r>
            <a:r>
              <a:rPr lang="en-US" sz="2800" dirty="0" smtClean="0">
                <a:latin typeface="Helvetica" pitchFamily="34" charset="0"/>
              </a:rPr>
              <a:t>This vest supports the trunk with an inflatable bladder located on the anterior aspect of the mid torso, directly over the surfer’s sternum (Fig 1).</a:t>
            </a:r>
            <a:endParaRPr lang="en-US" sz="2800" baseline="30000" dirty="0" smtClean="0">
              <a:latin typeface="Helvetica" pitchFamily="34" charset="0"/>
            </a:endParaRPr>
          </a:p>
          <a:p>
            <a:pPr marL="419100" indent="-419100" algn="just">
              <a:spcAft>
                <a:spcPts val="1200"/>
              </a:spcAft>
              <a:buFont typeface="Wingdings" pitchFamily="2" charset="2"/>
              <a:buChar char="§"/>
            </a:pPr>
            <a:r>
              <a:rPr lang="en-US" sz="2800" b="1" dirty="0" smtClean="0">
                <a:latin typeface="Helvetica" pitchFamily="34" charset="0"/>
              </a:rPr>
              <a:t>If pain and discomfort can be reduced by using this device, the athlete may be able to surf longer and realize more of the benefits of physical activity.</a:t>
            </a:r>
            <a:endParaRPr lang="en-US" sz="2800" dirty="0" smtClean="0">
              <a:latin typeface="Helvetica" pitchFamily="34" charset="0"/>
            </a:endParaRPr>
          </a:p>
        </p:txBody>
      </p:sp>
      <p:sp>
        <p:nvSpPr>
          <p:cNvPr id="46" name="Rectangle 45"/>
          <p:cNvSpPr/>
          <p:nvPr/>
        </p:nvSpPr>
        <p:spPr>
          <a:xfrm>
            <a:off x="385394" y="5486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50" name="Rectangle 49"/>
          <p:cNvSpPr/>
          <p:nvPr/>
        </p:nvSpPr>
        <p:spPr>
          <a:xfrm>
            <a:off x="29504640" y="217932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51" name="TextBox 50"/>
          <p:cNvSpPr txBox="1"/>
          <p:nvPr/>
        </p:nvSpPr>
        <p:spPr>
          <a:xfrm>
            <a:off x="32461200" y="217932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CONCLUSIONS</a:t>
            </a:r>
            <a:endParaRPr lang="en-US" sz="5400" b="1" dirty="0">
              <a:solidFill>
                <a:schemeClr val="bg1"/>
              </a:solidFill>
              <a:latin typeface="Helvetica" pitchFamily="34" charset="0"/>
            </a:endParaRPr>
          </a:p>
        </p:txBody>
      </p:sp>
      <p:sp>
        <p:nvSpPr>
          <p:cNvPr id="53" name="TextBox 52"/>
          <p:cNvSpPr txBox="1"/>
          <p:nvPr/>
        </p:nvSpPr>
        <p:spPr>
          <a:xfrm>
            <a:off x="29794200" y="22951857"/>
            <a:ext cx="13335000" cy="3108543"/>
          </a:xfrm>
          <a:prstGeom prst="rect">
            <a:avLst/>
          </a:prstGeom>
          <a:noFill/>
        </p:spPr>
        <p:txBody>
          <a:bodyPr wrap="square" rtlCol="0">
            <a:spAutoFit/>
          </a:bodyPr>
          <a:lstStyle/>
          <a:p>
            <a:pPr marL="742950" indent="-742950" algn="just">
              <a:buFont typeface="Wingdings" panose="05000000000000000000" pitchFamily="2" charset="2"/>
              <a:buChar char="§"/>
            </a:pPr>
            <a:r>
              <a:rPr lang="en-US" sz="2800" dirty="0" smtClean="0">
                <a:latin typeface="Helvetica" panose="020B0604020202020204" pitchFamily="34" charset="0"/>
                <a:cs typeface="Helvetica" panose="020B0604020202020204" pitchFamily="34" charset="0"/>
              </a:rPr>
              <a:t>Back extensor muscle activation and trunk extension angle are altered in a prone surfer while wearing a vest with a small inflated bladder between their sternum and the deck of the surfboard.</a:t>
            </a:r>
          </a:p>
          <a:p>
            <a:pPr marL="742950" indent="-742950" algn="just">
              <a:buFont typeface="Wingdings" panose="05000000000000000000" pitchFamily="2" charset="2"/>
              <a:buChar char="§"/>
            </a:pPr>
            <a:r>
              <a:rPr lang="en-US" sz="2800" dirty="0" smtClean="0">
                <a:latin typeface="Helvetica" panose="020B0604020202020204" pitchFamily="34" charset="0"/>
                <a:cs typeface="Helvetica" panose="020B0604020202020204" pitchFamily="34" charset="0"/>
              </a:rPr>
              <a:t>No differences in muscle activation were noted between the no vest and uninflated vest conditions, suggesting that changes in muscle activity are primarily due to bladder inflation rather than mechanical compression.</a:t>
            </a:r>
            <a:endParaRPr lang="en-US" sz="2800" dirty="0">
              <a:latin typeface="Helvetica" panose="020B0604020202020204" pitchFamily="34" charset="0"/>
              <a:cs typeface="Helvetica" panose="020B0604020202020204" pitchFamily="34" charset="0"/>
            </a:endParaRPr>
          </a:p>
          <a:p>
            <a:pPr marL="742950" indent="-742950" algn="just">
              <a:buFont typeface="Wingdings" panose="05000000000000000000" pitchFamily="2" charset="2"/>
              <a:buChar char="§"/>
            </a:pPr>
            <a:r>
              <a:rPr lang="en-US" sz="2800" dirty="0" smtClean="0">
                <a:latin typeface="Helvetica" panose="020B0604020202020204" pitchFamily="34" charset="0"/>
                <a:cs typeface="Helvetica" panose="020B0604020202020204" pitchFamily="34" charset="0"/>
              </a:rPr>
              <a:t>This effect was similar for both the </a:t>
            </a:r>
            <a:r>
              <a:rPr lang="en-US" sz="2800" dirty="0" err="1" smtClean="0">
                <a:latin typeface="Helvetica" panose="020B0604020202020204" pitchFamily="34" charset="0"/>
                <a:cs typeface="Helvetica" panose="020B0604020202020204" pitchFamily="34" charset="0"/>
              </a:rPr>
              <a:t>shortboard</a:t>
            </a:r>
            <a:r>
              <a:rPr lang="en-US" sz="2800" dirty="0" smtClean="0">
                <a:latin typeface="Helvetica" panose="020B0604020202020204" pitchFamily="34" charset="0"/>
                <a:cs typeface="Helvetica" panose="020B0604020202020204" pitchFamily="34" charset="0"/>
              </a:rPr>
              <a:t> and longboard. </a:t>
            </a:r>
          </a:p>
        </p:txBody>
      </p:sp>
      <p:sp>
        <p:nvSpPr>
          <p:cNvPr id="49" name="TextBox 69"/>
          <p:cNvSpPr txBox="1">
            <a:spLocks noChangeArrowheads="1"/>
          </p:cNvSpPr>
          <p:nvPr/>
        </p:nvSpPr>
        <p:spPr bwMode="auto">
          <a:xfrm>
            <a:off x="14897100" y="16712180"/>
            <a:ext cx="14020800" cy="8510020"/>
          </a:xfrm>
          <a:prstGeom prst="rect">
            <a:avLst/>
          </a:prstGeom>
          <a:noFill/>
          <a:ln w="9525">
            <a:noFill/>
            <a:miter lim="800000"/>
            <a:headEnd/>
            <a:tailEnd/>
          </a:ln>
        </p:spPr>
        <p:txBody>
          <a:bodyPr wrap="square" lIns="640048" tIns="45718" rIns="640048" bIns="274320">
            <a:spAutoFit/>
          </a:bodyPr>
          <a:lstStyle/>
          <a:p>
            <a:pPr marL="346075" indent="-346075" algn="just">
              <a:buFont typeface="Wingdings" pitchFamily="2" charset="2"/>
              <a:buChar char="§"/>
            </a:pPr>
            <a:r>
              <a:rPr lang="en-US" sz="2800" dirty="0" smtClean="0">
                <a:latin typeface="Helvetica" pitchFamily="34" charset="0"/>
              </a:rPr>
              <a:t>Participants performed 12 paddling trials (1 minute each) over 2 separate days: 6 trials with </a:t>
            </a:r>
            <a:r>
              <a:rPr lang="en-US" sz="2800" dirty="0" err="1" smtClean="0">
                <a:latin typeface="Helvetica" pitchFamily="34" charset="0"/>
              </a:rPr>
              <a:t>shortboard</a:t>
            </a:r>
            <a:r>
              <a:rPr lang="en-US" sz="2800" dirty="0" smtClean="0">
                <a:latin typeface="Helvetica" pitchFamily="34" charset="0"/>
              </a:rPr>
              <a:t>, 6 trials with longboard. Each day, 2 trials were performed under each of the 3 vest conditions, presented in random order.</a:t>
            </a:r>
          </a:p>
          <a:p>
            <a:pPr marL="346075" indent="-346075" algn="just">
              <a:buFont typeface="Wingdings" pitchFamily="2" charset="2"/>
              <a:buChar char="§"/>
            </a:pPr>
            <a:r>
              <a:rPr lang="en-US" sz="2800" dirty="0" smtClean="0">
                <a:latin typeface="Helvetica" pitchFamily="34" charset="0"/>
              </a:rPr>
              <a:t>Vest conditions: 1) no vest, 2) vest worn but not inflated, 3) vest worn and inflated</a:t>
            </a:r>
          </a:p>
          <a:p>
            <a:pPr marL="346075" indent="-346075" algn="just">
              <a:buFont typeface="Wingdings" pitchFamily="2" charset="2"/>
              <a:buChar char="§"/>
            </a:pPr>
            <a:r>
              <a:rPr lang="en-US" sz="2800" dirty="0" smtClean="0">
                <a:latin typeface="Helvetica" pitchFamily="34" charset="0"/>
              </a:rPr>
              <a:t>Water velocity was set to a constant speed of 1.1 m/s, water temperature maintained between 18 and 21C.</a:t>
            </a:r>
          </a:p>
          <a:p>
            <a:pPr marL="346075" indent="-346075" algn="just">
              <a:buFont typeface="Wingdings" pitchFamily="2" charset="2"/>
              <a:buChar char="§"/>
            </a:pPr>
            <a:r>
              <a:rPr lang="en-US" sz="2800" dirty="0" smtClean="0">
                <a:latin typeface="Helvetica" pitchFamily="34" charset="0"/>
              </a:rPr>
              <a:t>Surface EMG was used to record activity from </a:t>
            </a:r>
            <a:r>
              <a:rPr lang="en-US" sz="2800" i="1" dirty="0" smtClean="0">
                <a:latin typeface="Helvetica" pitchFamily="34" charset="0"/>
              </a:rPr>
              <a:t>erector spinae </a:t>
            </a:r>
            <a:r>
              <a:rPr lang="en-US" sz="2800" dirty="0" smtClean="0">
                <a:latin typeface="Helvetica" pitchFamily="34" charset="0"/>
              </a:rPr>
              <a:t>(lumbar region), mid </a:t>
            </a:r>
            <a:r>
              <a:rPr lang="en-US" sz="2800" i="1" dirty="0" smtClean="0">
                <a:latin typeface="Helvetica" pitchFamily="34" charset="0"/>
              </a:rPr>
              <a:t>trapezius</a:t>
            </a:r>
            <a:r>
              <a:rPr lang="en-US" sz="2800" dirty="0" smtClean="0">
                <a:latin typeface="Helvetica" pitchFamily="34" charset="0"/>
              </a:rPr>
              <a:t>, upper </a:t>
            </a:r>
            <a:r>
              <a:rPr lang="en-US" sz="2800" i="1" dirty="0" smtClean="0">
                <a:latin typeface="Helvetica" pitchFamily="34" charset="0"/>
              </a:rPr>
              <a:t>trapezius</a:t>
            </a:r>
            <a:r>
              <a:rPr lang="en-US" sz="2800" dirty="0" smtClean="0">
                <a:latin typeface="Helvetica" pitchFamily="34" charset="0"/>
              </a:rPr>
              <a:t>, and upper </a:t>
            </a:r>
            <a:r>
              <a:rPr lang="en-US" sz="2800" i="1" dirty="0" smtClean="0">
                <a:latin typeface="Helvetica" pitchFamily="34" charset="0"/>
              </a:rPr>
              <a:t>latissimus </a:t>
            </a:r>
            <a:r>
              <a:rPr lang="en-US" sz="2800" i="1" dirty="0" err="1" smtClean="0">
                <a:latin typeface="Helvetica" pitchFamily="34" charset="0"/>
              </a:rPr>
              <a:t>dorsi</a:t>
            </a:r>
            <a:r>
              <a:rPr lang="en-US" sz="2800" i="1" dirty="0" smtClean="0">
                <a:latin typeface="Helvetica" pitchFamily="34" charset="0"/>
              </a:rPr>
              <a:t> </a:t>
            </a:r>
            <a:r>
              <a:rPr lang="en-US" sz="2800" dirty="0" smtClean="0">
                <a:latin typeface="Helvetica" pitchFamily="34" charset="0"/>
              </a:rPr>
              <a:t>of the right side (Fig 2).</a:t>
            </a:r>
          </a:p>
          <a:p>
            <a:pPr marL="346075" indent="-346075" algn="just">
              <a:buFont typeface="Wingdings" pitchFamily="2" charset="2"/>
              <a:buChar char="§"/>
            </a:pPr>
            <a:r>
              <a:rPr lang="en-US" sz="2800" dirty="0" smtClean="0">
                <a:latin typeface="Helvetica" pitchFamily="34" charset="0"/>
              </a:rPr>
              <a:t>Waterproof bandages were placed over each sensor to avoid water damage.</a:t>
            </a:r>
          </a:p>
          <a:p>
            <a:pPr marL="346075" indent="-346075" algn="just">
              <a:buFont typeface="Wingdings" pitchFamily="2" charset="2"/>
              <a:buChar char="§"/>
            </a:pPr>
            <a:r>
              <a:rPr lang="en-US" sz="2800" dirty="0" smtClean="0">
                <a:latin typeface="Helvetica" pitchFamily="34" charset="0"/>
              </a:rPr>
              <a:t>EMG sensors were removed and replaced between data collection on separate days.</a:t>
            </a:r>
          </a:p>
          <a:p>
            <a:pPr marL="346075" indent="-346075" algn="just">
              <a:buFont typeface="Wingdings" pitchFamily="2" charset="2"/>
              <a:buChar char="§"/>
            </a:pPr>
            <a:r>
              <a:rPr lang="en-US" sz="2800" dirty="0" smtClean="0">
                <a:latin typeface="Helvetica" pitchFamily="34" charset="0"/>
              </a:rPr>
              <a:t>Accelerometer data from the mid trapezius sensor was used as an estimate of trunk extension for comparison across vest conditions.</a:t>
            </a:r>
          </a:p>
          <a:p>
            <a:pPr marL="346075" indent="-346075" algn="just">
              <a:buFont typeface="Wingdings" pitchFamily="2" charset="2"/>
              <a:buChar char="§"/>
            </a:pPr>
            <a:r>
              <a:rPr lang="en-US" sz="2800" dirty="0" smtClean="0">
                <a:latin typeface="Helvetica" pitchFamily="34" charset="0"/>
              </a:rPr>
              <a:t>Raw EMG and accelerations were rectified and filtered (4</a:t>
            </a:r>
            <a:r>
              <a:rPr lang="en-US" sz="2800" baseline="30000" dirty="0" smtClean="0">
                <a:latin typeface="Helvetica" pitchFamily="34" charset="0"/>
              </a:rPr>
              <a:t>th</a:t>
            </a:r>
            <a:r>
              <a:rPr lang="en-US" sz="2800" dirty="0" smtClean="0">
                <a:latin typeface="Helvetica" pitchFamily="34" charset="0"/>
              </a:rPr>
              <a:t> order </a:t>
            </a:r>
            <a:r>
              <a:rPr lang="en-US" sz="2800" dirty="0" err="1" smtClean="0">
                <a:latin typeface="Helvetica" pitchFamily="34" charset="0"/>
              </a:rPr>
              <a:t>butterworth</a:t>
            </a:r>
            <a:r>
              <a:rPr lang="en-US" sz="2800" dirty="0" smtClean="0">
                <a:latin typeface="Helvetica" pitchFamily="34" charset="0"/>
              </a:rPr>
              <a:t>, 25 Hz cutoff).</a:t>
            </a:r>
          </a:p>
          <a:p>
            <a:pPr marL="346075" indent="-346075" algn="just">
              <a:buFont typeface="Wingdings" pitchFamily="2" charset="2"/>
              <a:buChar char="§"/>
            </a:pPr>
            <a:r>
              <a:rPr lang="en-US" sz="2800" dirty="0" smtClean="0">
                <a:latin typeface="Helvetica" pitchFamily="34" charset="0"/>
              </a:rPr>
              <a:t>Muscle activation and tilt angle were compared across vest conditions using repeated measures ANOVA + paired t-test.</a:t>
            </a:r>
          </a:p>
        </p:txBody>
      </p:sp>
      <p:sp>
        <p:nvSpPr>
          <p:cNvPr id="58" name="Rounded Rectangle 57"/>
          <p:cNvSpPr/>
          <p:nvPr/>
        </p:nvSpPr>
        <p:spPr>
          <a:xfrm>
            <a:off x="838199" y="24263329"/>
            <a:ext cx="13258800" cy="233508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159669" y="24231600"/>
            <a:ext cx="12725400" cy="2308324"/>
          </a:xfrm>
          <a:prstGeom prst="rect">
            <a:avLst/>
          </a:prstGeom>
          <a:noFill/>
        </p:spPr>
        <p:txBody>
          <a:bodyPr wrap="square" rtlCol="0">
            <a:spAutoFit/>
          </a:bodyPr>
          <a:lstStyle/>
          <a:p>
            <a:pPr algn="just"/>
            <a:r>
              <a:rPr lang="en-US" sz="3600" b="1" dirty="0">
                <a:latin typeface="Helvetica" panose="020B0604020202020204" pitchFamily="34" charset="0"/>
                <a:cs typeface="Helvetica" panose="020B0604020202020204" pitchFamily="34" charset="0"/>
              </a:rPr>
              <a:t>The purpose of this study was to </a:t>
            </a:r>
            <a:r>
              <a:rPr lang="en-US" sz="3600" b="1" dirty="0" smtClean="0">
                <a:latin typeface="Helvetica" panose="020B0604020202020204" pitchFamily="34" charset="0"/>
                <a:cs typeface="Helvetica" panose="020B0604020202020204" pitchFamily="34" charset="0"/>
              </a:rPr>
              <a:t>determine whether wearing the Ergo Vest alters trunk extension and the activation of four back and/or shoulder muscles while paddling both a small and large surfboard.</a:t>
            </a:r>
            <a:endParaRPr lang="en-US" sz="3600" b="1" dirty="0">
              <a:latin typeface="Helvetica" panose="020B0604020202020204" pitchFamily="34" charset="0"/>
              <a:cs typeface="Helvetica" panose="020B0604020202020204" pitchFamily="34" charset="0"/>
            </a:endParaRPr>
          </a:p>
        </p:txBody>
      </p:sp>
      <p:sp>
        <p:nvSpPr>
          <p:cNvPr id="37" name="Rectangle 36"/>
          <p:cNvSpPr/>
          <p:nvPr/>
        </p:nvSpPr>
        <p:spPr>
          <a:xfrm>
            <a:off x="381000" y="15392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38" name="TextBox 37"/>
          <p:cNvSpPr txBox="1"/>
          <p:nvPr/>
        </p:nvSpPr>
        <p:spPr>
          <a:xfrm>
            <a:off x="2743200" y="15392400"/>
            <a:ext cx="10210800"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BACKGROUND</a:t>
            </a:r>
            <a:endParaRPr lang="en-US" sz="5400" b="1" dirty="0">
              <a:solidFill>
                <a:schemeClr val="bg1"/>
              </a:solidFill>
              <a:latin typeface="Helvetica" pitchFamily="34" charset="0"/>
            </a:endParaRPr>
          </a:p>
        </p:txBody>
      </p:sp>
      <p:sp>
        <p:nvSpPr>
          <p:cNvPr id="63" name="TextBox 62"/>
          <p:cNvSpPr txBox="1"/>
          <p:nvPr/>
        </p:nvSpPr>
        <p:spPr>
          <a:xfrm>
            <a:off x="5029200" y="28066425"/>
            <a:ext cx="5486400" cy="584775"/>
          </a:xfrm>
          <a:prstGeom prst="rect">
            <a:avLst/>
          </a:prstGeom>
          <a:noFill/>
        </p:spPr>
        <p:txBody>
          <a:bodyPr wrap="square" rtlCol="0">
            <a:spAutoFit/>
          </a:bodyPr>
          <a:lstStyle/>
          <a:p>
            <a:r>
              <a:rPr lang="en-US" sz="3200" b="1" dirty="0" smtClean="0"/>
              <a:t>Table 1</a:t>
            </a:r>
            <a:r>
              <a:rPr lang="en-US" sz="3200" dirty="0" smtClean="0"/>
              <a:t>  Subject Characteristics</a:t>
            </a:r>
            <a:endParaRPr lang="en-US" sz="3200" b="1" u="sng" dirty="0"/>
          </a:p>
        </p:txBody>
      </p:sp>
      <p:sp>
        <p:nvSpPr>
          <p:cNvPr id="39" name="TextBox 52"/>
          <p:cNvSpPr txBox="1">
            <a:spLocks noChangeArrowheads="1"/>
          </p:cNvSpPr>
          <p:nvPr/>
        </p:nvSpPr>
        <p:spPr bwMode="auto">
          <a:xfrm>
            <a:off x="419099" y="30632400"/>
            <a:ext cx="13944600" cy="1661989"/>
          </a:xfrm>
          <a:prstGeom prst="rect">
            <a:avLst/>
          </a:prstGeom>
          <a:noFill/>
          <a:ln w="9525">
            <a:noFill/>
            <a:miter lim="800000"/>
            <a:headEnd/>
            <a:tailEnd/>
          </a:ln>
        </p:spPr>
        <p:txBody>
          <a:bodyPr wrap="square" lIns="640048" tIns="91436" rIns="640048" bIns="274320">
            <a:spAutoFit/>
          </a:bodyPr>
          <a:lstStyle/>
          <a:p>
            <a:pPr algn="just"/>
            <a:r>
              <a:rPr lang="en-US" sz="2800" dirty="0" smtClean="0">
                <a:latin typeface="Helvetica" pitchFamily="34" charset="0"/>
              </a:rPr>
              <a:t>12 recreational surfers performed a series of paddling tests.  Surfers were at least 18 years of age and indicated that they engaged in surfing for at least 4 hours per week.</a:t>
            </a:r>
            <a:endParaRPr lang="en-US" sz="2800" dirty="0">
              <a:latin typeface="Helvetica"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50975626"/>
              </p:ext>
            </p:extLst>
          </p:nvPr>
        </p:nvGraphicFramePr>
        <p:xfrm>
          <a:off x="3330545" y="28810446"/>
          <a:ext cx="8612248" cy="1615440"/>
        </p:xfrm>
        <a:graphic>
          <a:graphicData uri="http://schemas.openxmlformats.org/drawingml/2006/table">
            <a:tbl>
              <a:tblPr firstRow="1" bandRow="1">
                <a:tableStyleId>{5C22544A-7EE6-4342-B048-85BDC9FD1C3A}</a:tableStyleId>
              </a:tblPr>
              <a:tblGrid>
                <a:gridCol w="2759264">
                  <a:extLst>
                    <a:ext uri="{9D8B030D-6E8A-4147-A177-3AD203B41FA5}">
                      <a16:colId xmlns:a16="http://schemas.microsoft.com/office/drawing/2014/main" val="20000"/>
                    </a:ext>
                  </a:extLst>
                </a:gridCol>
                <a:gridCol w="3093720">
                  <a:extLst>
                    <a:ext uri="{9D8B030D-6E8A-4147-A177-3AD203B41FA5}">
                      <a16:colId xmlns:a16="http://schemas.microsoft.com/office/drawing/2014/main" val="20001"/>
                    </a:ext>
                  </a:extLst>
                </a:gridCol>
                <a:gridCol w="2759264">
                  <a:extLst>
                    <a:ext uri="{9D8B030D-6E8A-4147-A177-3AD203B41FA5}">
                      <a16:colId xmlns:a16="http://schemas.microsoft.com/office/drawing/2014/main" val="20002"/>
                    </a:ext>
                  </a:extLst>
                </a:gridCol>
              </a:tblGrid>
              <a:tr h="762000">
                <a:tc>
                  <a:txBody>
                    <a:bodyPr/>
                    <a:lstStyle/>
                    <a:p>
                      <a:pPr algn="ctr"/>
                      <a:r>
                        <a:rPr lang="en-US" sz="3600" dirty="0" smtClean="0"/>
                        <a:t>Age [yrs]</a:t>
                      </a:r>
                      <a:endParaRPr lang="en-US" sz="3600" dirty="0"/>
                    </a:p>
                  </a:txBody>
                  <a:tcPr/>
                </a:tc>
                <a:tc>
                  <a:txBody>
                    <a:bodyPr/>
                    <a:lstStyle/>
                    <a:p>
                      <a:pPr algn="ctr"/>
                      <a:r>
                        <a:rPr lang="en-US" sz="3600" dirty="0" smtClean="0"/>
                        <a:t>Height [m]</a:t>
                      </a:r>
                      <a:endParaRPr lang="en-US" sz="3600" dirty="0"/>
                    </a:p>
                  </a:txBody>
                  <a:tcPr/>
                </a:tc>
                <a:tc>
                  <a:txBody>
                    <a:bodyPr/>
                    <a:lstStyle/>
                    <a:p>
                      <a:pPr algn="ctr"/>
                      <a:r>
                        <a:rPr lang="en-US" sz="3600" dirty="0" smtClean="0"/>
                        <a:t>Mass [kg]</a:t>
                      </a:r>
                      <a:endParaRPr lang="en-US" sz="3600" dirty="0"/>
                    </a:p>
                  </a:txBody>
                  <a:tcPr/>
                </a:tc>
                <a:extLst>
                  <a:ext uri="{0D108BD9-81ED-4DB2-BD59-A6C34878D82A}">
                    <a16:rowId xmlns:a16="http://schemas.microsoft.com/office/drawing/2014/main" val="10000"/>
                  </a:ext>
                </a:extLst>
              </a:tr>
              <a:tr h="853440">
                <a:tc>
                  <a:txBody>
                    <a:bodyPr/>
                    <a:lstStyle/>
                    <a:p>
                      <a:pPr algn="ctr"/>
                      <a:r>
                        <a:rPr lang="en-US" sz="3600" dirty="0" smtClean="0"/>
                        <a:t>25.3±6.1</a:t>
                      </a:r>
                      <a:endParaRPr lang="en-US" sz="3600" dirty="0"/>
                    </a:p>
                  </a:txBody>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3600" dirty="0" smtClean="0"/>
                        <a:t>1.8±0.1</a:t>
                      </a:r>
                    </a:p>
                  </a:txBody>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3600" dirty="0" smtClean="0"/>
                        <a:t>74.7±5.4</a:t>
                      </a:r>
                    </a:p>
                  </a:txBody>
                  <a:tcPr/>
                </a:tc>
                <a:extLst>
                  <a:ext uri="{0D108BD9-81ED-4DB2-BD59-A6C34878D82A}">
                    <a16:rowId xmlns:a16="http://schemas.microsoft.com/office/drawing/2014/main" val="10001"/>
                  </a:ext>
                </a:extLst>
              </a:tr>
            </a:tbl>
          </a:graphicData>
        </a:graphic>
      </p:graphicFrame>
      <p:sp>
        <p:nvSpPr>
          <p:cNvPr id="62" name="TextBox 61"/>
          <p:cNvSpPr txBox="1"/>
          <p:nvPr/>
        </p:nvSpPr>
        <p:spPr>
          <a:xfrm>
            <a:off x="20116800" y="6477000"/>
            <a:ext cx="4038600" cy="830997"/>
          </a:xfrm>
          <a:prstGeom prst="rect">
            <a:avLst/>
          </a:prstGeom>
          <a:noFill/>
        </p:spPr>
        <p:txBody>
          <a:bodyPr wrap="square" rtlCol="0">
            <a:spAutoFit/>
          </a:bodyPr>
          <a:lstStyle/>
          <a:p>
            <a:pPr algn="ctr"/>
            <a:r>
              <a:rPr lang="en-US" sz="4800" b="1" u="sng" dirty="0" smtClean="0"/>
              <a:t>Equipment</a:t>
            </a:r>
            <a:endParaRPr lang="en-US" sz="4800" b="1" u="sng" dirty="0"/>
          </a:p>
        </p:txBody>
      </p:sp>
      <p:sp>
        <p:nvSpPr>
          <p:cNvPr id="60" name="TextBox 52"/>
          <p:cNvSpPr txBox="1">
            <a:spLocks noChangeArrowheads="1"/>
          </p:cNvSpPr>
          <p:nvPr/>
        </p:nvSpPr>
        <p:spPr bwMode="auto">
          <a:xfrm>
            <a:off x="15011400" y="7239000"/>
            <a:ext cx="13673060" cy="2246765"/>
          </a:xfrm>
          <a:prstGeom prst="rect">
            <a:avLst/>
          </a:prstGeom>
          <a:noFill/>
          <a:ln w="9525">
            <a:noFill/>
            <a:miter lim="800000"/>
            <a:headEnd/>
            <a:tailEnd/>
          </a:ln>
        </p:spPr>
        <p:txBody>
          <a:bodyPr wrap="square" lIns="640048" tIns="91436" rIns="640048" bIns="274320">
            <a:spAutoFit/>
          </a:bodyPr>
          <a:lstStyle/>
          <a:p>
            <a:pPr marL="284163" indent="-284163" algn="just">
              <a:spcAft>
                <a:spcPts val="600"/>
              </a:spcAft>
              <a:buFont typeface="Wingdings" pitchFamily="2" charset="2"/>
              <a:buChar char="§"/>
            </a:pPr>
            <a:r>
              <a:rPr lang="en-US" sz="2800" dirty="0" smtClean="0">
                <a:latin typeface="Helvetica" pitchFamily="34" charset="0"/>
              </a:rPr>
              <a:t>Ergo Vest (</a:t>
            </a:r>
            <a:r>
              <a:rPr lang="en-US" sz="2800" dirty="0" err="1" smtClean="0">
                <a:latin typeface="Helvetica" pitchFamily="34" charset="0"/>
              </a:rPr>
              <a:t>PaddleairTM</a:t>
            </a:r>
            <a:r>
              <a:rPr lang="en-US" sz="2800" dirty="0" smtClean="0">
                <a:latin typeface="Helvetica" pitchFamily="34" charset="0"/>
              </a:rPr>
              <a:t>) (Fig 1)</a:t>
            </a:r>
          </a:p>
          <a:p>
            <a:pPr marL="284163" indent="-284163" algn="just">
              <a:spcAft>
                <a:spcPts val="600"/>
              </a:spcAft>
              <a:buFont typeface="Wingdings" pitchFamily="2" charset="2"/>
              <a:buChar char="§"/>
            </a:pPr>
            <a:r>
              <a:rPr lang="en-US" sz="2800" dirty="0" smtClean="0">
                <a:latin typeface="Helvetica" pitchFamily="34" charset="0"/>
              </a:rPr>
              <a:t>Wireless EMG with integrated, 3 axis accelerometer (</a:t>
            </a:r>
            <a:r>
              <a:rPr lang="en-US" sz="2800" dirty="0" err="1" smtClean="0">
                <a:latin typeface="Helvetica" pitchFamily="34" charset="0"/>
              </a:rPr>
              <a:t>Delsys</a:t>
            </a:r>
            <a:r>
              <a:rPr lang="en-US" sz="2800" dirty="0" smtClean="0">
                <a:latin typeface="Helvetica" pitchFamily="34" charset="0"/>
              </a:rPr>
              <a:t> </a:t>
            </a:r>
            <a:r>
              <a:rPr lang="en-US" sz="2800" dirty="0" err="1" smtClean="0">
                <a:latin typeface="Helvetica" pitchFamily="34" charset="0"/>
              </a:rPr>
              <a:t>Trigno</a:t>
            </a:r>
            <a:r>
              <a:rPr lang="en-US" sz="2800" dirty="0" smtClean="0">
                <a:latin typeface="Helvetica" pitchFamily="34" charset="0"/>
              </a:rPr>
              <a:t>) (Fig 2)</a:t>
            </a:r>
          </a:p>
          <a:p>
            <a:pPr marL="284163" indent="-284163" algn="just">
              <a:spcAft>
                <a:spcPts val="600"/>
              </a:spcAft>
              <a:buFont typeface="Wingdings" pitchFamily="2" charset="2"/>
              <a:buChar char="§"/>
            </a:pPr>
            <a:r>
              <a:rPr lang="en-US" sz="2800" dirty="0" smtClean="0">
                <a:latin typeface="Helvetica" pitchFamily="34" charset="0"/>
              </a:rPr>
              <a:t>Modified swim flume with controllable water speed/temperature (Endless Pools) (Fig </a:t>
            </a:r>
            <a:r>
              <a:rPr lang="en-US" sz="2800" dirty="0">
                <a:latin typeface="Helvetica" pitchFamily="34" charset="0"/>
              </a:rPr>
              <a:t>2</a:t>
            </a:r>
            <a:r>
              <a:rPr lang="en-US" sz="2800" dirty="0" smtClean="0">
                <a:latin typeface="Helvetica" pitchFamily="34" charset="0"/>
              </a:rPr>
              <a:t>)</a:t>
            </a:r>
          </a:p>
        </p:txBody>
      </p:sp>
      <p:sp>
        <p:nvSpPr>
          <p:cNvPr id="87" name="Rectangle 86"/>
          <p:cNvSpPr/>
          <p:nvPr/>
        </p:nvSpPr>
        <p:spPr>
          <a:xfrm>
            <a:off x="14935200" y="5486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89" name="TextBox 88"/>
          <p:cNvSpPr txBox="1"/>
          <p:nvPr/>
        </p:nvSpPr>
        <p:spPr>
          <a:xfrm>
            <a:off x="18407062" y="5486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METHODS</a:t>
            </a:r>
            <a:endParaRPr lang="en-US" sz="5400" b="1" dirty="0">
              <a:solidFill>
                <a:schemeClr val="bg1"/>
              </a:solidFill>
              <a:latin typeface="Helvetica" pitchFamily="34" charset="0"/>
            </a:endParaRPr>
          </a:p>
        </p:txBody>
      </p:sp>
      <p:sp>
        <p:nvSpPr>
          <p:cNvPr id="90" name="TextBox 89"/>
          <p:cNvSpPr txBox="1"/>
          <p:nvPr/>
        </p:nvSpPr>
        <p:spPr>
          <a:xfrm>
            <a:off x="3886200" y="54102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ABSTRACT</a:t>
            </a:r>
            <a:endParaRPr lang="en-US" sz="5400" b="1" dirty="0">
              <a:solidFill>
                <a:schemeClr val="bg1"/>
              </a:solidFill>
              <a:latin typeface="Helvetica" pitchFamily="34" charset="0"/>
            </a:endParaRPr>
          </a:p>
        </p:txBody>
      </p:sp>
      <p:sp>
        <p:nvSpPr>
          <p:cNvPr id="91" name="Rectangle 90"/>
          <p:cNvSpPr/>
          <p:nvPr/>
        </p:nvSpPr>
        <p:spPr>
          <a:xfrm>
            <a:off x="29504640" y="5486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92" name="TextBox 91"/>
          <p:cNvSpPr txBox="1"/>
          <p:nvPr/>
        </p:nvSpPr>
        <p:spPr>
          <a:xfrm>
            <a:off x="33113662" y="54102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RESULTS</a:t>
            </a:r>
            <a:endParaRPr lang="en-US" sz="5400" b="1" dirty="0">
              <a:solidFill>
                <a:schemeClr val="bg1"/>
              </a:solidFill>
              <a:latin typeface="Helvetica" pitchFamily="34" charset="0"/>
            </a:endParaRPr>
          </a:p>
        </p:txBody>
      </p:sp>
      <p:sp>
        <p:nvSpPr>
          <p:cNvPr id="84" name="TextBox 83"/>
          <p:cNvSpPr txBox="1"/>
          <p:nvPr/>
        </p:nvSpPr>
        <p:spPr>
          <a:xfrm>
            <a:off x="19888200" y="15529560"/>
            <a:ext cx="4038600" cy="830997"/>
          </a:xfrm>
          <a:prstGeom prst="rect">
            <a:avLst/>
          </a:prstGeom>
          <a:noFill/>
        </p:spPr>
        <p:txBody>
          <a:bodyPr wrap="square" rtlCol="0">
            <a:spAutoFit/>
          </a:bodyPr>
          <a:lstStyle/>
          <a:p>
            <a:pPr algn="ctr"/>
            <a:r>
              <a:rPr lang="en-US" sz="4800" b="1" u="sng" dirty="0" smtClean="0"/>
              <a:t>Procedures</a:t>
            </a:r>
            <a:endParaRPr lang="en-US" sz="4800" b="1" u="sng" dirty="0"/>
          </a:p>
        </p:txBody>
      </p:sp>
      <p:sp>
        <p:nvSpPr>
          <p:cNvPr id="94" name="TextBox 93"/>
          <p:cNvSpPr txBox="1"/>
          <p:nvPr/>
        </p:nvSpPr>
        <p:spPr>
          <a:xfrm>
            <a:off x="1066800" y="6553200"/>
            <a:ext cx="12801600" cy="8710077"/>
          </a:xfrm>
          <a:prstGeom prst="rect">
            <a:avLst/>
          </a:prstGeom>
          <a:noFill/>
        </p:spPr>
        <p:txBody>
          <a:bodyPr wrap="square" rtlCol="0">
            <a:spAutoFit/>
          </a:bodyPr>
          <a:lstStyle/>
          <a:p>
            <a:pPr algn="just"/>
            <a:r>
              <a:rPr lang="en-US" sz="2800" dirty="0">
                <a:latin typeface="Helvetica" panose="020B0604020202020204" pitchFamily="34" charset="0"/>
                <a:cs typeface="Helvetica" panose="020B0604020202020204" pitchFamily="34" charset="0"/>
              </a:rPr>
              <a:t>Low back pain is a commonly reported problem among recreational surfers.  Some individuals report that wearing a vest with an inflatable bladder that alters trunk angle may help to alleviate pain.  The purpose of this study was to determine whether such a vest has an effect on muscle activation and extension of the lower back while paddling a surfboard.  </a:t>
            </a:r>
            <a:r>
              <a:rPr lang="en-US" sz="2800" b="1" dirty="0">
                <a:latin typeface="Helvetica" panose="020B0604020202020204" pitchFamily="34" charset="0"/>
                <a:cs typeface="Helvetica" panose="020B0604020202020204" pitchFamily="34" charset="0"/>
              </a:rPr>
              <a:t>Methods:</a:t>
            </a:r>
            <a:r>
              <a:rPr lang="en-US" sz="2800" dirty="0">
                <a:latin typeface="Helvetica" panose="020B0604020202020204" pitchFamily="34" charset="0"/>
                <a:cs typeface="Helvetica" panose="020B0604020202020204" pitchFamily="34" charset="0"/>
              </a:rPr>
              <a:t> Twelve recreational surfers completed 12 paddling trials at 1.1 m/s in a fresh water swim flume on both a </a:t>
            </a:r>
            <a:r>
              <a:rPr lang="en-US" sz="2800" dirty="0" err="1">
                <a:latin typeface="Helvetica" panose="020B0604020202020204" pitchFamily="34" charset="0"/>
                <a:cs typeface="Helvetica" panose="020B0604020202020204" pitchFamily="34" charset="0"/>
              </a:rPr>
              <a:t>shortboard</a:t>
            </a:r>
            <a:r>
              <a:rPr lang="en-US" sz="2800" dirty="0">
                <a:latin typeface="Helvetica" panose="020B0604020202020204" pitchFamily="34" charset="0"/>
                <a:cs typeface="Helvetica" panose="020B0604020202020204" pitchFamily="34" charset="0"/>
              </a:rPr>
              <a:t> and a longboard on two separate days.   Three conditions of no vest, vest uninflated, and vest inflated were presented to participants in random order on each day.  Surface EMG and trunk angle were acquired via wireless sensors placed over the right </a:t>
            </a:r>
            <a:r>
              <a:rPr lang="en-US" sz="2800" i="1" dirty="0">
                <a:latin typeface="Helvetica" panose="020B0604020202020204" pitchFamily="34" charset="0"/>
                <a:cs typeface="Helvetica" panose="020B0604020202020204" pitchFamily="34" charset="0"/>
              </a:rPr>
              <a:t>erector spinae</a:t>
            </a:r>
            <a:r>
              <a:rPr lang="en-US" sz="2800" dirty="0">
                <a:latin typeface="Helvetica" panose="020B0604020202020204" pitchFamily="34" charset="0"/>
                <a:cs typeface="Helvetica" panose="020B0604020202020204" pitchFamily="34" charset="0"/>
              </a:rPr>
              <a:t>, mid-</a:t>
            </a:r>
            <a:r>
              <a:rPr lang="en-US" sz="2800" i="1" dirty="0">
                <a:latin typeface="Helvetica" panose="020B0604020202020204" pitchFamily="34" charset="0"/>
                <a:cs typeface="Helvetica" panose="020B0604020202020204" pitchFamily="34" charset="0"/>
              </a:rPr>
              <a:t>trapezius</a:t>
            </a:r>
            <a:r>
              <a:rPr lang="en-US" sz="2800" dirty="0">
                <a:latin typeface="Helvetica" panose="020B0604020202020204" pitchFamily="34" charset="0"/>
                <a:cs typeface="Helvetica" panose="020B0604020202020204" pitchFamily="34" charset="0"/>
              </a:rPr>
              <a:t>, upper </a:t>
            </a:r>
            <a:r>
              <a:rPr lang="en-US" sz="2800" i="1" dirty="0">
                <a:latin typeface="Helvetica" panose="020B0604020202020204" pitchFamily="34" charset="0"/>
                <a:cs typeface="Helvetica" panose="020B0604020202020204" pitchFamily="34" charset="0"/>
              </a:rPr>
              <a:t>trapezius</a:t>
            </a:r>
            <a:r>
              <a:rPr lang="en-US" sz="2800" dirty="0">
                <a:latin typeface="Helvetica" panose="020B0604020202020204" pitchFamily="34" charset="0"/>
                <a:cs typeface="Helvetica" panose="020B0604020202020204" pitchFamily="34" charset="0"/>
              </a:rPr>
              <a:t>, and </a:t>
            </a:r>
            <a:r>
              <a:rPr lang="en-US" sz="2800" i="1" dirty="0">
                <a:latin typeface="Helvetica" panose="020B0604020202020204" pitchFamily="34" charset="0"/>
                <a:cs typeface="Helvetica" panose="020B0604020202020204" pitchFamily="34" charset="0"/>
              </a:rPr>
              <a:t>latissimus </a:t>
            </a:r>
            <a:r>
              <a:rPr lang="en-US" sz="2800" i="1" dirty="0" err="1">
                <a:latin typeface="Helvetica" panose="020B0604020202020204" pitchFamily="34" charset="0"/>
                <a:cs typeface="Helvetica" panose="020B0604020202020204" pitchFamily="34" charset="0"/>
              </a:rPr>
              <a:t>dorsi</a:t>
            </a:r>
            <a:r>
              <a:rPr lang="en-US" sz="2800" dirty="0">
                <a:latin typeface="Helvetica" panose="020B0604020202020204" pitchFamily="34" charset="0"/>
                <a:cs typeface="Helvetica" panose="020B0604020202020204" pitchFamily="34" charset="0"/>
              </a:rPr>
              <a:t>.  </a:t>
            </a:r>
            <a:r>
              <a:rPr lang="en-US" sz="2800" b="1" dirty="0">
                <a:latin typeface="Helvetica" panose="020B0604020202020204" pitchFamily="34" charset="0"/>
                <a:cs typeface="Helvetica" panose="020B0604020202020204" pitchFamily="34" charset="0"/>
              </a:rPr>
              <a:t>Results:</a:t>
            </a:r>
            <a:r>
              <a:rPr lang="en-US" sz="2800" dirty="0">
                <a:latin typeface="Helvetica" panose="020B0604020202020204" pitchFamily="34" charset="0"/>
                <a:cs typeface="Helvetica" panose="020B0604020202020204" pitchFamily="34" charset="0"/>
              </a:rPr>
              <a:t> Wearing the inflated vest affected muscle activation: </a:t>
            </a:r>
            <a:r>
              <a:rPr lang="en-US" sz="2800" i="1" dirty="0">
                <a:latin typeface="Helvetica" panose="020B0604020202020204" pitchFamily="34" charset="0"/>
                <a:cs typeface="Helvetica" panose="020B0604020202020204" pitchFamily="34" charset="0"/>
              </a:rPr>
              <a:t>erector spinae</a:t>
            </a:r>
            <a:r>
              <a:rPr lang="en-US" sz="2800" dirty="0">
                <a:latin typeface="Helvetica" panose="020B0604020202020204" pitchFamily="34" charset="0"/>
                <a:cs typeface="Helvetica" panose="020B0604020202020204" pitchFamily="34" charset="0"/>
              </a:rPr>
              <a:t> and mid-</a:t>
            </a:r>
            <a:r>
              <a:rPr lang="en-US" sz="2800" i="1" dirty="0">
                <a:latin typeface="Helvetica" panose="020B0604020202020204" pitchFamily="34" charset="0"/>
                <a:cs typeface="Helvetica" panose="020B0604020202020204" pitchFamily="34" charset="0"/>
              </a:rPr>
              <a:t>trapezius</a:t>
            </a:r>
            <a:r>
              <a:rPr lang="en-US" sz="2800" dirty="0">
                <a:latin typeface="Helvetica" panose="020B0604020202020204" pitchFamily="34" charset="0"/>
                <a:cs typeface="Helvetica" panose="020B0604020202020204" pitchFamily="34" charset="0"/>
              </a:rPr>
              <a:t> demonstrated a significant decrease in activation relative to wearing no vest (12 and 18% decrease respectively, p&lt;0.05).  Trunk extension was also significantly reduced during the inflated vest condition (10-12% reduction, p&lt;0.05).  Results were similar for both the short and longboard, though this effect was greater while paddling the larger board.  </a:t>
            </a:r>
            <a:r>
              <a:rPr lang="en-US" sz="2800" b="1" dirty="0">
                <a:latin typeface="Helvetica" panose="020B0604020202020204" pitchFamily="34" charset="0"/>
                <a:cs typeface="Helvetica" panose="020B0604020202020204" pitchFamily="34" charset="0"/>
              </a:rPr>
              <a:t>Conclusion:</a:t>
            </a:r>
            <a:r>
              <a:rPr lang="en-US" sz="2800" dirty="0">
                <a:latin typeface="Helvetica" panose="020B0604020202020204" pitchFamily="34" charset="0"/>
                <a:cs typeface="Helvetica" panose="020B0604020202020204" pitchFamily="34" charset="0"/>
              </a:rPr>
              <a:t> Wearing a vest with a properly inflated bladder between the surfer’s sternum and surfboard deck can alter trunk extension and muscle activity while paddling.  These results may have implications for reducing low back pain in surfers. </a:t>
            </a:r>
            <a:endParaRPr lang="en-US" sz="1800" dirty="0">
              <a:latin typeface="Helvetica" panose="020B0604020202020204" pitchFamily="34" charset="0"/>
              <a:cs typeface="Helvetica" panose="020B0604020202020204" pitchFamily="34" charset="0"/>
            </a:endParaRPr>
          </a:p>
        </p:txBody>
      </p:sp>
      <p:pic>
        <p:nvPicPr>
          <p:cNvPr id="98" name="Picture 86" descr="Kinesiology Dept Logo.jpg"/>
          <p:cNvPicPr>
            <a:picLocks noChangeAspect="1"/>
          </p:cNvPicPr>
          <p:nvPr/>
        </p:nvPicPr>
        <p:blipFill>
          <a:blip r:embed="rId4" cstate="print"/>
          <a:srcRect/>
          <a:stretch>
            <a:fillRect/>
          </a:stretch>
        </p:blipFill>
        <p:spPr bwMode="auto">
          <a:xfrm>
            <a:off x="34671000" y="3470327"/>
            <a:ext cx="3200400" cy="1406473"/>
          </a:xfrm>
          <a:prstGeom prst="rect">
            <a:avLst/>
          </a:prstGeom>
          <a:noFill/>
          <a:ln w="9525">
            <a:noFill/>
            <a:miter lim="800000"/>
            <a:headEnd/>
            <a:tailEnd/>
          </a:ln>
        </p:spPr>
      </p:pic>
      <p:sp>
        <p:nvSpPr>
          <p:cNvPr id="95" name="Rectangle 94"/>
          <p:cNvSpPr/>
          <p:nvPr/>
        </p:nvSpPr>
        <p:spPr>
          <a:xfrm>
            <a:off x="373380" y="269748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96" name="TextBox 95"/>
          <p:cNvSpPr txBox="1"/>
          <p:nvPr/>
        </p:nvSpPr>
        <p:spPr>
          <a:xfrm>
            <a:off x="3962400" y="269748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METHODS</a:t>
            </a:r>
            <a:endParaRPr lang="en-US" sz="5400" b="1" dirty="0">
              <a:solidFill>
                <a:schemeClr val="bg1"/>
              </a:solidFill>
              <a:latin typeface="Helvetica" pitchFamily="34" charset="0"/>
            </a:endParaRPr>
          </a:p>
        </p:txBody>
      </p:sp>
      <p:sp>
        <p:nvSpPr>
          <p:cNvPr id="104" name="TextBox 103"/>
          <p:cNvSpPr txBox="1"/>
          <p:nvPr/>
        </p:nvSpPr>
        <p:spPr>
          <a:xfrm>
            <a:off x="20097329" y="14086582"/>
            <a:ext cx="8618566" cy="1077218"/>
          </a:xfrm>
          <a:prstGeom prst="rect">
            <a:avLst/>
          </a:prstGeom>
          <a:noFill/>
        </p:spPr>
        <p:txBody>
          <a:bodyPr wrap="square" rtlCol="0">
            <a:spAutoFit/>
          </a:bodyPr>
          <a:lstStyle/>
          <a:p>
            <a:pPr algn="ctr"/>
            <a:r>
              <a:rPr lang="en-US" sz="3200" b="1" dirty="0"/>
              <a:t>Figure </a:t>
            </a:r>
            <a:r>
              <a:rPr lang="en-US" sz="3200" b="1" dirty="0" smtClean="0"/>
              <a:t>2 </a:t>
            </a:r>
            <a:r>
              <a:rPr lang="en-US" sz="3200" dirty="0" smtClean="0"/>
              <a:t>Instrumented subject paddling a </a:t>
            </a:r>
            <a:r>
              <a:rPr lang="en-US" sz="3200" dirty="0" err="1" smtClean="0"/>
              <a:t>shortboard</a:t>
            </a:r>
            <a:r>
              <a:rPr lang="en-US" sz="3200" dirty="0" smtClean="0"/>
              <a:t> in the swim flume without a vest.</a:t>
            </a:r>
            <a:endParaRPr lang="en-US" sz="3200" b="1" dirty="0"/>
          </a:p>
        </p:txBody>
      </p:sp>
      <p:sp>
        <p:nvSpPr>
          <p:cNvPr id="88" name="TextBox 87"/>
          <p:cNvSpPr txBox="1"/>
          <p:nvPr/>
        </p:nvSpPr>
        <p:spPr>
          <a:xfrm>
            <a:off x="15398225" y="14054016"/>
            <a:ext cx="4306600" cy="1077218"/>
          </a:xfrm>
          <a:prstGeom prst="rect">
            <a:avLst/>
          </a:prstGeom>
          <a:noFill/>
        </p:spPr>
        <p:txBody>
          <a:bodyPr wrap="square" rtlCol="0">
            <a:spAutoFit/>
          </a:bodyPr>
          <a:lstStyle/>
          <a:p>
            <a:pPr algn="ctr"/>
            <a:r>
              <a:rPr lang="en-US" sz="3200" b="1" dirty="0" smtClean="0"/>
              <a:t>Figure 1 </a:t>
            </a:r>
            <a:r>
              <a:rPr lang="en-US" sz="3200" dirty="0" smtClean="0"/>
              <a:t>The Ergo Vest by </a:t>
            </a:r>
            <a:r>
              <a:rPr lang="en-US" sz="3200" dirty="0" err="1" smtClean="0"/>
              <a:t>Paddleair</a:t>
            </a:r>
            <a:r>
              <a:rPr lang="en-US" sz="3200" baseline="30000" dirty="0" err="1" smtClean="0"/>
              <a:t>TM</a:t>
            </a:r>
            <a:r>
              <a:rPr lang="en-US" sz="3200" dirty="0" smtClean="0"/>
              <a:t>.</a:t>
            </a:r>
            <a:endParaRPr lang="en-US" sz="3200" b="1" dirty="0"/>
          </a:p>
        </p:txBody>
      </p:sp>
      <p:pic>
        <p:nvPicPr>
          <p:cNvPr id="107" name="Picture 106"/>
          <p:cNvPicPr/>
          <p:nvPr/>
        </p:nvPicPr>
        <p:blipFill>
          <a:blip r:embed="rId5">
            <a:extLst>
              <a:ext uri="{28A0092B-C50C-407E-A947-70E740481C1C}">
                <a14:useLocalDpi xmlns:a14="http://schemas.microsoft.com/office/drawing/2010/main" val="0"/>
              </a:ext>
            </a:extLst>
          </a:blip>
          <a:stretch>
            <a:fillRect/>
          </a:stretch>
        </p:blipFill>
        <p:spPr>
          <a:xfrm>
            <a:off x="16109801" y="9729292"/>
            <a:ext cx="3384613" cy="331412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16654" y="9175731"/>
            <a:ext cx="8293306" cy="466860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41800" y="6563837"/>
            <a:ext cx="6705600" cy="7404131"/>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83413" y="14020800"/>
            <a:ext cx="7245787" cy="7346641"/>
          </a:xfrm>
          <a:prstGeom prst="rect">
            <a:avLst/>
          </a:prstGeom>
        </p:spPr>
      </p:pic>
      <p:sp>
        <p:nvSpPr>
          <p:cNvPr id="42" name="TextBox 41"/>
          <p:cNvSpPr txBox="1"/>
          <p:nvPr/>
        </p:nvSpPr>
        <p:spPr>
          <a:xfrm>
            <a:off x="36940331" y="7398964"/>
            <a:ext cx="5638800" cy="5509200"/>
          </a:xfrm>
          <a:prstGeom prst="rect">
            <a:avLst/>
          </a:prstGeom>
          <a:noFill/>
        </p:spPr>
        <p:txBody>
          <a:bodyPr wrap="square" rtlCol="0">
            <a:spAutoFit/>
          </a:bodyPr>
          <a:lstStyle/>
          <a:p>
            <a:pPr algn="just"/>
            <a:r>
              <a:rPr lang="en-US" sz="3200" b="1" dirty="0"/>
              <a:t>Figure </a:t>
            </a:r>
            <a:r>
              <a:rPr lang="en-US" sz="3200" b="1" dirty="0" smtClean="0"/>
              <a:t>4 </a:t>
            </a:r>
            <a:r>
              <a:rPr lang="en-US" sz="3200" b="1" dirty="0"/>
              <a:t>-</a:t>
            </a:r>
            <a:r>
              <a:rPr lang="en-US" sz="3200" dirty="0"/>
              <a:t>  Muscle activation while paddling a </a:t>
            </a:r>
            <a:r>
              <a:rPr lang="en-US" sz="3200" dirty="0" err="1"/>
              <a:t>shortboard</a:t>
            </a:r>
            <a:r>
              <a:rPr lang="en-US" sz="3200" dirty="0"/>
              <a:t> (top) and longboard (bottom) at a relative velocity of 1.1 m/s.  Bars represent standard error of the mean.  Superscript </a:t>
            </a:r>
            <a:r>
              <a:rPr lang="en-US" sz="3200" baseline="30000" dirty="0"/>
              <a:t>a </a:t>
            </a:r>
            <a:r>
              <a:rPr lang="en-US" sz="3200" dirty="0"/>
              <a:t>denotes statistically significant decrease relative to the no vest condition (p&lt;.05) and </a:t>
            </a:r>
            <a:r>
              <a:rPr lang="en-US" sz="3200" baseline="30000" dirty="0"/>
              <a:t>b </a:t>
            </a:r>
            <a:r>
              <a:rPr lang="en-US" sz="3200" dirty="0"/>
              <a:t>denotes statistically significant decrease relative to the vest no inflate condition.  </a:t>
            </a:r>
          </a:p>
        </p:txBody>
      </p:sp>
      <p:sp>
        <p:nvSpPr>
          <p:cNvPr id="115" name="TextBox 114"/>
          <p:cNvSpPr txBox="1"/>
          <p:nvPr/>
        </p:nvSpPr>
        <p:spPr>
          <a:xfrm>
            <a:off x="30144229" y="15029557"/>
            <a:ext cx="5638800" cy="6001643"/>
          </a:xfrm>
          <a:prstGeom prst="rect">
            <a:avLst/>
          </a:prstGeom>
          <a:noFill/>
        </p:spPr>
        <p:txBody>
          <a:bodyPr wrap="square" rtlCol="0">
            <a:spAutoFit/>
          </a:bodyPr>
          <a:lstStyle/>
          <a:p>
            <a:pPr algn="just"/>
            <a:r>
              <a:rPr lang="en-US" sz="3200" b="1" dirty="0" smtClean="0"/>
              <a:t>Figure 5 - </a:t>
            </a:r>
            <a:r>
              <a:rPr lang="en-US" sz="3200" dirty="0" smtClean="0"/>
              <a:t>Measures </a:t>
            </a:r>
            <a:r>
              <a:rPr lang="en-US" sz="3200" dirty="0"/>
              <a:t>of trunk extension angle while paddling a </a:t>
            </a:r>
            <a:r>
              <a:rPr lang="en-US" sz="3200" dirty="0" err="1"/>
              <a:t>shortboard</a:t>
            </a:r>
            <a:r>
              <a:rPr lang="en-US" sz="3200" dirty="0"/>
              <a:t> or longboard in a swim flume at 1.1 m/s.  Trunk angle was calculated from the acceleration data acquired from the EMG sensor placed over the mid-trapezius.  Bars represent standard error of the mean.  Superscript </a:t>
            </a:r>
            <a:r>
              <a:rPr lang="en-US" sz="3200" baseline="30000" dirty="0"/>
              <a:t>a </a:t>
            </a:r>
            <a:r>
              <a:rPr lang="en-US" sz="3200" dirty="0"/>
              <a:t>denotes statistically significant decrease relative to the no vest condition (p&lt;.05).</a:t>
            </a:r>
          </a:p>
        </p:txBody>
      </p:sp>
      <p:sp>
        <p:nvSpPr>
          <p:cNvPr id="120" name="Rectangle 119"/>
          <p:cNvSpPr/>
          <p:nvPr/>
        </p:nvSpPr>
        <p:spPr>
          <a:xfrm>
            <a:off x="14919959" y="25298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121" name="TextBox 120"/>
          <p:cNvSpPr txBox="1"/>
          <p:nvPr/>
        </p:nvSpPr>
        <p:spPr>
          <a:xfrm>
            <a:off x="18195131" y="25298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RESULTS</a:t>
            </a:r>
            <a:endParaRPr lang="en-US" sz="5400" b="1" dirty="0">
              <a:solidFill>
                <a:schemeClr val="bg1"/>
              </a:solidFill>
              <a:latin typeface="Helvetica" pitchFamily="34" charset="0"/>
            </a:endParaRP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12429" y="26651627"/>
            <a:ext cx="6281419" cy="4711064"/>
          </a:xfrm>
          <a:prstGeom prst="rect">
            <a:avLst/>
          </a:prstGeom>
        </p:spPr>
      </p:pic>
      <p:sp>
        <p:nvSpPr>
          <p:cNvPr id="52" name="TextBox 51"/>
          <p:cNvSpPr txBox="1"/>
          <p:nvPr/>
        </p:nvSpPr>
        <p:spPr>
          <a:xfrm>
            <a:off x="22575830" y="27889200"/>
            <a:ext cx="5181600" cy="2062103"/>
          </a:xfrm>
          <a:prstGeom prst="rect">
            <a:avLst/>
          </a:prstGeom>
          <a:noFill/>
        </p:spPr>
        <p:txBody>
          <a:bodyPr wrap="square" rtlCol="0">
            <a:spAutoFit/>
          </a:bodyPr>
          <a:lstStyle/>
          <a:p>
            <a:r>
              <a:rPr lang="en-US" sz="3200" b="1" dirty="0" smtClean="0"/>
              <a:t>Figure 3 – </a:t>
            </a:r>
            <a:r>
              <a:rPr lang="en-US" sz="3200" dirty="0" smtClean="0"/>
              <a:t>Raw EMG activity of </a:t>
            </a:r>
            <a:r>
              <a:rPr lang="en-US" sz="3200" i="1" dirty="0" smtClean="0"/>
              <a:t>Latissimus </a:t>
            </a:r>
            <a:r>
              <a:rPr lang="en-US" sz="3200" i="1" dirty="0" err="1" smtClean="0"/>
              <a:t>Dorsi</a:t>
            </a:r>
            <a:r>
              <a:rPr lang="en-US" sz="3200" i="1" dirty="0" smtClean="0"/>
              <a:t> </a:t>
            </a:r>
            <a:r>
              <a:rPr lang="en-US" sz="3200" dirty="0" smtClean="0"/>
              <a:t>under two different vest conditions for a representative subject.</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7216</TotalTime>
  <Words>1258</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Wingdings</vt:lpstr>
      <vt:lpstr>Office Theme</vt:lpstr>
      <vt:lpstr>PowerPoint Presentation</vt:lpstr>
    </vt:vector>
  </TitlesOfParts>
  <Company>Cal State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IITS</dc:creator>
  <cp:lastModifiedBy>Sean Newcomer</cp:lastModifiedBy>
  <cp:revision>74</cp:revision>
  <dcterms:created xsi:type="dcterms:W3CDTF">2015-05-18T21:47:07Z</dcterms:created>
  <dcterms:modified xsi:type="dcterms:W3CDTF">2016-10-17T21:26:51Z</dcterms:modified>
</cp:coreProperties>
</file>