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57" r:id="rId4"/>
    <p:sldId id="329" r:id="rId5"/>
    <p:sldId id="322" r:id="rId6"/>
    <p:sldId id="358" r:id="rId7"/>
    <p:sldId id="323" r:id="rId8"/>
    <p:sldId id="325" r:id="rId9"/>
    <p:sldId id="326" r:id="rId10"/>
    <p:sldId id="327" r:id="rId11"/>
    <p:sldId id="330" r:id="rId12"/>
    <p:sldId id="374" r:id="rId13"/>
    <p:sldId id="361" r:id="rId14"/>
    <p:sldId id="359" r:id="rId15"/>
    <p:sldId id="360" r:id="rId16"/>
    <p:sldId id="379" r:id="rId17"/>
    <p:sldId id="362" r:id="rId18"/>
    <p:sldId id="363" r:id="rId19"/>
    <p:sldId id="364" r:id="rId20"/>
    <p:sldId id="331" r:id="rId21"/>
    <p:sldId id="376" r:id="rId22"/>
    <p:sldId id="332" r:id="rId23"/>
    <p:sldId id="366" r:id="rId24"/>
    <p:sldId id="367" r:id="rId25"/>
    <p:sldId id="371" r:id="rId26"/>
    <p:sldId id="377" r:id="rId27"/>
    <p:sldId id="378" r:id="rId28"/>
    <p:sldId id="337" r:id="rId29"/>
    <p:sldId id="375" r:id="rId30"/>
    <p:sldId id="338" r:id="rId31"/>
    <p:sldId id="351" r:id="rId32"/>
    <p:sldId id="368" r:id="rId33"/>
    <p:sldId id="369" r:id="rId34"/>
    <p:sldId id="370" r:id="rId35"/>
    <p:sldId id="372" r:id="rId36"/>
    <p:sldId id="311" r:id="rId37"/>
    <p:sldId id="34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1A7AC46-5706-473B-B798-536C4F50B530}" type="datetimeFigureOut">
              <a:rPr lang="en-US" smtClean="0"/>
              <a:pPr/>
              <a:t>5/24/2017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ECB2C70-1992-412D-B261-1FE990EF70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A7AC46-5706-473B-B798-536C4F50B530}" type="datetimeFigureOut">
              <a:rPr lang="en-US" smtClean="0"/>
              <a:pPr/>
              <a:t>5/24/2017</a:t>
            </a:fld>
            <a:endParaRPr lang="en-US" dirty="0"/>
          </a:p>
        </p:txBody>
      </p:sp>
      <p:sp>
        <p:nvSpPr>
          <p:cNvPr id="27" name="Slide Number Placeholder 26"/>
          <p:cNvSpPr>
            <a:spLocks noGrp="1"/>
          </p:cNvSpPr>
          <p:nvPr>
            <p:ph type="sldNum" sz="quarter" idx="11"/>
          </p:nvPr>
        </p:nvSpPr>
        <p:spPr/>
        <p:txBody>
          <a:bodyPr rtlCol="0"/>
          <a:lstStyle/>
          <a:p>
            <a:fld id="{BECB2C70-1992-412D-B261-1FE990EF7028}"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1A7AC46-5706-473B-B798-536C4F50B530}" type="datetimeFigureOut">
              <a:rPr lang="en-US" smtClean="0"/>
              <a:pPr/>
              <a:t>5/24/2017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ECB2C70-1992-412D-B261-1FE990EF70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A7AC46-5706-473B-B798-536C4F50B530}" type="datetimeFigureOut">
              <a:rPr lang="en-US" smtClean="0"/>
              <a:pPr/>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A7AC46-5706-473B-B798-536C4F50B530}" type="datetimeFigureOut">
              <a:rPr lang="en-US" smtClean="0"/>
              <a:pPr/>
              <a:t>5/24/2017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ECB2C70-1992-412D-B261-1FE990EF70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hdreamer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lrc.org/sites/default/files/resources/prac_adv-daca_advance_parole_fam_pet-20160531.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chad@temantraining.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nilc.org/wp-content/uploads/2015/11/state-education-bills-201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askerville Old Face" pitchFamily="18" charset="0"/>
              </a:rPr>
              <a:t>Serving Undocumented Students</a:t>
            </a:r>
            <a:endParaRPr lang="en-US" dirty="0">
              <a:latin typeface="Baskerville Old Face" pitchFamily="18" charset="0"/>
            </a:endParaRPr>
          </a:p>
        </p:txBody>
      </p:sp>
      <p:sp>
        <p:nvSpPr>
          <p:cNvPr id="3" name="Subtitle 2"/>
          <p:cNvSpPr>
            <a:spLocks noGrp="1"/>
          </p:cNvSpPr>
          <p:nvPr>
            <p:ph type="subTitle" idx="1"/>
          </p:nvPr>
        </p:nvSpPr>
        <p:spPr>
          <a:xfrm>
            <a:off x="457200" y="3899938"/>
            <a:ext cx="2895600" cy="1752600"/>
          </a:xfrm>
        </p:spPr>
        <p:txBody>
          <a:bodyPr/>
          <a:lstStyle/>
          <a:p>
            <a:r>
              <a:rPr lang="en-US" dirty="0" smtClean="0"/>
              <a:t>Webinar</a:t>
            </a:r>
          </a:p>
          <a:p>
            <a:endParaRPr lang="en-US" dirty="0"/>
          </a:p>
        </p:txBody>
      </p:sp>
      <p:pic>
        <p:nvPicPr>
          <p:cNvPr id="4" name="Picture 3" descr="TTC Logo.bmp"/>
          <p:cNvPicPr>
            <a:picLocks noChangeAspect="1"/>
          </p:cNvPicPr>
          <p:nvPr/>
        </p:nvPicPr>
        <p:blipFill>
          <a:blip r:embed="rId2" cstate="print"/>
          <a:stretch>
            <a:fillRect/>
          </a:stretch>
        </p:blipFill>
        <p:spPr>
          <a:xfrm>
            <a:off x="228600" y="152400"/>
            <a:ext cx="2209800" cy="1767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a:t>
            </a:r>
            <a:endParaRPr lang="en-US" dirty="0"/>
          </a:p>
        </p:txBody>
      </p:sp>
      <p:sp>
        <p:nvSpPr>
          <p:cNvPr id="3" name="Content Placeholder 2"/>
          <p:cNvSpPr>
            <a:spLocks noGrp="1"/>
          </p:cNvSpPr>
          <p:nvPr>
            <p:ph idx="1"/>
          </p:nvPr>
        </p:nvSpPr>
        <p:spPr/>
        <p:txBody>
          <a:bodyPr/>
          <a:lstStyle/>
          <a:p>
            <a:r>
              <a:rPr lang="en-US" dirty="0" smtClean="0"/>
              <a:t>States who offer in-state tuition require a certain amount of time in-state at secondary education institutions to qualify for residency.</a:t>
            </a:r>
          </a:p>
          <a:p>
            <a:r>
              <a:rPr lang="en-US" dirty="0" smtClean="0"/>
              <a:t>Since they can apply this same requirement to a U.S. citizen in order to establish state residency, then an undocumented student may do this as well.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Misconception</a:t>
            </a:r>
            <a:endParaRPr lang="en-US" dirty="0"/>
          </a:p>
        </p:txBody>
      </p:sp>
      <p:sp>
        <p:nvSpPr>
          <p:cNvPr id="3" name="Content Placeholder 2"/>
          <p:cNvSpPr>
            <a:spLocks noGrp="1"/>
          </p:cNvSpPr>
          <p:nvPr>
            <p:ph idx="1"/>
          </p:nvPr>
        </p:nvSpPr>
        <p:spPr/>
        <p:txBody>
          <a:bodyPr/>
          <a:lstStyle/>
          <a:p>
            <a:r>
              <a:rPr lang="en-US" dirty="0" smtClean="0"/>
              <a:t>The thought has been out there that state specific legislation was overruling federal law.</a:t>
            </a:r>
          </a:p>
          <a:p>
            <a:r>
              <a:rPr lang="en-US" dirty="0" smtClean="0"/>
              <a:t>The way that the federal law was written was intentionally vague to give states the authority to handle this issue themselves.</a:t>
            </a:r>
          </a:p>
          <a:p>
            <a:r>
              <a:rPr lang="en-US" dirty="0" smtClean="0"/>
              <a:t>This put more spotlight on the state regarding this issue and less on the federal government. </a:t>
            </a:r>
          </a:p>
          <a:p>
            <a:r>
              <a:rPr lang="en-US" dirty="0" smtClean="0"/>
              <a:t>The thought of an all encompassing piece of federal regulation has been on the table for years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Change</a:t>
            </a:r>
            <a:endParaRPr lang="en-US" dirty="0"/>
          </a:p>
        </p:txBody>
      </p:sp>
      <p:sp>
        <p:nvSpPr>
          <p:cNvPr id="3" name="Content Placeholder 2"/>
          <p:cNvSpPr>
            <a:spLocks noGrp="1"/>
          </p:cNvSpPr>
          <p:nvPr>
            <p:ph idx="1"/>
          </p:nvPr>
        </p:nvSpPr>
        <p:spPr/>
        <p:txBody>
          <a:bodyPr/>
          <a:lstStyle/>
          <a:p>
            <a:r>
              <a:rPr lang="en-US" dirty="0" smtClean="0"/>
              <a:t>The next slides portray a small part of the story</a:t>
            </a:r>
          </a:p>
          <a:p>
            <a:r>
              <a:rPr lang="en-US" dirty="0" smtClean="0"/>
              <a:t>Change or proposed changes are occurring nearly daily across the states</a:t>
            </a:r>
          </a:p>
          <a:p>
            <a:r>
              <a:rPr lang="en-US" dirty="0" smtClean="0"/>
              <a:t>Keeping up with these changes will allow us to maximize our service within the law</a:t>
            </a:r>
            <a:endParaRPr lang="en-US" dirty="0"/>
          </a:p>
        </p:txBody>
      </p:sp>
    </p:spTree>
    <p:extLst>
      <p:ext uri="{BB962C8B-B14F-4D97-AF65-F5344CB8AC3E}">
        <p14:creationId xmlns:p14="http://schemas.microsoft.com/office/powerpoint/2010/main" val="108713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904875"/>
            <a:ext cx="71342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6248400"/>
            <a:ext cx="1828800" cy="369332"/>
          </a:xfrm>
          <a:prstGeom prst="rect">
            <a:avLst/>
          </a:prstGeom>
          <a:noFill/>
        </p:spPr>
        <p:txBody>
          <a:bodyPr wrap="square" rtlCol="0">
            <a:spAutoFit/>
          </a:bodyPr>
          <a:lstStyle/>
          <a:p>
            <a:r>
              <a:rPr lang="en-US" dirty="0"/>
              <a:t>n</a:t>
            </a:r>
            <a:r>
              <a:rPr lang="en-US" dirty="0" smtClean="0"/>
              <a:t>ilc.org</a:t>
            </a:r>
            <a:endParaRPr lang="en-US" dirty="0"/>
          </a:p>
        </p:txBody>
      </p:sp>
    </p:spTree>
    <p:extLst>
      <p:ext uri="{BB962C8B-B14F-4D97-AF65-F5344CB8AC3E}">
        <p14:creationId xmlns:p14="http://schemas.microsoft.com/office/powerpoint/2010/main" val="61663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showing state laws &amp; policies on access to higher education for immigrants as of Feb.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124700"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4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437147"/>
            <a:ext cx="8714014" cy="642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6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showing current state laws and policies on access to higher education for immigr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0389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of Students</a:t>
            </a:r>
            <a:endParaRPr lang="en-US" dirty="0"/>
          </a:p>
        </p:txBody>
      </p:sp>
      <p:sp>
        <p:nvSpPr>
          <p:cNvPr id="3" name="Content Placeholder 2"/>
          <p:cNvSpPr>
            <a:spLocks noGrp="1"/>
          </p:cNvSpPr>
          <p:nvPr>
            <p:ph idx="1"/>
          </p:nvPr>
        </p:nvSpPr>
        <p:spPr/>
        <p:txBody>
          <a:bodyPr/>
          <a:lstStyle/>
          <a:p>
            <a:r>
              <a:rPr lang="en-US" dirty="0" smtClean="0"/>
              <a:t>Banned enrollments at public higher education institutions</a:t>
            </a:r>
          </a:p>
          <a:p>
            <a:pPr lvl="1"/>
            <a:r>
              <a:rPr lang="en-US" dirty="0" smtClean="0"/>
              <a:t>Alabama – 2 DACA exception schools</a:t>
            </a:r>
          </a:p>
          <a:p>
            <a:pPr lvl="1"/>
            <a:r>
              <a:rPr lang="en-US" dirty="0" smtClean="0"/>
              <a:t>Georgia – DACA is eligible for in-state tuition</a:t>
            </a:r>
          </a:p>
          <a:p>
            <a:pPr lvl="1"/>
            <a:r>
              <a:rPr lang="en-US" dirty="0" smtClean="0"/>
              <a:t>South Carolina – DACA exception at all schools</a:t>
            </a:r>
          </a:p>
        </p:txBody>
      </p:sp>
    </p:spTree>
    <p:extLst>
      <p:ext uri="{BB962C8B-B14F-4D97-AF65-F5344CB8AC3E}">
        <p14:creationId xmlns:p14="http://schemas.microsoft.com/office/powerpoint/2010/main" val="153380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of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Admission of students at Private Institutions is permissible nationwide</a:t>
            </a:r>
          </a:p>
          <a:p>
            <a:r>
              <a:rPr lang="en-US" dirty="0" smtClean="0"/>
              <a:t>Admission at all Public Institutions nationwide is permissible aside from the previous exceptions</a:t>
            </a:r>
          </a:p>
          <a:p>
            <a:r>
              <a:rPr lang="en-US" dirty="0" smtClean="0"/>
              <a:t>Some have made institutional decisions to ban enrollment of undocumented students</a:t>
            </a:r>
          </a:p>
          <a:p>
            <a:pPr lvl="1"/>
            <a:r>
              <a:rPr lang="en-US" dirty="0" smtClean="0"/>
              <a:t>Many who choose to do this have, or will have, potential scrutiny from immigration law organizations and student groups</a:t>
            </a:r>
            <a:endParaRPr lang="en-US" dirty="0"/>
          </a:p>
        </p:txBody>
      </p:sp>
    </p:spTree>
    <p:extLst>
      <p:ext uri="{BB962C8B-B14F-4D97-AF65-F5344CB8AC3E}">
        <p14:creationId xmlns:p14="http://schemas.microsoft.com/office/powerpoint/2010/main" val="151603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of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Access and community education are key</a:t>
            </a:r>
          </a:p>
          <a:p>
            <a:r>
              <a:rPr lang="en-US" dirty="0" smtClean="0"/>
              <a:t>Know your demographics</a:t>
            </a:r>
          </a:p>
          <a:p>
            <a:r>
              <a:rPr lang="en-US" dirty="0" smtClean="0"/>
              <a:t>Formulate an application that promotes inclusion</a:t>
            </a:r>
          </a:p>
          <a:p>
            <a:pPr lvl="1"/>
            <a:r>
              <a:rPr lang="en-US" dirty="0" smtClean="0"/>
              <a:t>The most common addition to the application is a status option called “Not a citizen, permanent resident, or active status non-immigrant”</a:t>
            </a:r>
          </a:p>
          <a:p>
            <a:pPr lvl="1"/>
            <a:r>
              <a:rPr lang="en-US" dirty="0" smtClean="0"/>
              <a:t>Although you could use “undocumented” as a status option, most do not.</a:t>
            </a:r>
          </a:p>
          <a:p>
            <a:pPr lvl="1"/>
            <a:r>
              <a:rPr lang="en-US" dirty="0" smtClean="0"/>
              <a:t>Undocumented students should not be classified as international</a:t>
            </a:r>
            <a:endParaRPr lang="en-US" dirty="0"/>
          </a:p>
        </p:txBody>
      </p:sp>
    </p:spTree>
    <p:extLst>
      <p:ext uri="{BB962C8B-B14F-4D97-AF65-F5344CB8AC3E}">
        <p14:creationId xmlns:p14="http://schemas.microsoft.com/office/powerpoint/2010/main" val="347318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House-keeping items</a:t>
            </a:r>
          </a:p>
          <a:p>
            <a:r>
              <a:rPr lang="en-US" dirty="0" smtClean="0"/>
              <a:t>About TTC</a:t>
            </a:r>
            <a:endParaRPr lang="en-US" dirty="0"/>
          </a:p>
        </p:txBody>
      </p:sp>
      <p:pic>
        <p:nvPicPr>
          <p:cNvPr id="1026" name="Picture 2" descr="C:\Documents and Settings\teman.c\Local Settings\Temporary Internet Files\Content.IE5\UNAY65BR\MP900401956[1].jpg"/>
          <p:cNvPicPr>
            <a:picLocks noChangeAspect="1" noChangeArrowheads="1"/>
          </p:cNvPicPr>
          <p:nvPr/>
        </p:nvPicPr>
        <p:blipFill>
          <a:blip r:embed="rId2" cstate="print"/>
          <a:srcRect/>
          <a:stretch>
            <a:fillRect/>
          </a:stretch>
        </p:blipFill>
        <p:spPr bwMode="auto">
          <a:xfrm>
            <a:off x="4876800" y="2057400"/>
            <a:ext cx="3914488" cy="260863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Undocumented students cannot legally receive any  federally funded student financial aid, including loans, grants, scholarships, and work-study programs.</a:t>
            </a:r>
          </a:p>
          <a:p>
            <a:r>
              <a:rPr lang="en-US" dirty="0" smtClean="0"/>
              <a:t>DACA students may use their SSN to fill out the FAFSA in order to receive a student aid report.</a:t>
            </a:r>
          </a:p>
          <a:p>
            <a:r>
              <a:rPr lang="en-US" dirty="0" smtClean="0"/>
              <a:t>Many states are pushing through ‘miniature’ DREAM acts to provide potential state aid, in-state tuition, employment benefits</a:t>
            </a:r>
          </a:p>
          <a:p>
            <a:r>
              <a:rPr lang="en-US" dirty="0" smtClean="0"/>
              <a:t>This opens up more options for scholarships and institutional aid</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a:t>
            </a:r>
            <a:endParaRPr lang="en-US" dirty="0"/>
          </a:p>
        </p:txBody>
      </p:sp>
      <p:sp>
        <p:nvSpPr>
          <p:cNvPr id="3" name="Content Placeholder 2"/>
          <p:cNvSpPr>
            <a:spLocks noGrp="1"/>
          </p:cNvSpPr>
          <p:nvPr>
            <p:ph idx="1"/>
          </p:nvPr>
        </p:nvSpPr>
        <p:spPr/>
        <p:txBody>
          <a:bodyPr>
            <a:normAutofit lnSpcReduction="10000"/>
          </a:bodyPr>
          <a:lstStyle/>
          <a:p>
            <a:r>
              <a:rPr lang="en-US" dirty="0" smtClean="0"/>
              <a:t>An example of a few states such as California, Washington, New Mexico, Texas, and Oklahoma have their own way of determining financial need and may not require a FAFSA</a:t>
            </a:r>
          </a:p>
          <a:p>
            <a:r>
              <a:rPr lang="en-US" dirty="0" smtClean="0"/>
              <a:t>This list continues to grow as more legislation is pushed through</a:t>
            </a:r>
          </a:p>
          <a:p>
            <a:r>
              <a:rPr lang="en-US" dirty="0" smtClean="0"/>
              <a:t>Undocumented students who are not under DACA cannot fill out the FAFSA, but may be able to complete some state’s internal financial need calculators.</a:t>
            </a:r>
          </a:p>
        </p:txBody>
      </p:sp>
    </p:spTree>
    <p:extLst>
      <p:ext uri="{BB962C8B-B14F-4D97-AF65-F5344CB8AC3E}">
        <p14:creationId xmlns:p14="http://schemas.microsoft.com/office/powerpoint/2010/main" val="262776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 and other aid</a:t>
            </a:r>
            <a:endParaRPr lang="en-US" dirty="0"/>
          </a:p>
        </p:txBody>
      </p:sp>
      <p:sp>
        <p:nvSpPr>
          <p:cNvPr id="3" name="Content Placeholder 2"/>
          <p:cNvSpPr>
            <a:spLocks noGrp="1"/>
          </p:cNvSpPr>
          <p:nvPr>
            <p:ph idx="1"/>
          </p:nvPr>
        </p:nvSpPr>
        <p:spPr/>
        <p:txBody>
          <a:bodyPr>
            <a:normAutofit/>
          </a:bodyPr>
          <a:lstStyle/>
          <a:p>
            <a:r>
              <a:rPr lang="en-US" dirty="0" smtClean="0"/>
              <a:t>Multiple organizations throughout the US are providing increasing funding options for undocumented students</a:t>
            </a:r>
          </a:p>
          <a:p>
            <a:pPr lvl="1"/>
            <a:r>
              <a:rPr lang="en-US" dirty="0" smtClean="0"/>
              <a:t>For lack of a better term…an explosion of aid has occurred in the last 3 years</a:t>
            </a:r>
          </a:p>
          <a:p>
            <a:pPr lvl="1"/>
            <a:r>
              <a:rPr lang="en-US" dirty="0" smtClean="0"/>
              <a:t>Non-profit organizations, private school dollars, community access organizations are just a few</a:t>
            </a:r>
          </a:p>
          <a:p>
            <a:pPr lvl="1"/>
            <a:r>
              <a:rPr lang="en-US" dirty="0" smtClean="0"/>
              <a:t>Legislation in many states are opening up grants, loans, and scholarships to anyone regardless of status </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DACA and DAPA</a:t>
            </a:r>
            <a:endParaRPr lang="en-US" dirty="0"/>
          </a:p>
        </p:txBody>
      </p:sp>
      <p:sp>
        <p:nvSpPr>
          <p:cNvPr id="3" name="Content Placeholder 2"/>
          <p:cNvSpPr>
            <a:spLocks noGrp="1"/>
          </p:cNvSpPr>
          <p:nvPr>
            <p:ph idx="1"/>
          </p:nvPr>
        </p:nvSpPr>
        <p:spPr/>
        <p:txBody>
          <a:bodyPr>
            <a:normAutofit/>
          </a:bodyPr>
          <a:lstStyle/>
          <a:p>
            <a:r>
              <a:rPr lang="en-US" dirty="0" smtClean="0"/>
              <a:t>DACA – deferred action for childhood arrivals – been in place since June 2012 – Future Unclear</a:t>
            </a:r>
          </a:p>
          <a:p>
            <a:r>
              <a:rPr lang="en-US" dirty="0" smtClean="0"/>
              <a:t>DAPA - deferred action </a:t>
            </a:r>
            <a:r>
              <a:rPr lang="en-US" dirty="0"/>
              <a:t>for p</a:t>
            </a:r>
            <a:r>
              <a:rPr lang="en-US" dirty="0" smtClean="0"/>
              <a:t>arents </a:t>
            </a:r>
            <a:r>
              <a:rPr lang="en-US" dirty="0"/>
              <a:t>of A</a:t>
            </a:r>
            <a:r>
              <a:rPr lang="en-US" dirty="0" smtClean="0"/>
              <a:t>mericans </a:t>
            </a:r>
            <a:r>
              <a:rPr lang="en-US" dirty="0"/>
              <a:t>and </a:t>
            </a:r>
            <a:r>
              <a:rPr lang="en-US" dirty="0" smtClean="0"/>
              <a:t>lawful permanent residents – program was just denied due to a split in the supreme court.</a:t>
            </a:r>
          </a:p>
          <a:p>
            <a:r>
              <a:rPr lang="en-US" dirty="0" smtClean="0"/>
              <a:t>This decision keeps DACA the same and DAPA is off the table for now.</a:t>
            </a:r>
          </a:p>
        </p:txBody>
      </p:sp>
    </p:spTree>
    <p:extLst>
      <p:ext uri="{BB962C8B-B14F-4D97-AF65-F5344CB8AC3E}">
        <p14:creationId xmlns:p14="http://schemas.microsoft.com/office/powerpoint/2010/main" val="398265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DACA</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Provides a lawful, but temporary, status in the US – executive order – may be in jeopardy</a:t>
            </a:r>
          </a:p>
          <a:p>
            <a:r>
              <a:rPr lang="en-US" dirty="0" smtClean="0"/>
              <a:t>Expansion of program was denied </a:t>
            </a:r>
          </a:p>
          <a:p>
            <a:r>
              <a:rPr lang="en-US" dirty="0" smtClean="0"/>
              <a:t>Benefits may include (based on state’s policy)</a:t>
            </a:r>
          </a:p>
          <a:p>
            <a:pPr lvl="1"/>
            <a:r>
              <a:rPr lang="en-US" dirty="0" smtClean="0"/>
              <a:t>Establishing in-state residency</a:t>
            </a:r>
          </a:p>
          <a:p>
            <a:pPr lvl="1"/>
            <a:r>
              <a:rPr lang="en-US" dirty="0" smtClean="0"/>
              <a:t>Work permits – is currently a 2 year permit-may change</a:t>
            </a:r>
          </a:p>
          <a:p>
            <a:pPr lvl="1"/>
            <a:r>
              <a:rPr lang="en-US" dirty="0" smtClean="0"/>
              <a:t>Driver’s license</a:t>
            </a:r>
          </a:p>
          <a:p>
            <a:pPr lvl="1"/>
            <a:r>
              <a:rPr lang="en-US" dirty="0" smtClean="0"/>
              <a:t>Professional licenses</a:t>
            </a:r>
          </a:p>
          <a:p>
            <a:pPr lvl="1"/>
            <a:r>
              <a:rPr lang="en-US" dirty="0" smtClean="0"/>
              <a:t>Health </a:t>
            </a:r>
            <a:r>
              <a:rPr lang="en-US" dirty="0"/>
              <a:t>c</a:t>
            </a:r>
            <a:r>
              <a:rPr lang="en-US" dirty="0" smtClean="0"/>
              <a:t>are – </a:t>
            </a:r>
            <a:r>
              <a:rPr lang="en-US" dirty="0" smtClean="0">
                <a:hlinkClick r:id="rId2"/>
              </a:rPr>
              <a:t>www.phdreamers.org</a:t>
            </a:r>
            <a:r>
              <a:rPr lang="en-US" dirty="0" smtClean="0"/>
              <a:t> </a:t>
            </a:r>
          </a:p>
          <a:p>
            <a:endParaRPr lang="en-US" dirty="0"/>
          </a:p>
        </p:txBody>
      </p:sp>
    </p:spTree>
    <p:extLst>
      <p:ext uri="{BB962C8B-B14F-4D97-AF65-F5344CB8AC3E}">
        <p14:creationId xmlns:p14="http://schemas.microsoft.com/office/powerpoint/2010/main" val="249280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1999"/>
            <a:ext cx="8534400" cy="594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05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Parole</a:t>
            </a:r>
            <a:endParaRPr lang="en-US" dirty="0"/>
          </a:p>
        </p:txBody>
      </p:sp>
      <p:sp>
        <p:nvSpPr>
          <p:cNvPr id="3" name="Content Placeholder 2"/>
          <p:cNvSpPr>
            <a:spLocks noGrp="1"/>
          </p:cNvSpPr>
          <p:nvPr>
            <p:ph idx="1"/>
          </p:nvPr>
        </p:nvSpPr>
        <p:spPr/>
        <p:txBody>
          <a:bodyPr>
            <a:normAutofit lnSpcReduction="10000"/>
          </a:bodyPr>
          <a:lstStyle/>
          <a:p>
            <a:r>
              <a:rPr lang="en-US" dirty="0" smtClean="0"/>
              <a:t>Travel request for those on unexpired DACA</a:t>
            </a:r>
          </a:p>
          <a:p>
            <a:r>
              <a:rPr lang="en-US" dirty="0" smtClean="0"/>
              <a:t>Very risky at this point</a:t>
            </a:r>
          </a:p>
          <a:p>
            <a:r>
              <a:rPr lang="en-US" dirty="0" smtClean="0"/>
              <a:t>May provide a legal reentry to the US</a:t>
            </a:r>
          </a:p>
          <a:p>
            <a:r>
              <a:rPr lang="en-US" dirty="0">
                <a:hlinkClick r:id="rId2"/>
              </a:rPr>
              <a:t>https://</a:t>
            </a:r>
            <a:r>
              <a:rPr lang="en-US" dirty="0" smtClean="0">
                <a:hlinkClick r:id="rId2"/>
              </a:rPr>
              <a:t>www.ilrc.org/sites/default/files/resources/prac_adv-daca_advance_parole_fam_pet-20160531.pdf</a:t>
            </a:r>
            <a:r>
              <a:rPr lang="en-US" dirty="0" smtClean="0"/>
              <a:t> </a:t>
            </a:r>
          </a:p>
          <a:p>
            <a:r>
              <a:rPr lang="en-US" dirty="0" smtClean="0"/>
              <a:t>Limited reasons for travel include:</a:t>
            </a:r>
          </a:p>
          <a:p>
            <a:pPr lvl="1"/>
            <a:r>
              <a:rPr lang="en-US" dirty="0" smtClean="0"/>
              <a:t>Humanitarian reasons</a:t>
            </a:r>
          </a:p>
          <a:p>
            <a:pPr lvl="1"/>
            <a:r>
              <a:rPr lang="en-US" dirty="0" smtClean="0"/>
              <a:t>Educational reasons</a:t>
            </a:r>
          </a:p>
          <a:p>
            <a:pPr lvl="1"/>
            <a:r>
              <a:rPr lang="en-US" dirty="0" smtClean="0"/>
              <a:t>Employment</a:t>
            </a:r>
          </a:p>
          <a:p>
            <a:pPr lvl="1"/>
            <a:endParaRPr lang="en-US" dirty="0"/>
          </a:p>
          <a:p>
            <a:pPr lvl="1"/>
            <a:endParaRPr lang="en-US" dirty="0" smtClean="0"/>
          </a:p>
        </p:txBody>
      </p:sp>
    </p:spTree>
    <p:extLst>
      <p:ext uri="{BB962C8B-B14F-4D97-AF65-F5344CB8AC3E}">
        <p14:creationId xmlns:p14="http://schemas.microsoft.com/office/powerpoint/2010/main" val="1654552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Parole</a:t>
            </a:r>
            <a:endParaRPr lang="en-US" dirty="0"/>
          </a:p>
        </p:txBody>
      </p:sp>
      <p:sp>
        <p:nvSpPr>
          <p:cNvPr id="3" name="Content Placeholder 2"/>
          <p:cNvSpPr>
            <a:spLocks noGrp="1"/>
          </p:cNvSpPr>
          <p:nvPr>
            <p:ph idx="1"/>
          </p:nvPr>
        </p:nvSpPr>
        <p:spPr/>
        <p:txBody>
          <a:bodyPr/>
          <a:lstStyle/>
          <a:p>
            <a:r>
              <a:rPr lang="en-US" dirty="0" smtClean="0"/>
              <a:t>Students must fill out the I-131 form</a:t>
            </a:r>
          </a:p>
          <a:p>
            <a:r>
              <a:rPr lang="en-US" dirty="0" smtClean="0"/>
              <a:t>Supply DACA approval notice</a:t>
            </a:r>
          </a:p>
          <a:p>
            <a:r>
              <a:rPr lang="en-US" dirty="0" smtClean="0"/>
              <a:t>Include evidence that their trip fits within the guidelines</a:t>
            </a:r>
          </a:p>
          <a:p>
            <a:r>
              <a:rPr lang="en-US" dirty="0" smtClean="0"/>
              <a:t>Pay $725 application fee</a:t>
            </a:r>
          </a:p>
          <a:p>
            <a:r>
              <a:rPr lang="en-US" dirty="0" smtClean="0"/>
              <a:t>Recognize that this can be risky for students, as return to the US is no guarantee.</a:t>
            </a:r>
          </a:p>
          <a:p>
            <a:r>
              <a:rPr lang="en-US" dirty="0" smtClean="0"/>
              <a:t>Some have been granted a change of status upon return</a:t>
            </a:r>
            <a:endParaRPr lang="en-US" dirty="0"/>
          </a:p>
        </p:txBody>
      </p:sp>
    </p:spTree>
    <p:extLst>
      <p:ext uri="{BB962C8B-B14F-4D97-AF65-F5344CB8AC3E}">
        <p14:creationId xmlns:p14="http://schemas.microsoft.com/office/powerpoint/2010/main" val="101033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duty?</a:t>
            </a:r>
            <a:endParaRPr lang="en-US" dirty="0"/>
          </a:p>
        </p:txBody>
      </p:sp>
      <p:sp>
        <p:nvSpPr>
          <p:cNvPr id="3" name="Content Placeholder 2"/>
          <p:cNvSpPr>
            <a:spLocks noGrp="1"/>
          </p:cNvSpPr>
          <p:nvPr>
            <p:ph idx="1"/>
          </p:nvPr>
        </p:nvSpPr>
        <p:spPr/>
        <p:txBody>
          <a:bodyPr/>
          <a:lstStyle/>
          <a:p>
            <a:r>
              <a:rPr lang="en-US" dirty="0" smtClean="0"/>
              <a:t>As higher education institutions, we should be advocates for any students success.</a:t>
            </a:r>
          </a:p>
          <a:p>
            <a:r>
              <a:rPr lang="en-US" dirty="0" smtClean="0"/>
              <a:t>We should promote admission of these students into our institutions as federal law does not take ability from us that.</a:t>
            </a:r>
          </a:p>
          <a:p>
            <a:r>
              <a:rPr lang="en-US" dirty="0" smtClean="0"/>
              <a:t>Despite our opinions on immigration law within the U.S., we are, at our core, educators.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p:txBody>
          <a:bodyPr/>
          <a:lstStyle/>
          <a:p>
            <a:r>
              <a:rPr lang="en-US" dirty="0" smtClean="0"/>
              <a:t>The process of enhancing your services begins with community education on the topic</a:t>
            </a:r>
          </a:p>
          <a:p>
            <a:pPr lvl="1"/>
            <a:r>
              <a:rPr lang="en-US" dirty="0" smtClean="0"/>
              <a:t>The complexity of this subject is not always the easiest to keep up with</a:t>
            </a:r>
          </a:p>
          <a:p>
            <a:pPr lvl="1"/>
            <a:r>
              <a:rPr lang="en-US" dirty="0" smtClean="0"/>
              <a:t>Again, knowing your community demographics is crucial to making institutional decisions to move forward with a plan</a:t>
            </a:r>
          </a:p>
          <a:p>
            <a:pPr marL="411480" lvl="1" indent="0">
              <a:buNone/>
            </a:pPr>
            <a:endParaRPr lang="en-US" dirty="0" smtClean="0"/>
          </a:p>
        </p:txBody>
      </p:sp>
    </p:spTree>
    <p:extLst>
      <p:ext uri="{BB962C8B-B14F-4D97-AF65-F5344CB8AC3E}">
        <p14:creationId xmlns:p14="http://schemas.microsoft.com/office/powerpoint/2010/main" val="210872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History and legality of the issue</a:t>
            </a:r>
          </a:p>
          <a:p>
            <a:r>
              <a:rPr lang="en-US" dirty="0" smtClean="0"/>
              <a:t>A look at the past and current actions taken by states</a:t>
            </a:r>
          </a:p>
          <a:p>
            <a:r>
              <a:rPr lang="en-US" dirty="0" smtClean="0"/>
              <a:t>A note on admissions and financial aid</a:t>
            </a:r>
          </a:p>
          <a:p>
            <a:r>
              <a:rPr lang="en-US" dirty="0" smtClean="0"/>
              <a:t>DACA</a:t>
            </a:r>
          </a:p>
          <a:p>
            <a:r>
              <a:rPr lang="en-US" dirty="0" smtClean="0"/>
              <a:t>Formulation of a plan to serve these students</a:t>
            </a:r>
          </a:p>
          <a:p>
            <a:r>
              <a:rPr lang="en-US" dirty="0" smtClean="0"/>
              <a:t>Beyond higher education</a:t>
            </a:r>
          </a:p>
          <a:p>
            <a:r>
              <a:rPr lang="en-US" dirty="0" smtClean="0"/>
              <a:t>Question and answer session</a:t>
            </a:r>
            <a:endParaRPr lang="en-US" dirty="0"/>
          </a:p>
        </p:txBody>
      </p:sp>
    </p:spTree>
    <p:extLst>
      <p:ext uri="{BB962C8B-B14F-4D97-AF65-F5344CB8AC3E}">
        <p14:creationId xmlns:p14="http://schemas.microsoft.com/office/powerpoint/2010/main" val="55014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serve these students?</a:t>
            </a:r>
            <a:endParaRPr lang="en-US" dirty="0"/>
          </a:p>
        </p:txBody>
      </p:sp>
      <p:sp>
        <p:nvSpPr>
          <p:cNvPr id="3" name="Content Placeholder 2"/>
          <p:cNvSpPr>
            <a:spLocks noGrp="1"/>
          </p:cNvSpPr>
          <p:nvPr>
            <p:ph idx="1"/>
          </p:nvPr>
        </p:nvSpPr>
        <p:spPr/>
        <p:txBody>
          <a:bodyPr/>
          <a:lstStyle/>
          <a:p>
            <a:r>
              <a:rPr lang="en-US" dirty="0" smtClean="0"/>
              <a:t>Safe space is crucial</a:t>
            </a:r>
          </a:p>
          <a:p>
            <a:pPr lvl="1"/>
            <a:r>
              <a:rPr lang="en-US" dirty="0" smtClean="0"/>
              <a:t>Providing blanket knowledge to our community about the benefits available to undocumented students is the start</a:t>
            </a:r>
          </a:p>
          <a:p>
            <a:pPr lvl="1"/>
            <a:r>
              <a:rPr lang="en-US" dirty="0" smtClean="0"/>
              <a:t>Families are crucial in the beginning phase and throughout</a:t>
            </a:r>
          </a:p>
          <a:p>
            <a:r>
              <a:rPr lang="en-US" dirty="0" smtClean="0"/>
              <a:t>Abide by FERPA</a:t>
            </a:r>
          </a:p>
          <a:p>
            <a:pPr lvl="1"/>
            <a:r>
              <a:rPr lang="en-US" dirty="0" smtClean="0"/>
              <a:t>Undocumented students are protected under FERPA just as our other students</a:t>
            </a:r>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Programming</a:t>
            </a:r>
            <a:endParaRPr lang="en-US" dirty="0"/>
          </a:p>
        </p:txBody>
      </p:sp>
      <p:sp>
        <p:nvSpPr>
          <p:cNvPr id="3" name="Content Placeholder 2"/>
          <p:cNvSpPr>
            <a:spLocks noGrp="1"/>
          </p:cNvSpPr>
          <p:nvPr>
            <p:ph idx="1"/>
          </p:nvPr>
        </p:nvSpPr>
        <p:spPr/>
        <p:txBody>
          <a:bodyPr>
            <a:normAutofit fontScale="92500"/>
          </a:bodyPr>
          <a:lstStyle/>
          <a:p>
            <a:r>
              <a:rPr lang="en-US" dirty="0" smtClean="0"/>
              <a:t>Community Involvement</a:t>
            </a:r>
          </a:p>
          <a:p>
            <a:pPr lvl="1"/>
            <a:r>
              <a:rPr lang="en-US" dirty="0" smtClean="0"/>
              <a:t>Understand your communities and engage</a:t>
            </a:r>
          </a:p>
          <a:p>
            <a:pPr lvl="1"/>
            <a:r>
              <a:rPr lang="en-US" dirty="0" smtClean="0"/>
              <a:t>Off site informational sessions to funnel to campus</a:t>
            </a:r>
          </a:p>
          <a:p>
            <a:r>
              <a:rPr lang="en-US" dirty="0" smtClean="0"/>
              <a:t>High School engagement</a:t>
            </a:r>
          </a:p>
          <a:p>
            <a:pPr lvl="1"/>
            <a:r>
              <a:rPr lang="en-US" dirty="0" smtClean="0"/>
              <a:t>Partner with school counselors to promote informational family sessions</a:t>
            </a:r>
          </a:p>
          <a:p>
            <a:pPr lvl="1"/>
            <a:r>
              <a:rPr lang="en-US" dirty="0" smtClean="0"/>
              <a:t>Initial contact may not be direct recruitment</a:t>
            </a:r>
          </a:p>
          <a:p>
            <a:pPr lvl="1"/>
            <a:r>
              <a:rPr lang="en-US" dirty="0" smtClean="0"/>
              <a:t>The college and financial planning session is a good start</a:t>
            </a:r>
          </a:p>
          <a:p>
            <a:r>
              <a:rPr lang="en-US" dirty="0" smtClean="0"/>
              <a:t>Bilingual Brochures for parents</a:t>
            </a:r>
          </a:p>
          <a:p>
            <a:endParaRPr lang="en-US" dirty="0" smtClean="0"/>
          </a:p>
          <a:p>
            <a:endParaRPr lang="en-US" dirty="0"/>
          </a:p>
        </p:txBody>
      </p:sp>
    </p:spTree>
    <p:extLst>
      <p:ext uri="{BB962C8B-B14F-4D97-AF65-F5344CB8AC3E}">
        <p14:creationId xmlns:p14="http://schemas.microsoft.com/office/powerpoint/2010/main" val="2405202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3" name="Content Placeholder 2"/>
          <p:cNvSpPr>
            <a:spLocks noGrp="1"/>
          </p:cNvSpPr>
          <p:nvPr>
            <p:ph idx="1"/>
          </p:nvPr>
        </p:nvSpPr>
        <p:spPr/>
        <p:txBody>
          <a:bodyPr/>
          <a:lstStyle/>
          <a:p>
            <a:r>
              <a:rPr lang="en-US" dirty="0" smtClean="0"/>
              <a:t>Start small and let the word get out</a:t>
            </a:r>
          </a:p>
          <a:p>
            <a:pPr lvl="1"/>
            <a:r>
              <a:rPr lang="en-US" dirty="0" smtClean="0"/>
              <a:t>Assess your pilot programs and implement needed change</a:t>
            </a:r>
          </a:p>
          <a:p>
            <a:r>
              <a:rPr lang="en-US" dirty="0" smtClean="0"/>
              <a:t>Hard recruitment is…well hard</a:t>
            </a:r>
          </a:p>
          <a:p>
            <a:pPr lvl="1"/>
            <a:r>
              <a:rPr lang="en-US" dirty="0" smtClean="0"/>
              <a:t>Utilize your off campus programming to promote visits to campus</a:t>
            </a:r>
          </a:p>
          <a:p>
            <a:pPr lvl="1"/>
            <a:r>
              <a:rPr lang="en-US" dirty="0" smtClean="0"/>
              <a:t>Involve student organizations in on and off campus recruitment</a:t>
            </a:r>
          </a:p>
          <a:p>
            <a:pPr lvl="1"/>
            <a:r>
              <a:rPr lang="en-US" dirty="0" smtClean="0"/>
              <a:t>Building trust by knowing your facts</a:t>
            </a:r>
          </a:p>
          <a:p>
            <a:pPr lvl="1"/>
            <a:endParaRPr lang="en-US" dirty="0"/>
          </a:p>
        </p:txBody>
      </p:sp>
    </p:spTree>
    <p:extLst>
      <p:ext uri="{BB962C8B-B14F-4D97-AF65-F5344CB8AC3E}">
        <p14:creationId xmlns:p14="http://schemas.microsoft.com/office/powerpoint/2010/main" val="3953885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lstStyle/>
          <a:p>
            <a:r>
              <a:rPr lang="en-US" dirty="0" smtClean="0"/>
              <a:t>Not unlike any other student…engagement with campus is key to retention</a:t>
            </a:r>
          </a:p>
          <a:p>
            <a:r>
              <a:rPr lang="en-US" dirty="0" smtClean="0"/>
              <a:t>Train your team</a:t>
            </a:r>
          </a:p>
          <a:p>
            <a:pPr lvl="1"/>
            <a:r>
              <a:rPr lang="en-US" dirty="0" smtClean="0"/>
              <a:t>Students affairs, faculty, athletics, advisors, career services </a:t>
            </a:r>
            <a:r>
              <a:rPr lang="en-US" dirty="0" err="1" smtClean="0"/>
              <a:t>etc</a:t>
            </a:r>
            <a:r>
              <a:rPr lang="en-US" dirty="0" smtClean="0"/>
              <a:t>…all should be educated on the ins and outs of working with undocumented students</a:t>
            </a:r>
          </a:p>
          <a:p>
            <a:pPr lvl="1"/>
            <a:r>
              <a:rPr lang="en-US" dirty="0" smtClean="0"/>
              <a:t>Training sessions </a:t>
            </a:r>
            <a:endParaRPr lang="en-US" dirty="0"/>
          </a:p>
        </p:txBody>
      </p:sp>
    </p:spTree>
    <p:extLst>
      <p:ext uri="{BB962C8B-B14F-4D97-AF65-F5344CB8AC3E}">
        <p14:creationId xmlns:p14="http://schemas.microsoft.com/office/powerpoint/2010/main" val="1629500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Higher Ed…</a:t>
            </a:r>
            <a:endParaRPr lang="en-US" dirty="0"/>
          </a:p>
        </p:txBody>
      </p:sp>
      <p:sp>
        <p:nvSpPr>
          <p:cNvPr id="3" name="Content Placeholder 2"/>
          <p:cNvSpPr>
            <a:spLocks noGrp="1"/>
          </p:cNvSpPr>
          <p:nvPr>
            <p:ph idx="1"/>
          </p:nvPr>
        </p:nvSpPr>
        <p:spPr/>
        <p:txBody>
          <a:bodyPr/>
          <a:lstStyle/>
          <a:p>
            <a:r>
              <a:rPr lang="en-US" dirty="0" smtClean="0"/>
              <a:t>As with any student…we should begin the discussion of what happens after graduation early in the process</a:t>
            </a:r>
          </a:p>
          <a:p>
            <a:pPr lvl="1"/>
            <a:r>
              <a:rPr lang="en-US" dirty="0" smtClean="0"/>
              <a:t>Know the career options for undocumented students</a:t>
            </a:r>
          </a:p>
          <a:p>
            <a:pPr lvl="1"/>
            <a:r>
              <a:rPr lang="en-US" dirty="0" smtClean="0"/>
              <a:t>Research the ability to work within a field</a:t>
            </a:r>
          </a:p>
          <a:p>
            <a:pPr lvl="2"/>
            <a:r>
              <a:rPr lang="en-US" dirty="0" smtClean="0"/>
              <a:t>Professional license</a:t>
            </a:r>
          </a:p>
          <a:p>
            <a:pPr lvl="2"/>
            <a:r>
              <a:rPr lang="en-US" dirty="0" smtClean="0"/>
              <a:t>SSN requirements</a:t>
            </a:r>
          </a:p>
          <a:p>
            <a:pPr lvl="2"/>
            <a:r>
              <a:rPr lang="en-US" dirty="0" smtClean="0"/>
              <a:t>Future outlook</a:t>
            </a:r>
          </a:p>
          <a:p>
            <a:pPr lvl="2"/>
            <a:endParaRPr lang="en-US" dirty="0" smtClean="0"/>
          </a:p>
        </p:txBody>
      </p:sp>
    </p:spTree>
    <p:extLst>
      <p:ext uri="{BB962C8B-B14F-4D97-AF65-F5344CB8AC3E}">
        <p14:creationId xmlns:p14="http://schemas.microsoft.com/office/powerpoint/2010/main" val="221562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Be diligent</a:t>
            </a:r>
          </a:p>
          <a:p>
            <a:pPr lvl="1"/>
            <a:r>
              <a:rPr lang="en-US" dirty="0" smtClean="0"/>
              <a:t>This issue changes constantly</a:t>
            </a:r>
          </a:p>
          <a:p>
            <a:pPr lvl="1"/>
            <a:r>
              <a:rPr lang="en-US" dirty="0" smtClean="0"/>
              <a:t>Be aware of the actions taken in your state and an eye on changes in the federal programs DACA and DAPA</a:t>
            </a:r>
          </a:p>
          <a:p>
            <a:pPr lvl="1"/>
            <a:r>
              <a:rPr lang="en-US" dirty="0" smtClean="0"/>
              <a:t>Watch for negative legislation at the state level and be a proponent of positive change</a:t>
            </a:r>
          </a:p>
        </p:txBody>
      </p:sp>
    </p:spTree>
    <p:extLst>
      <p:ext uri="{BB962C8B-B14F-4D97-AF65-F5344CB8AC3E}">
        <p14:creationId xmlns:p14="http://schemas.microsoft.com/office/powerpoint/2010/main" val="438075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 questions</a:t>
            </a:r>
            <a:endParaRPr lang="en-US" dirty="0"/>
          </a:p>
        </p:txBody>
      </p:sp>
      <p:sp>
        <p:nvSpPr>
          <p:cNvPr id="3" name="Content Placeholder 2"/>
          <p:cNvSpPr>
            <a:spLocks noGrp="1"/>
          </p:cNvSpPr>
          <p:nvPr>
            <p:ph idx="1"/>
          </p:nvPr>
        </p:nvSpPr>
        <p:spPr/>
        <p:txBody>
          <a:bodyPr>
            <a:normAutofit/>
          </a:bodyPr>
          <a:lstStyle/>
          <a:p>
            <a:r>
              <a:rPr lang="en-US" dirty="0" smtClean="0"/>
              <a:t>I will answer as many questions from the chat board that I can</a:t>
            </a:r>
          </a:p>
          <a:p>
            <a:r>
              <a:rPr lang="en-US" dirty="0" smtClean="0"/>
              <a:t>Contact me with any assistance you may need</a:t>
            </a:r>
          </a:p>
          <a:p>
            <a:endParaRPr lang="en-US" dirty="0" smtClean="0"/>
          </a:p>
          <a:p>
            <a:endParaRPr lang="en-US" dirty="0" smtClean="0"/>
          </a:p>
          <a:p>
            <a:r>
              <a:rPr lang="en-US" dirty="0" smtClean="0"/>
              <a:t>Chad Teman</a:t>
            </a:r>
          </a:p>
          <a:p>
            <a:r>
              <a:rPr lang="en-US" dirty="0" smtClean="0">
                <a:hlinkClick r:id="rId2"/>
              </a:rPr>
              <a:t>chad@temantraining.com</a:t>
            </a:r>
            <a:r>
              <a:rPr lang="en-US" dirty="0" smtClean="0"/>
              <a:t> </a:t>
            </a:r>
          </a:p>
          <a:p>
            <a:r>
              <a:rPr lang="en-US" dirty="0" smtClean="0"/>
              <a:t>419-230-4798</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br>
              <a:rPr lang="en-US" dirty="0" smtClean="0"/>
            </a:br>
            <a:endParaRPr lang="en-US" dirty="0"/>
          </a:p>
        </p:txBody>
      </p:sp>
      <p:sp>
        <p:nvSpPr>
          <p:cNvPr id="3" name="Content Placeholder 2"/>
          <p:cNvSpPr>
            <a:spLocks noGrp="1"/>
          </p:cNvSpPr>
          <p:nvPr>
            <p:ph idx="1"/>
          </p:nvPr>
        </p:nvSpPr>
        <p:spPr/>
        <p:txBody>
          <a:bodyPr/>
          <a:lstStyle/>
          <a:p>
            <a:r>
              <a:rPr lang="en-US" dirty="0" smtClean="0"/>
              <a:t>The College </a:t>
            </a:r>
            <a:r>
              <a:rPr lang="en-US" dirty="0"/>
              <a:t>B</a:t>
            </a:r>
            <a:r>
              <a:rPr lang="en-US" dirty="0" smtClean="0"/>
              <a:t>oard</a:t>
            </a:r>
          </a:p>
          <a:p>
            <a:r>
              <a:rPr lang="en-US" dirty="0" smtClean="0"/>
              <a:t>MALDEF</a:t>
            </a:r>
          </a:p>
          <a:p>
            <a:r>
              <a:rPr lang="en-US" dirty="0" smtClean="0"/>
              <a:t>United States CFR</a:t>
            </a:r>
          </a:p>
          <a:p>
            <a:r>
              <a:rPr lang="en-US" dirty="0" smtClean="0"/>
              <a:t>NILC- </a:t>
            </a:r>
            <a:r>
              <a:rPr lang="en-US" dirty="0" smtClean="0">
                <a:hlinkClick r:id="rId2"/>
              </a:rPr>
              <a:t>https</a:t>
            </a:r>
            <a:r>
              <a:rPr lang="en-US" dirty="0">
                <a:hlinkClick r:id="rId2"/>
              </a:rPr>
              <a:t>://</a:t>
            </a:r>
            <a:r>
              <a:rPr lang="en-US" dirty="0" smtClean="0">
                <a:hlinkClick r:id="rId2"/>
              </a:rPr>
              <a:t>www.nilc.org/wp-content/uploads/2015/11/state-education-bills-2016.pdf</a:t>
            </a:r>
            <a:r>
              <a:rPr lang="en-US" dirty="0" smtClean="0"/>
              <a:t> </a:t>
            </a:r>
          </a:p>
          <a:p>
            <a:r>
              <a:rPr lang="en-US" dirty="0" smtClean="0"/>
              <a:t>USCIS</a:t>
            </a:r>
          </a:p>
          <a:p>
            <a:endParaRPr lang="en-US" dirty="0" smtClean="0"/>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purpose</a:t>
            </a:r>
            <a:endParaRPr lang="en-US" dirty="0"/>
          </a:p>
        </p:txBody>
      </p:sp>
      <p:sp>
        <p:nvSpPr>
          <p:cNvPr id="3" name="Content Placeholder 2"/>
          <p:cNvSpPr>
            <a:spLocks noGrp="1"/>
          </p:cNvSpPr>
          <p:nvPr>
            <p:ph idx="1"/>
          </p:nvPr>
        </p:nvSpPr>
        <p:spPr/>
        <p:txBody>
          <a:bodyPr/>
          <a:lstStyle/>
          <a:p>
            <a:r>
              <a:rPr lang="en-US" dirty="0" smtClean="0"/>
              <a:t>We need to discuss the background of this issue to move forward</a:t>
            </a:r>
          </a:p>
          <a:p>
            <a:r>
              <a:rPr lang="en-US" dirty="0" smtClean="0"/>
              <a:t>We need to develop admissions and advising policies that serve these students</a:t>
            </a:r>
          </a:p>
          <a:p>
            <a:r>
              <a:rPr lang="en-US" dirty="0" smtClean="0"/>
              <a:t>We need to be advocates for these students as higher education professionals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“Illegal Aliens?”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Debate over use of this term continues to be a controversial issue</a:t>
            </a:r>
          </a:p>
          <a:p>
            <a:pPr lvl="1"/>
            <a:r>
              <a:rPr lang="en-US" sz="3000" dirty="0" smtClean="0"/>
              <a:t>Term “Alien” means any person not a citizen or national of the US</a:t>
            </a:r>
          </a:p>
          <a:p>
            <a:pPr lvl="1"/>
            <a:r>
              <a:rPr lang="en-US" sz="3000" dirty="0" smtClean="0"/>
              <a:t>“Illegal Alien” is any alien whose most recent entry was without inspection or whose initial valid status has expired</a:t>
            </a:r>
          </a:p>
          <a:p>
            <a:pPr lvl="1"/>
            <a:r>
              <a:rPr lang="en-US" sz="3000" dirty="0" smtClean="0"/>
              <a:t>US Code, Title 8</a:t>
            </a:r>
          </a:p>
          <a:p>
            <a:r>
              <a:rPr lang="en-US" sz="3200" dirty="0" smtClean="0"/>
              <a:t>Undocumented Students vs. Students out of Status (Visa Overstays)</a:t>
            </a:r>
          </a:p>
          <a:p>
            <a:pPr>
              <a:buNone/>
            </a:pP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Forget the verbiage…</a:t>
            </a:r>
            <a:endParaRPr lang="en-US" dirty="0"/>
          </a:p>
        </p:txBody>
      </p:sp>
      <p:sp>
        <p:nvSpPr>
          <p:cNvPr id="3" name="Content Placeholder 2"/>
          <p:cNvSpPr>
            <a:spLocks noGrp="1"/>
          </p:cNvSpPr>
          <p:nvPr>
            <p:ph idx="1"/>
          </p:nvPr>
        </p:nvSpPr>
        <p:spPr/>
        <p:txBody>
          <a:bodyPr/>
          <a:lstStyle/>
          <a:p>
            <a:r>
              <a:rPr lang="en-US" dirty="0" smtClean="0"/>
              <a:t>Despite terminology, our mission as educators should be our concern</a:t>
            </a:r>
          </a:p>
          <a:p>
            <a:r>
              <a:rPr lang="en-US" dirty="0" smtClean="0"/>
              <a:t>Maximizing the service we provide within current law should be our focus</a:t>
            </a:r>
          </a:p>
          <a:p>
            <a:r>
              <a:rPr lang="en-US" dirty="0" smtClean="0"/>
              <a:t>Understanding that the issue is ongoing and ever changing</a:t>
            </a:r>
            <a:endParaRPr lang="en-US" dirty="0"/>
          </a:p>
        </p:txBody>
      </p:sp>
    </p:spTree>
    <p:extLst>
      <p:ext uri="{BB962C8B-B14F-4D97-AF65-F5344CB8AC3E}">
        <p14:creationId xmlns:p14="http://schemas.microsoft.com/office/powerpoint/2010/main" val="3409472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p:txBody>
          <a:bodyPr/>
          <a:lstStyle/>
          <a:p>
            <a:r>
              <a:rPr lang="en-US" dirty="0" smtClean="0"/>
              <a:t>Approximately 65,000 Undocumented Students are graduating from U.S. High Schools each year</a:t>
            </a:r>
          </a:p>
          <a:p>
            <a:r>
              <a:rPr lang="en-US" dirty="0" smtClean="0"/>
              <a:t>Estimation is that only 5-10% of these students pursue post-secondary education</a:t>
            </a:r>
          </a:p>
          <a:p>
            <a:r>
              <a:rPr lang="en-US" dirty="0" smtClean="0"/>
              <a:t>Many may not even realize the barriers that they will face when pursuing postsecondary education</a:t>
            </a:r>
          </a:p>
          <a:p>
            <a:r>
              <a:rPr lang="en-US" dirty="0" smtClean="0"/>
              <a:t>The future is relatively unclear as to how the United States will approach their status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Biggest Myth</a:t>
            </a:r>
            <a:endParaRPr lang="en-US" dirty="0"/>
          </a:p>
        </p:txBody>
      </p:sp>
      <p:sp>
        <p:nvSpPr>
          <p:cNvPr id="3" name="Content Placeholder 2"/>
          <p:cNvSpPr>
            <a:spLocks noGrp="1"/>
          </p:cNvSpPr>
          <p:nvPr>
            <p:ph idx="1"/>
          </p:nvPr>
        </p:nvSpPr>
        <p:spPr/>
        <p:txBody>
          <a:bodyPr/>
          <a:lstStyle/>
          <a:p>
            <a:r>
              <a:rPr lang="en-US" dirty="0" smtClean="0"/>
              <a:t>In NO FEDERAL law or policy does it state that it is unlawful to admit and allow to study an undocumented immigrant.</a:t>
            </a:r>
          </a:p>
          <a:p>
            <a:r>
              <a:rPr lang="en-US" dirty="0" smtClean="0"/>
              <a:t>Notice the emphasis on FEDERAL</a:t>
            </a:r>
          </a:p>
          <a:p>
            <a:r>
              <a:rPr lang="en-US" dirty="0" smtClean="0"/>
              <a:t>We are not ICE agents</a:t>
            </a:r>
          </a:p>
          <a:p>
            <a:r>
              <a:rPr lang="en-US" dirty="0" smtClean="0"/>
              <a:t>We cannot be held at fault for advising these students on their potential pathway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Biggest Myth</a:t>
            </a:r>
            <a:endParaRPr lang="en-US" dirty="0"/>
          </a:p>
        </p:txBody>
      </p:sp>
      <p:sp>
        <p:nvSpPr>
          <p:cNvPr id="3" name="Content Placeholder 2"/>
          <p:cNvSpPr>
            <a:spLocks noGrp="1"/>
          </p:cNvSpPr>
          <p:nvPr>
            <p:ph idx="1"/>
          </p:nvPr>
        </p:nvSpPr>
        <p:spPr/>
        <p:txBody>
          <a:bodyPr>
            <a:normAutofit/>
          </a:bodyPr>
          <a:lstStyle/>
          <a:p>
            <a:r>
              <a:rPr lang="en-US" dirty="0" smtClean="0"/>
              <a:t>Federal law does not prohibit states from offering in-state tuition</a:t>
            </a:r>
          </a:p>
          <a:p>
            <a:r>
              <a:rPr lang="en-US" dirty="0" smtClean="0"/>
              <a:t>Section 505 of the Illegal Immigrant Reform and Immigrant Reconciliation Act of 1996 (IIRIRA) prohibits states from providing any higher education benefit based on residency to undocumented immigrants unless they provide the same benefit to U.S. citizens in the same circumstances, regardless of their residence.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1668</TotalTime>
  <Words>1461</Words>
  <Application>Microsoft Office PowerPoint</Application>
  <PresentationFormat>On-screen Show (4:3)</PresentationFormat>
  <Paragraphs>175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Baskerville Old Face</vt:lpstr>
      <vt:lpstr>Georgia</vt:lpstr>
      <vt:lpstr>Trebuchet MS</vt:lpstr>
      <vt:lpstr>Wingdings 2</vt:lpstr>
      <vt:lpstr>Urban</vt:lpstr>
      <vt:lpstr>Serving Undocumented Students</vt:lpstr>
      <vt:lpstr>Welcome</vt:lpstr>
      <vt:lpstr>Today’s Agenda</vt:lpstr>
      <vt:lpstr>What is our purpose</vt:lpstr>
      <vt:lpstr>“Illegal Aliens?”</vt:lpstr>
      <vt:lpstr>Forget the verbiage…</vt:lpstr>
      <vt:lpstr>Facts</vt:lpstr>
      <vt:lpstr>The Biggest Myth</vt:lpstr>
      <vt:lpstr>The Second Biggest Myth</vt:lpstr>
      <vt:lpstr>Clarification</vt:lpstr>
      <vt:lpstr>The Misconception</vt:lpstr>
      <vt:lpstr>An Example of Change</vt:lpstr>
      <vt:lpstr>PowerPoint Presentation</vt:lpstr>
      <vt:lpstr>PowerPoint Presentation</vt:lpstr>
      <vt:lpstr>PowerPoint Presentation</vt:lpstr>
      <vt:lpstr>PowerPoint Presentation</vt:lpstr>
      <vt:lpstr>Admission of Students</vt:lpstr>
      <vt:lpstr>Admission of Students</vt:lpstr>
      <vt:lpstr>Admission of Students</vt:lpstr>
      <vt:lpstr>Financial Aid</vt:lpstr>
      <vt:lpstr>Financial Aid</vt:lpstr>
      <vt:lpstr>Scholarships and other aid</vt:lpstr>
      <vt:lpstr>DACA and DAPA</vt:lpstr>
      <vt:lpstr>DACA</vt:lpstr>
      <vt:lpstr>PowerPoint Presentation</vt:lpstr>
      <vt:lpstr>Advance Parole</vt:lpstr>
      <vt:lpstr>Advance Parole</vt:lpstr>
      <vt:lpstr>What is our duty?</vt:lpstr>
      <vt:lpstr>Where to start?</vt:lpstr>
      <vt:lpstr>How do we serve these students?</vt:lpstr>
      <vt:lpstr>Programming</vt:lpstr>
      <vt:lpstr>Programming</vt:lpstr>
      <vt:lpstr>Retention</vt:lpstr>
      <vt:lpstr>After Higher Ed…</vt:lpstr>
      <vt:lpstr>Summary</vt:lpstr>
      <vt:lpstr>Open for questions</vt:lpstr>
      <vt:lpstr>Resources </vt:lpstr>
    </vt:vector>
  </TitlesOfParts>
  <Company>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Admitting International Students</dc:title>
  <dc:creator>teman.c</dc:creator>
  <cp:lastModifiedBy>Devon Bakewell</cp:lastModifiedBy>
  <cp:revision>198</cp:revision>
  <dcterms:created xsi:type="dcterms:W3CDTF">2010-11-01T13:49:42Z</dcterms:created>
  <dcterms:modified xsi:type="dcterms:W3CDTF">2017-05-24T21:20:35Z</dcterms:modified>
</cp:coreProperties>
</file>