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6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4B11DDF6-308B-46F7-AABA-1AB00F13B1FF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DA188321-1CF1-468A-9D45-B8F7B829C40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csusm.edu/accessibility/guides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umphrey@csusm.edu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usm.edu/trainin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Amanda Umphrey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Content Strategist &amp; Accessibility Specialist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 Campus Accessibility</a:t>
            </a:r>
          </a:p>
        </p:txBody>
      </p:sp>
    </p:spTree>
    <p:extLst>
      <p:ext uri="{BB962C8B-B14F-4D97-AF65-F5344CB8AC3E}">
        <p14:creationId xmlns:p14="http://schemas.microsoft.com/office/powerpoint/2010/main" val="689668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Accessibility = </a:t>
            </a:r>
            <a:r>
              <a:rPr lang="en-US" b="1" dirty="0"/>
              <a:t>good site design </a:t>
            </a:r>
            <a:r>
              <a:rPr lang="en-US" dirty="0"/>
              <a:t>so all audiences are able to read your content!</a:t>
            </a:r>
          </a:p>
          <a:p>
            <a:endParaRPr lang="en-US" dirty="0"/>
          </a:p>
          <a:p>
            <a:r>
              <a:rPr lang="en-US" dirty="0"/>
              <a:t>Impacts: </a:t>
            </a:r>
          </a:p>
          <a:p>
            <a:pPr lvl="2"/>
            <a:r>
              <a:rPr lang="en-US" sz="1700" dirty="0"/>
              <a:t>People with disabilities</a:t>
            </a:r>
          </a:p>
          <a:p>
            <a:pPr lvl="3"/>
            <a:r>
              <a:rPr lang="en-US" sz="1500" dirty="0"/>
              <a:t>Vision impairment</a:t>
            </a:r>
          </a:p>
          <a:p>
            <a:pPr lvl="3"/>
            <a:r>
              <a:rPr lang="en-US" sz="1500" dirty="0"/>
              <a:t>Hearing impairment</a:t>
            </a:r>
          </a:p>
          <a:p>
            <a:pPr lvl="3"/>
            <a:r>
              <a:rPr lang="en-US" sz="1500" dirty="0"/>
              <a:t>Cognitive disabilities</a:t>
            </a:r>
          </a:p>
          <a:p>
            <a:pPr lvl="3"/>
            <a:r>
              <a:rPr lang="en-US" sz="1500" dirty="0"/>
              <a:t>Physical disabilities</a:t>
            </a:r>
          </a:p>
          <a:p>
            <a:pPr lvl="2"/>
            <a:r>
              <a:rPr lang="en-US" sz="1700" dirty="0"/>
              <a:t>Different browsers</a:t>
            </a:r>
          </a:p>
          <a:p>
            <a:pPr lvl="2"/>
            <a:r>
              <a:rPr lang="en-US" sz="1700" dirty="0"/>
              <a:t>Mobile device users</a:t>
            </a:r>
          </a:p>
          <a:p>
            <a:pPr lvl="2"/>
            <a:r>
              <a:rPr lang="en-US" sz="1700" dirty="0"/>
              <a:t>Non-native English speakers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web Accessibility?</a:t>
            </a:r>
          </a:p>
        </p:txBody>
      </p:sp>
      <p:pic>
        <p:nvPicPr>
          <p:cNvPr id="2050" name="Picture 2" descr="https://www.haltonhealthcare.on.ca/site_Files/Content/accessibil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3429000" cy="328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assets.ccartoday.com/_images/wp-content/uploads/2010/04/MobilePhon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6" t="10035" r="19206" b="9509"/>
          <a:stretch/>
        </p:blipFill>
        <p:spPr bwMode="auto">
          <a:xfrm>
            <a:off x="4498144" y="4707646"/>
            <a:ext cx="798342" cy="140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jbhifi.com.au/FileLibrary/ProductResources/Images/114148-L-L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6" r="15084"/>
          <a:stretch/>
        </p:blipFill>
        <p:spPr bwMode="auto">
          <a:xfrm>
            <a:off x="4038600" y="2829951"/>
            <a:ext cx="1257886" cy="175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565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All</a:t>
            </a:r>
            <a:r>
              <a:rPr lang="en-US" dirty="0"/>
              <a:t> OU Campus pages are checked for accessible content. </a:t>
            </a:r>
          </a:p>
          <a:p>
            <a:endParaRPr lang="en-US" dirty="0"/>
          </a:p>
          <a:p>
            <a:r>
              <a:rPr lang="en-US" dirty="0"/>
              <a:t>This includes:</a:t>
            </a:r>
          </a:p>
          <a:p>
            <a:pPr lvl="2"/>
            <a:r>
              <a:rPr lang="en-US" sz="1700" dirty="0"/>
              <a:t>General page content/layout</a:t>
            </a:r>
          </a:p>
          <a:p>
            <a:pPr lvl="2"/>
            <a:r>
              <a:rPr lang="en-US" sz="1700" dirty="0"/>
              <a:t>PDFs</a:t>
            </a:r>
          </a:p>
          <a:p>
            <a:pPr lvl="2"/>
            <a:r>
              <a:rPr lang="en-US" sz="1700" dirty="0"/>
              <a:t>Word Documents</a:t>
            </a:r>
          </a:p>
          <a:p>
            <a:pPr lvl="2"/>
            <a:r>
              <a:rPr lang="en-US" sz="1700" dirty="0"/>
              <a:t>Images</a:t>
            </a:r>
          </a:p>
          <a:p>
            <a:pPr lvl="2"/>
            <a:r>
              <a:rPr lang="en-US" sz="1700" dirty="0"/>
              <a:t>Videos</a:t>
            </a:r>
          </a:p>
          <a:p>
            <a:pPr lvl="2"/>
            <a:r>
              <a:rPr lang="en-US" sz="1700" dirty="0"/>
              <a:t>Tables</a:t>
            </a:r>
          </a:p>
          <a:p>
            <a:pPr lvl="2"/>
            <a:endParaRPr lang="en-US" sz="1700" dirty="0"/>
          </a:p>
          <a:p>
            <a:r>
              <a:rPr lang="en-US" dirty="0"/>
              <a:t>Once an accessibility weak point is identified – it will either be fixed for you (minor errors that do not impact page content), or the content owner will be contacted.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accessibility enforced?</a:t>
            </a:r>
          </a:p>
        </p:txBody>
      </p:sp>
    </p:spTree>
    <p:extLst>
      <p:ext uri="{BB962C8B-B14F-4D97-AF65-F5344CB8AC3E}">
        <p14:creationId xmlns:p14="http://schemas.microsoft.com/office/powerpoint/2010/main" val="1913049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34130"/>
          </a:xfrm>
        </p:spPr>
        <p:txBody>
          <a:bodyPr>
            <a:normAutofit fontScale="77500" lnSpcReduction="2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en-US" b="1" dirty="0"/>
              <a:t>Headings within page content </a:t>
            </a:r>
            <a:endParaRPr lang="en-US" dirty="0"/>
          </a:p>
          <a:p>
            <a:pPr marL="662940" lvl="1" indent="-342900"/>
            <a:r>
              <a:rPr lang="en-US" dirty="0"/>
              <a:t>Helps users navigate your page</a:t>
            </a:r>
          </a:p>
          <a:p>
            <a:pPr marL="662940" lvl="1" indent="-342900"/>
            <a:r>
              <a:rPr lang="en-US" dirty="0"/>
              <a:t>Keeps uniform look</a:t>
            </a:r>
          </a:p>
          <a:p>
            <a:pPr marL="662940" lvl="1" indent="-342900">
              <a:buFont typeface="+mj-lt"/>
              <a:buAutoNum type="arabicPeriod"/>
            </a:pPr>
            <a:endParaRPr lang="en-US" dirty="0"/>
          </a:p>
          <a:p>
            <a:pPr marL="502920" indent="-457200">
              <a:buFont typeface="+mj-lt"/>
              <a:buAutoNum type="arabicPeriod"/>
            </a:pPr>
            <a:r>
              <a:rPr lang="en-US" b="1" dirty="0"/>
              <a:t>Descriptive links</a:t>
            </a:r>
          </a:p>
          <a:p>
            <a:pPr lvl="1"/>
            <a:r>
              <a:rPr lang="en-US" dirty="0"/>
              <a:t>No “Click </a:t>
            </a:r>
            <a:r>
              <a:rPr lang="en-US" dirty="0" err="1"/>
              <a:t>here”s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Should be stand alone</a:t>
            </a:r>
          </a:p>
          <a:p>
            <a:pPr marL="708660" lvl="1" indent="-342900">
              <a:buFont typeface="+mj-lt"/>
              <a:buAutoNum type="arabicPeriod"/>
            </a:pPr>
            <a:endParaRPr lang="en-US" dirty="0"/>
          </a:p>
          <a:p>
            <a:pPr marL="502920" indent="-457200">
              <a:buFont typeface="+mj-lt"/>
              <a:buAutoNum type="arabicPeriod"/>
            </a:pPr>
            <a:r>
              <a:rPr lang="en-US" b="1" dirty="0"/>
              <a:t>Alternative text on image</a:t>
            </a:r>
          </a:p>
          <a:p>
            <a:pPr lvl="1"/>
            <a:r>
              <a:rPr lang="en-US" dirty="0"/>
              <a:t>Helps non-visual users</a:t>
            </a:r>
          </a:p>
          <a:p>
            <a:pPr lvl="1"/>
            <a:r>
              <a:rPr lang="en-US" dirty="0"/>
              <a:t>Page load issues</a:t>
            </a:r>
          </a:p>
          <a:p>
            <a:pPr marL="708660" lvl="1" indent="-342900">
              <a:buFont typeface="+mj-lt"/>
              <a:buAutoNum type="arabicPeriod"/>
            </a:pPr>
            <a:endParaRPr lang="en-US" dirty="0"/>
          </a:p>
          <a:p>
            <a:pPr marL="502920" indent="-457200">
              <a:buFont typeface="+mj-lt"/>
              <a:buAutoNum type="arabicPeriod"/>
            </a:pPr>
            <a:r>
              <a:rPr lang="en-US" b="1" dirty="0"/>
              <a:t>Videos</a:t>
            </a:r>
          </a:p>
          <a:p>
            <a:pPr lvl="1"/>
            <a:r>
              <a:rPr lang="en-US" dirty="0"/>
              <a:t>Must be captioned!</a:t>
            </a:r>
          </a:p>
          <a:p>
            <a:pPr marL="708660" lvl="1" indent="-342900">
              <a:buFont typeface="+mj-lt"/>
              <a:buAutoNum type="arabicPeriod"/>
            </a:pPr>
            <a:endParaRPr lang="en-US" dirty="0"/>
          </a:p>
          <a:p>
            <a:pPr marL="502920" indent="-457200">
              <a:buFont typeface="+mj-lt"/>
              <a:buAutoNum type="arabicPeriod"/>
            </a:pPr>
            <a:r>
              <a:rPr lang="en-US" b="1" dirty="0"/>
              <a:t>Documents (PDF/Word)</a:t>
            </a:r>
          </a:p>
          <a:p>
            <a:pPr lvl="1"/>
            <a:r>
              <a:rPr lang="en-US" dirty="0"/>
              <a:t>Need headings, alt. text, &amp; should not be scanned images</a:t>
            </a:r>
          </a:p>
          <a:p>
            <a:pPr marL="708660" lvl="1" indent="-342900">
              <a:buFont typeface="+mj-lt"/>
              <a:buAutoNum type="arabicPeriod"/>
            </a:pPr>
            <a:endParaRPr lang="en-US" dirty="0"/>
          </a:p>
          <a:p>
            <a:pPr marL="502920" indent="-457200">
              <a:buFont typeface="+mj-lt"/>
              <a:buAutoNum type="arabicPeriod"/>
            </a:pPr>
            <a:r>
              <a:rPr lang="en-US" b="1" dirty="0"/>
              <a:t>Images of text on pages</a:t>
            </a:r>
          </a:p>
          <a:p>
            <a:pPr marL="573088" lvl="1" indent="-254000" defTabSz="573088"/>
            <a:r>
              <a:rPr lang="en-US" dirty="0"/>
              <a:t>Do not use images of text and/or pictures of fliers on your page</a:t>
            </a:r>
          </a:p>
          <a:p>
            <a:pPr marL="573088" lvl="1" indent="-254000" defTabSz="573088"/>
            <a:r>
              <a:rPr lang="en-US" dirty="0"/>
              <a:t>Hard to read on mobile devices and excludes non-visual users</a:t>
            </a:r>
          </a:p>
          <a:p>
            <a:pPr marL="502920" indent="-457200">
              <a:buFont typeface="+mj-lt"/>
              <a:buAutoNum type="arabicParenR"/>
            </a:pPr>
            <a:endParaRPr lang="en-US" dirty="0"/>
          </a:p>
          <a:p>
            <a:pPr marL="502920" indent="-457200">
              <a:buAutoNum type="arabicParenR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Commonly missed </a:t>
            </a:r>
            <a:r>
              <a:rPr lang="en-US"/>
              <a:t>on OU Campus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10200" y="1828800"/>
            <a:ext cx="2819400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“To learn more about campus web accessibility </a:t>
            </a:r>
            <a:r>
              <a:rPr lang="en-US" sz="1200" u="sng" dirty="0">
                <a:solidFill>
                  <a:schemeClr val="accent3"/>
                </a:solidFill>
              </a:rPr>
              <a:t>Click Here</a:t>
            </a:r>
            <a:r>
              <a:rPr lang="en-US" sz="1200" dirty="0"/>
              <a:t>”</a:t>
            </a:r>
          </a:p>
          <a:p>
            <a:pPr algn="ctr"/>
            <a:r>
              <a:rPr lang="en-US" sz="1200" dirty="0"/>
              <a:t>-vs-</a:t>
            </a:r>
          </a:p>
          <a:p>
            <a:pPr algn="ctr"/>
            <a:r>
              <a:rPr lang="en-US" sz="1200" dirty="0"/>
              <a:t>“Learn more about </a:t>
            </a:r>
            <a:r>
              <a:rPr lang="en-US" sz="1200" u="sng" dirty="0">
                <a:solidFill>
                  <a:schemeClr val="accent3"/>
                </a:solidFill>
              </a:rPr>
              <a:t>campus web accessibility</a:t>
            </a:r>
            <a:r>
              <a:rPr lang="en-US" sz="1200" dirty="0"/>
              <a:t>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3013628"/>
            <a:ext cx="2819400" cy="18976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 descr="Image result for csusm flier">
            <a:extLst>
              <a:ext uri="{FF2B5EF4-FFF2-40B4-BE49-F238E27FC236}">
                <a16:creationId xmlns:a16="http://schemas.microsoft.com/office/drawing/2014/main" id="{06DE6C39-2394-44D1-9116-B207FF5129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4" b="4698"/>
          <a:stretch/>
        </p:blipFill>
        <p:spPr bwMode="auto">
          <a:xfrm>
            <a:off x="6705600" y="3048000"/>
            <a:ext cx="2132860" cy="251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29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5791201" cy="4757929"/>
          </a:xfrm>
        </p:spPr>
        <p:txBody>
          <a:bodyPr/>
          <a:lstStyle/>
          <a:p>
            <a:r>
              <a:rPr lang="en-US" dirty="0"/>
              <a:t>I will work with you to come up with a solution to the identified issue(s).</a:t>
            </a:r>
          </a:p>
          <a:p>
            <a:endParaRPr lang="en-US" dirty="0"/>
          </a:p>
          <a:p>
            <a:r>
              <a:rPr lang="en-US" dirty="0"/>
              <a:t>Guides are </a:t>
            </a:r>
            <a:r>
              <a:rPr lang="en-US" dirty="0">
                <a:hlinkClick r:id="rId2"/>
              </a:rPr>
              <a:t>available online</a:t>
            </a:r>
            <a:r>
              <a:rPr lang="en-US" dirty="0"/>
              <a:t> of the most common accessibility issues</a:t>
            </a:r>
          </a:p>
          <a:p>
            <a:endParaRPr lang="en-US" dirty="0"/>
          </a:p>
          <a:p>
            <a:r>
              <a:rPr lang="en-US" dirty="0"/>
              <a:t>One-on-one Meetings</a:t>
            </a:r>
          </a:p>
          <a:p>
            <a:endParaRPr lang="en-US" dirty="0"/>
          </a:p>
          <a:p>
            <a:r>
              <a:rPr lang="en-US" dirty="0"/>
              <a:t>Department Meetings</a:t>
            </a:r>
          </a:p>
          <a:p>
            <a:endParaRPr lang="en-US" dirty="0"/>
          </a:p>
          <a:p>
            <a:r>
              <a:rPr lang="en-US" dirty="0"/>
              <a:t>Phone assistance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I’ve Been told I have accessibility issues, now what?</a:t>
            </a:r>
          </a:p>
        </p:txBody>
      </p:sp>
      <p:pic>
        <p:nvPicPr>
          <p:cNvPr id="1026" name="Picture 2" descr="http://www.educationscotland.gov.uk/Images/Accessibility_tcm4-6206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28800"/>
            <a:ext cx="24765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85687" y="3962400"/>
            <a:ext cx="281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Contact Info:</a:t>
            </a:r>
          </a:p>
          <a:p>
            <a:pPr algn="ctr"/>
            <a:r>
              <a:rPr lang="en-US" dirty="0"/>
              <a:t>Amanda Umphrey</a:t>
            </a:r>
          </a:p>
          <a:p>
            <a:pPr algn="ctr"/>
            <a:endParaRPr lang="en-US" dirty="0"/>
          </a:p>
          <a:p>
            <a:pPr algn="ctr"/>
            <a:r>
              <a:rPr lang="en-US" sz="1600" i="1" dirty="0"/>
              <a:t>Content Strategist &amp; Accessibility Specialist</a:t>
            </a:r>
          </a:p>
          <a:p>
            <a:pPr algn="ctr"/>
            <a:endParaRPr lang="en-US" sz="1600" i="1" dirty="0"/>
          </a:p>
          <a:p>
            <a:pPr algn="ctr"/>
            <a:r>
              <a:rPr lang="en-US" dirty="0">
                <a:hlinkClick r:id="rId4"/>
              </a:rPr>
              <a:t>web@csusm.edu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300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endParaRPr lang="en-US" sz="2800" dirty="0"/>
          </a:p>
          <a:p>
            <a:pPr marL="45720" indent="0" algn="ctr">
              <a:buNone/>
            </a:pPr>
            <a:r>
              <a:rPr lang="en-US" sz="3600" dirty="0"/>
              <a:t>Go to: </a:t>
            </a:r>
            <a:r>
              <a:rPr lang="en-US" sz="3600" b="1" dirty="0">
                <a:hlinkClick r:id="rId2"/>
              </a:rPr>
              <a:t>www.csusm.edu/training/</a:t>
            </a:r>
            <a:r>
              <a:rPr lang="en-US" sz="3600" b="1" dirty="0"/>
              <a:t> </a:t>
            </a:r>
          </a:p>
          <a:p>
            <a:pPr marL="45720" indent="0" algn="ctr">
              <a:buNone/>
            </a:pPr>
            <a:endParaRPr lang="en-US" sz="2800" dirty="0"/>
          </a:p>
          <a:p>
            <a:pPr marL="45720" indent="0" algn="ctr">
              <a:buNone/>
            </a:pPr>
            <a:r>
              <a:rPr lang="en-US" sz="2800" dirty="0"/>
              <a:t>The rest of the training will be hands-on in a training area created for you in OU Campus.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 in to OU Campus</a:t>
            </a:r>
          </a:p>
        </p:txBody>
      </p:sp>
    </p:spTree>
    <p:extLst>
      <p:ext uri="{BB962C8B-B14F-4D97-AF65-F5344CB8AC3E}">
        <p14:creationId xmlns:p14="http://schemas.microsoft.com/office/powerpoint/2010/main" val="3213146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216</TotalTime>
  <Words>323</Words>
  <Application>Microsoft Office PowerPoint</Application>
  <PresentationFormat>On-screen Show (4:3)</PresentationFormat>
  <Paragraphs>74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Franklin Gothic Medium</vt:lpstr>
      <vt:lpstr>Wingdings</vt:lpstr>
      <vt:lpstr>Wingdings 2</vt:lpstr>
      <vt:lpstr>Grid</vt:lpstr>
      <vt:lpstr>OU Campus Accessibility</vt:lpstr>
      <vt:lpstr>What is web Accessibility?</vt:lpstr>
      <vt:lpstr>How is accessibility enforced?</vt:lpstr>
      <vt:lpstr>Commonly missed on OU Campus</vt:lpstr>
      <vt:lpstr>I’ve Been told I have accessibility issues, now what?</vt:lpstr>
      <vt:lpstr>Log in to OU Campus</vt:lpstr>
    </vt:vector>
  </TitlesOfParts>
  <Company>Cal State San Marcos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Cascade Accessibility</dc:title>
  <dc:creator>IITS</dc:creator>
  <cp:lastModifiedBy>Amanda Umphrey</cp:lastModifiedBy>
  <cp:revision>26</cp:revision>
  <dcterms:created xsi:type="dcterms:W3CDTF">2014-11-18T16:26:27Z</dcterms:created>
  <dcterms:modified xsi:type="dcterms:W3CDTF">2020-01-31T00:10:25Z</dcterms:modified>
</cp:coreProperties>
</file>