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5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648578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203953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94341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http://webwriting2013.trincoll.edu/wp-content/uploads/2013/08/serious-cat.jpg</a:t>
            </a:r>
            <a:endParaRPr dirty="0"/>
          </a:p>
        </p:txBody>
      </p:sp>
    </p:spTree>
    <p:extLst>
      <p:ext uri="{BB962C8B-B14F-4D97-AF65-F5344CB8AC3E}">
        <p14:creationId xmlns:p14="http://schemas.microsoft.com/office/powerpoint/2010/main" val="331521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http://ninapaley.com/mimiandeunice/wp-content/uploads/2010/07/ME_109_Thief.png</a:t>
            </a:r>
            <a:endParaRPr lang="en-US" dirty="0"/>
          </a:p>
        </p:txBody>
      </p:sp>
    </p:spTree>
    <p:extLst>
      <p:ext uri="{BB962C8B-B14F-4D97-AF65-F5344CB8AC3E}">
        <p14:creationId xmlns:p14="http://schemas.microsoft.com/office/powerpoint/2010/main" val="268900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13055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674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8778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7748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49448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419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85720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8990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0" y="0"/>
            <a:ext cx="9144000" cy="3518399"/>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cxnSp>
        <p:nvCxnSpPr>
          <p:cNvPr id="11" name="Shape 11"/>
          <p:cNvCxnSpPr/>
          <p:nvPr/>
        </p:nvCxnSpPr>
        <p:spPr>
          <a:xfrm>
            <a:off x="0" y="3496604"/>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12" name="Shape 12"/>
          <p:cNvSpPr txBox="1">
            <a:spLocks noGrp="1"/>
          </p:cNvSpPr>
          <p:nvPr>
            <p:ph type="ctrTitle"/>
          </p:nvPr>
        </p:nvSpPr>
        <p:spPr>
          <a:xfrm>
            <a:off x="685800" y="1867781"/>
            <a:ext cx="7772400" cy="1648800"/>
          </a:xfrm>
          <a:prstGeom prst="rect">
            <a:avLst/>
          </a:prstGeom>
        </p:spPr>
        <p:txBody>
          <a:bodyPr lIns="91425" tIns="91425" rIns="91425" bIns="91425" anchor="b" anchorCtr="0"/>
          <a:lstStyle>
            <a:lvl1pPr lvl="0">
              <a:spcBef>
                <a:spcPts val="0"/>
              </a:spcBef>
              <a:buSzPct val="100000"/>
              <a:defRPr sz="7200"/>
            </a:lvl1pPr>
            <a:lvl2pPr lvl="1">
              <a:spcBef>
                <a:spcPts val="0"/>
              </a:spcBef>
              <a:buSzPct val="100000"/>
              <a:defRPr sz="7200"/>
            </a:lvl2pPr>
            <a:lvl3pPr lvl="2">
              <a:spcBef>
                <a:spcPts val="0"/>
              </a:spcBef>
              <a:buSzPct val="100000"/>
              <a:defRPr sz="7200"/>
            </a:lvl3pPr>
            <a:lvl4pPr lvl="3">
              <a:spcBef>
                <a:spcPts val="0"/>
              </a:spcBef>
              <a:buSzPct val="100000"/>
              <a:defRPr sz="7200"/>
            </a:lvl4pPr>
            <a:lvl5pPr lvl="4">
              <a:spcBef>
                <a:spcPts val="0"/>
              </a:spcBef>
              <a:buSzPct val="100000"/>
              <a:defRPr sz="7200"/>
            </a:lvl5pPr>
            <a:lvl6pPr lvl="5">
              <a:spcBef>
                <a:spcPts val="0"/>
              </a:spcBef>
              <a:buSzPct val="100000"/>
              <a:defRPr sz="7200"/>
            </a:lvl6pPr>
            <a:lvl7pPr lvl="6">
              <a:spcBef>
                <a:spcPts val="0"/>
              </a:spcBef>
              <a:buSzPct val="100000"/>
              <a:defRPr sz="7200"/>
            </a:lvl7pPr>
            <a:lvl8pPr lvl="7">
              <a:spcBef>
                <a:spcPts val="0"/>
              </a:spcBef>
              <a:buSzPct val="100000"/>
              <a:defRPr sz="7200"/>
            </a:lvl8pPr>
            <a:lvl9pPr lvl="8">
              <a:spcBef>
                <a:spcPts val="0"/>
              </a:spcBef>
              <a:buSzPct val="100000"/>
              <a:defRPr sz="7200"/>
            </a:lvl9pPr>
          </a:lstStyle>
          <a:p>
            <a:endParaRPr/>
          </a:p>
        </p:txBody>
      </p:sp>
      <p:sp>
        <p:nvSpPr>
          <p:cNvPr id="13" name="Shape 13"/>
          <p:cNvSpPr txBox="1">
            <a:spLocks noGrp="1"/>
          </p:cNvSpPr>
          <p:nvPr>
            <p:ph type="subTitle" idx="1"/>
          </p:nvPr>
        </p:nvSpPr>
        <p:spPr>
          <a:xfrm>
            <a:off x="685800" y="3627026"/>
            <a:ext cx="7772400" cy="774300"/>
          </a:xfrm>
          <a:prstGeom prst="rect">
            <a:avLst/>
          </a:prstGeom>
        </p:spPr>
        <p:txBody>
          <a:bodyPr lIns="91425" tIns="91425" rIns="91425" bIns="91425" anchor="t" anchorCtr="0"/>
          <a:lstStyle>
            <a:lvl1pPr lvl="0">
              <a:spcBef>
                <a:spcPts val="0"/>
              </a:spcBef>
              <a:buClr>
                <a:schemeClr val="dk2"/>
              </a:buClr>
              <a:buNone/>
              <a:defRPr>
                <a:solidFill>
                  <a:schemeClr val="dk2"/>
                </a:solidFill>
              </a:defRPr>
            </a:lvl1pPr>
            <a:lvl2pPr lvl="1">
              <a:spcBef>
                <a:spcPts val="0"/>
              </a:spcBef>
              <a:buClr>
                <a:schemeClr val="dk2"/>
              </a:buClr>
              <a:buSzPct val="100000"/>
              <a:buNone/>
              <a:defRPr sz="3000">
                <a:solidFill>
                  <a:schemeClr val="dk2"/>
                </a:solidFill>
              </a:defRPr>
            </a:lvl2pPr>
            <a:lvl3pPr lvl="2">
              <a:spcBef>
                <a:spcPts val="0"/>
              </a:spcBef>
              <a:buClr>
                <a:schemeClr val="dk2"/>
              </a:buClr>
              <a:buSzPct val="100000"/>
              <a:buNone/>
              <a:defRPr sz="3000">
                <a:solidFill>
                  <a:schemeClr val="dk2"/>
                </a:solidFill>
              </a:defRPr>
            </a:lvl3pPr>
            <a:lvl4pPr lvl="3">
              <a:spcBef>
                <a:spcPts val="0"/>
              </a:spcBef>
              <a:buClr>
                <a:schemeClr val="dk2"/>
              </a:buClr>
              <a:buSzPct val="100000"/>
              <a:buNone/>
              <a:defRPr sz="3000">
                <a:solidFill>
                  <a:schemeClr val="dk2"/>
                </a:solidFill>
              </a:defRPr>
            </a:lvl4pPr>
            <a:lvl5pPr lvl="4">
              <a:spcBef>
                <a:spcPts val="0"/>
              </a:spcBef>
              <a:buClr>
                <a:schemeClr val="dk2"/>
              </a:buClr>
              <a:buSzPct val="100000"/>
              <a:buNone/>
              <a:defRPr sz="3000">
                <a:solidFill>
                  <a:schemeClr val="dk2"/>
                </a:solidFill>
              </a:defRPr>
            </a:lvl5pPr>
            <a:lvl6pPr lvl="5">
              <a:spcBef>
                <a:spcPts val="0"/>
              </a:spcBef>
              <a:buClr>
                <a:schemeClr val="dk2"/>
              </a:buClr>
              <a:buSzPct val="100000"/>
              <a:buNone/>
              <a:defRPr sz="3000">
                <a:solidFill>
                  <a:schemeClr val="dk2"/>
                </a:solidFill>
              </a:defRPr>
            </a:lvl6pPr>
            <a:lvl7pPr lvl="6">
              <a:spcBef>
                <a:spcPts val="0"/>
              </a:spcBef>
              <a:buClr>
                <a:schemeClr val="dk2"/>
              </a:buClr>
              <a:buSzPct val="100000"/>
              <a:buNone/>
              <a:defRPr sz="3000">
                <a:solidFill>
                  <a:schemeClr val="dk2"/>
                </a:solidFill>
              </a:defRPr>
            </a:lvl7pPr>
            <a:lvl8pPr lvl="7">
              <a:spcBef>
                <a:spcPts val="0"/>
              </a:spcBef>
              <a:buClr>
                <a:schemeClr val="dk2"/>
              </a:buClr>
              <a:buSzPct val="100000"/>
              <a:buNone/>
              <a:defRPr sz="3000">
                <a:solidFill>
                  <a:schemeClr val="dk2"/>
                </a:solidFill>
              </a:defRPr>
            </a:lvl8pPr>
            <a:lvl9pPr lvl="8">
              <a:spcBef>
                <a:spcPts val="0"/>
              </a:spcBef>
              <a:buClr>
                <a:schemeClr val="dk2"/>
              </a:buClr>
              <a:buSzPct val="100000"/>
              <a:buNone/>
              <a:defRPr sz="3000">
                <a:solidFill>
                  <a:schemeClr val="dk2"/>
                </a:solidFill>
              </a:defRPr>
            </a:lvl9pPr>
          </a:lstStyle>
          <a:p>
            <a:endParaRPr/>
          </a:p>
        </p:txBody>
      </p:sp>
      <p:sp>
        <p:nvSpPr>
          <p:cNvPr id="14" name="Shape 1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pPr lvl="0">
              <a:spcBef>
                <a:spcPts val="0"/>
              </a:spcBef>
              <a:buNone/>
            </a:pPr>
            <a:endParaRPr/>
          </a:p>
        </p:txBody>
      </p:sp>
      <p:cxnSp>
        <p:nvCxnSpPr>
          <p:cNvPr id="17" name="Shape 17"/>
          <p:cNvCxnSpPr/>
          <p:nvPr/>
        </p:nvCxnSpPr>
        <p:spPr>
          <a:xfrm>
            <a:off x="0" y="1127875"/>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a:off x="0" y="0"/>
            <a:ext cx="9144000" cy="1149900"/>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cxnSp>
        <p:nvCxnSpPr>
          <p:cNvPr id="23" name="Shape 23"/>
          <p:cNvCxnSpPr/>
          <p:nvPr/>
        </p:nvCxnSpPr>
        <p:spPr>
          <a:xfrm>
            <a:off x="0" y="1127875"/>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24" name="Shape 24"/>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pPr lvl="0">
              <a:spcBef>
                <a:spcPts val="0"/>
              </a:spcBef>
              <a:buNone/>
            </a:pPr>
            <a:endParaRPr/>
          </a:p>
        </p:txBody>
      </p:sp>
      <p:cxnSp>
        <p:nvCxnSpPr>
          <p:cNvPr id="30" name="Shape 30"/>
          <p:cNvCxnSpPr/>
          <p:nvPr/>
        </p:nvCxnSpPr>
        <p:spPr>
          <a:xfrm>
            <a:off x="0" y="1127875"/>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31" name="Shape 31"/>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spcBef>
                <a:spcPts val="0"/>
              </a:spcBef>
              <a:buClr>
                <a:schemeClr val="dk2"/>
              </a:buClr>
              <a:buSzPct val="100000"/>
              <a:buNone/>
              <a:defRPr sz="1800">
                <a:solidFill>
                  <a:schemeClr val="dk2"/>
                </a:solidFill>
              </a:defRPr>
            </a:lvl1pPr>
          </a:lstStyle>
          <a:p>
            <a:endParaRPr/>
          </a:p>
        </p:txBody>
      </p:sp>
      <p:sp>
        <p:nvSpPr>
          <p:cNvPr id="35" name="Shape 35"/>
          <p:cNvSpPr/>
          <p:nvPr/>
        </p:nvSpPr>
        <p:spPr>
          <a:xfrm>
            <a:off x="4274" y="0"/>
            <a:ext cx="9144000" cy="4406399"/>
          </a:xfrm>
          <a:prstGeom prst="rect">
            <a:avLst/>
          </a:prstGeom>
          <a:solidFill>
            <a:srgbClr val="2388DB"/>
          </a:solidFill>
          <a:ln>
            <a:noFill/>
          </a:ln>
        </p:spPr>
        <p:txBody>
          <a:bodyPr lIns="91425" tIns="45700" rIns="91425" bIns="45700" anchor="ctr" anchorCtr="0">
            <a:noAutofit/>
          </a:bodyPr>
          <a:lstStyle/>
          <a:p>
            <a:pPr lvl="0">
              <a:spcBef>
                <a:spcPts val="0"/>
              </a:spcBef>
              <a:buNone/>
            </a:pPr>
            <a:endParaRPr/>
          </a:p>
        </p:txBody>
      </p:sp>
      <p:cxnSp>
        <p:nvCxnSpPr>
          <p:cNvPr id="36" name="Shape 36"/>
          <p:cNvCxnSpPr/>
          <p:nvPr/>
        </p:nvCxnSpPr>
        <p:spPr>
          <a:xfrm>
            <a:off x="0" y="4384371"/>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37" name="Shape 3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solidFill>
          <a:schemeClr val="dk2"/>
        </a:solidFill>
        <a:effectLst/>
      </p:bgPr>
    </p:bg>
    <p:spTree>
      <p:nvGrpSpPr>
        <p:cNvPr id="1" name="Shape 38"/>
        <p:cNvGrpSpPr/>
        <p:nvPr/>
      </p:nvGrpSpPr>
      <p:grpSpPr>
        <a:xfrm>
          <a:off x="0" y="0"/>
          <a:ext cx="0" cy="0"/>
          <a:chOff x="0" y="0"/>
          <a:chExt cx="0" cy="0"/>
        </a:xfrm>
      </p:grpSpPr>
      <p:sp>
        <p:nvSpPr>
          <p:cNvPr id="39" name="Shape 3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a:spcBef>
                <a:spcPts val="0"/>
              </a:spcBef>
              <a:buClr>
                <a:schemeClr val="lt1"/>
              </a:buClr>
              <a:buSzPct val="100000"/>
              <a:buNone/>
              <a:defRPr sz="3600" b="1">
                <a:solidFill>
                  <a:schemeClr val="lt1"/>
                </a:solidFill>
              </a:defRPr>
            </a:lvl1pPr>
            <a:lvl2pPr lvl="1">
              <a:spcBef>
                <a:spcPts val="0"/>
              </a:spcBef>
              <a:buClr>
                <a:schemeClr val="lt1"/>
              </a:buClr>
              <a:buSzPct val="100000"/>
              <a:buNone/>
              <a:defRPr sz="3600" b="1">
                <a:solidFill>
                  <a:schemeClr val="lt1"/>
                </a:solidFill>
              </a:defRPr>
            </a:lvl2pPr>
            <a:lvl3pPr lvl="2">
              <a:spcBef>
                <a:spcPts val="0"/>
              </a:spcBef>
              <a:buClr>
                <a:schemeClr val="lt1"/>
              </a:buClr>
              <a:buSzPct val="100000"/>
              <a:buNone/>
              <a:defRPr sz="3600" b="1">
                <a:solidFill>
                  <a:schemeClr val="lt1"/>
                </a:solidFill>
              </a:defRPr>
            </a:lvl3pPr>
            <a:lvl4pPr lvl="3">
              <a:spcBef>
                <a:spcPts val="0"/>
              </a:spcBef>
              <a:buClr>
                <a:schemeClr val="lt1"/>
              </a:buClr>
              <a:buSzPct val="100000"/>
              <a:buNone/>
              <a:defRPr sz="3600" b="1">
                <a:solidFill>
                  <a:schemeClr val="lt1"/>
                </a:solidFill>
              </a:defRPr>
            </a:lvl4pPr>
            <a:lvl5pPr lvl="4">
              <a:spcBef>
                <a:spcPts val="0"/>
              </a:spcBef>
              <a:buClr>
                <a:schemeClr val="lt1"/>
              </a:buClr>
              <a:buSzPct val="100000"/>
              <a:buNone/>
              <a:defRPr sz="3600" b="1">
                <a:solidFill>
                  <a:schemeClr val="lt1"/>
                </a:solidFill>
              </a:defRPr>
            </a:lvl5pPr>
            <a:lvl6pPr lvl="5">
              <a:spcBef>
                <a:spcPts val="0"/>
              </a:spcBef>
              <a:buClr>
                <a:schemeClr val="lt1"/>
              </a:buClr>
              <a:buSzPct val="100000"/>
              <a:buNone/>
              <a:defRPr sz="3600" b="1">
                <a:solidFill>
                  <a:schemeClr val="lt1"/>
                </a:solidFill>
              </a:defRPr>
            </a:lvl6pPr>
            <a:lvl7pPr lvl="6">
              <a:spcBef>
                <a:spcPts val="0"/>
              </a:spcBef>
              <a:buClr>
                <a:schemeClr val="lt1"/>
              </a:buClr>
              <a:buSzPct val="100000"/>
              <a:buNone/>
              <a:defRPr sz="3600" b="1">
                <a:solidFill>
                  <a:schemeClr val="lt1"/>
                </a:solidFill>
              </a:defRPr>
            </a:lvl7pPr>
            <a:lvl8pPr lvl="7">
              <a:spcBef>
                <a:spcPts val="0"/>
              </a:spcBef>
              <a:buClr>
                <a:schemeClr val="lt1"/>
              </a:buClr>
              <a:buSzPct val="100000"/>
              <a:buNone/>
              <a:defRPr sz="3600" b="1">
                <a:solidFill>
                  <a:schemeClr val="lt1"/>
                </a:solidFill>
              </a:defRPr>
            </a:lvl8pPr>
            <a:lvl9pPr lvl="8">
              <a:spcBef>
                <a:spcPts val="0"/>
              </a:spcBef>
              <a:buClr>
                <a:schemeClr val="lt1"/>
              </a:buClr>
              <a:buSzPct val="100000"/>
              <a:buNone/>
              <a:defRPr sz="3600" b="1">
                <a:solidFill>
                  <a:schemeClr val="lt1"/>
                </a:solidFill>
              </a:defRPr>
            </a:lvl9pPr>
          </a:lstStyle>
          <a:p>
            <a:endParaRPr/>
          </a:p>
        </p:txBody>
      </p:sp>
      <p:sp>
        <p:nvSpPr>
          <p:cNvPr id="7" name="Shape 7"/>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a:endParaRPr/>
          </a:p>
        </p:txBody>
      </p:sp>
      <p:sp>
        <p:nvSpPr>
          <p:cNvPr id="8" name="Shape 8"/>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300">
                <a:solidFill>
                  <a:schemeClr val="dk2"/>
                </a:solidFill>
              </a:rPr>
              <a:t>‹#›</a:t>
            </a:fld>
            <a:endParaRPr lang="en" sz="13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685800" y="1867781"/>
            <a:ext cx="7772400" cy="1648800"/>
          </a:xfrm>
          <a:prstGeom prst="rect">
            <a:avLst/>
          </a:prstGeom>
        </p:spPr>
        <p:txBody>
          <a:bodyPr lIns="91425" tIns="91425" rIns="91425" bIns="91425" anchor="b" anchorCtr="0">
            <a:noAutofit/>
          </a:bodyPr>
          <a:lstStyle/>
          <a:p>
            <a:pPr lvl="0">
              <a:spcBef>
                <a:spcPts val="0"/>
              </a:spcBef>
              <a:buNone/>
            </a:pPr>
            <a:r>
              <a:rPr lang="en"/>
              <a:t>Integrating Sources</a:t>
            </a:r>
          </a:p>
        </p:txBody>
      </p:sp>
      <p:sp>
        <p:nvSpPr>
          <p:cNvPr id="45" name="Shape 45"/>
          <p:cNvSpPr txBox="1">
            <a:spLocks noGrp="1"/>
          </p:cNvSpPr>
          <p:nvPr>
            <p:ph type="subTitle" idx="1"/>
          </p:nvPr>
        </p:nvSpPr>
        <p:spPr>
          <a:xfrm>
            <a:off x="685800" y="3627026"/>
            <a:ext cx="7772400" cy="774300"/>
          </a:xfrm>
          <a:prstGeom prst="rect">
            <a:avLst/>
          </a:prstGeom>
        </p:spPr>
        <p:txBody>
          <a:bodyPr lIns="91425" tIns="91425" rIns="91425" bIns="91425" anchor="t" anchorCtr="0">
            <a:noAutofit/>
          </a:bodyPr>
          <a:lstStyle/>
          <a:p>
            <a:pPr lvl="0">
              <a:spcBef>
                <a:spcPts val="0"/>
              </a:spcBef>
              <a:buNone/>
            </a:pPr>
            <a:r>
              <a:rPr lang="en"/>
              <a:t>Putting Quotes in Your Paper</a:t>
            </a:r>
          </a:p>
        </p:txBody>
      </p:sp>
      <p:pic>
        <p:nvPicPr>
          <p:cNvPr id="4"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04212" y="898159"/>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a:t>Quoting (Good)</a:t>
            </a:r>
          </a:p>
        </p:txBody>
      </p:sp>
      <p:sp>
        <p:nvSpPr>
          <p:cNvPr id="106" name="Shape 106"/>
          <p:cNvSpPr txBox="1">
            <a:spLocks noGrp="1"/>
          </p:cNvSpPr>
          <p:nvPr>
            <p:ph type="body" idx="1"/>
          </p:nvPr>
        </p:nvSpPr>
        <p:spPr>
          <a:xfrm>
            <a:off x="457200" y="1200150"/>
            <a:ext cx="8229600" cy="1892400"/>
          </a:xfrm>
          <a:prstGeom prst="rect">
            <a:avLst/>
          </a:prstGeom>
        </p:spPr>
        <p:txBody>
          <a:bodyPr lIns="91425" tIns="91425" rIns="91425" bIns="91425" anchor="t" anchorCtr="0">
            <a:noAutofit/>
          </a:bodyPr>
          <a:lstStyle/>
          <a:p>
            <a:pPr lvl="0" rtl="0">
              <a:spcBef>
                <a:spcPts val="0"/>
              </a:spcBef>
              <a:buNone/>
            </a:pPr>
            <a:r>
              <a:rPr lang="en" sz="2400" dirty="0"/>
              <a:t>American women stay home and keep house and don’t “take </a:t>
            </a:r>
            <a:r>
              <a:rPr lang="en" sz="2400" dirty="0" smtClean="0"/>
              <a:t>a part </a:t>
            </a:r>
            <a:r>
              <a:rPr lang="en" sz="2400" dirty="0"/>
              <a:t>in political life.”</a:t>
            </a:r>
            <a:r>
              <a:rPr lang="en" sz="2400" b="1" dirty="0"/>
              <a:t> </a:t>
            </a:r>
            <a:r>
              <a:rPr lang="en" sz="2400" dirty="0"/>
              <a:t>But the good part of this arrangement is that they don’t have to do the “same rough labor [in] the fields”</a:t>
            </a:r>
            <a:r>
              <a:rPr lang="en" sz="2400" b="1" dirty="0"/>
              <a:t> </a:t>
            </a:r>
            <a:r>
              <a:rPr lang="en" sz="2400" dirty="0"/>
              <a:t>that the men do (De Tocqueville 408).</a:t>
            </a:r>
          </a:p>
          <a:p>
            <a:pPr lvl="0" rtl="0">
              <a:spcBef>
                <a:spcPts val="0"/>
              </a:spcBef>
              <a:buNone/>
            </a:pPr>
            <a:endParaRPr sz="2400" dirty="0"/>
          </a:p>
          <a:p>
            <a:pPr lvl="0">
              <a:spcBef>
                <a:spcPts val="0"/>
              </a:spcBef>
              <a:buNone/>
            </a:pPr>
            <a:endParaRPr sz="1800" dirty="0"/>
          </a:p>
        </p:txBody>
      </p:sp>
      <p:sp>
        <p:nvSpPr>
          <p:cNvPr id="107" name="Shape 107"/>
          <p:cNvSpPr txBox="1"/>
          <p:nvPr/>
        </p:nvSpPr>
        <p:spPr>
          <a:xfrm>
            <a:off x="588300" y="3012350"/>
            <a:ext cx="8098500" cy="1417200"/>
          </a:xfrm>
          <a:prstGeom prst="rect">
            <a:avLst/>
          </a:prstGeom>
          <a:noFill/>
          <a:ln>
            <a:noFill/>
          </a:ln>
        </p:spPr>
        <p:txBody>
          <a:bodyPr lIns="91425" tIns="91425" rIns="91425" bIns="91425" anchor="t" anchorCtr="0">
            <a:noAutofit/>
          </a:bodyPr>
          <a:lstStyle/>
          <a:p>
            <a:pPr marL="457200" lvl="0" indent="-342900" rtl="0">
              <a:spcBef>
                <a:spcPts val="600"/>
              </a:spcBef>
              <a:buClr>
                <a:schemeClr val="dk1"/>
              </a:buClr>
              <a:buSzPct val="100000"/>
            </a:pPr>
            <a:r>
              <a:rPr lang="en" sz="1800">
                <a:solidFill>
                  <a:schemeClr val="dk1"/>
                </a:solidFill>
              </a:rPr>
              <a:t>The words from the source are enclosed in quotes</a:t>
            </a:r>
          </a:p>
          <a:p>
            <a:pPr marL="457200" lvl="0" indent="-342900" rtl="0">
              <a:spcBef>
                <a:spcPts val="600"/>
              </a:spcBef>
              <a:buClr>
                <a:schemeClr val="dk1"/>
              </a:buClr>
              <a:buSzPct val="100000"/>
            </a:pPr>
            <a:r>
              <a:rPr lang="en" sz="1800">
                <a:solidFill>
                  <a:schemeClr val="dk1"/>
                </a:solidFill>
              </a:rPr>
              <a:t>The page number is given at the end</a:t>
            </a:r>
          </a:p>
          <a:p>
            <a:pPr marL="457200" lvl="0" indent="-342900" rtl="0">
              <a:spcBef>
                <a:spcPts val="600"/>
              </a:spcBef>
              <a:buClr>
                <a:schemeClr val="dk1"/>
              </a:buClr>
              <a:buSzPct val="100000"/>
            </a:pPr>
            <a:r>
              <a:rPr lang="en" sz="1800">
                <a:solidFill>
                  <a:schemeClr val="dk1"/>
                </a:solidFill>
              </a:rPr>
              <a:t>Brackets are around the words the writer changed from the original text (to make it grammatical or understandable)</a:t>
            </a:r>
          </a:p>
        </p:txBody>
      </p:sp>
      <p:pic>
        <p:nvPicPr>
          <p:cNvPr id="2"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2266950"/>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1000"/>
                                        <p:tgtEl>
                                          <p:spTgt spid="107"/>
                                        </p:tgtEl>
                                      </p:cBhvr>
                                    </p:animEffect>
                                  </p:childTnLst>
                                </p:cTn>
                              </p:par>
                            </p:childTnLst>
                          </p:cTn>
                        </p:par>
                        <p:par>
                          <p:cTn id="13" fill="hold">
                            <p:stCondLst>
                              <p:cond delay="1000"/>
                            </p:stCondLst>
                            <p:childTnLst>
                              <p:par>
                                <p:cTn id="14" presetID="1" presetClass="mediacall" presetSubtype="0" fill="hold" nodeType="afterEffect">
                                  <p:stCondLst>
                                    <p:cond delay="0"/>
                                  </p:stCondLst>
                                  <p:childTnLst>
                                    <p:cmd type="call" cmd="playFrom(0.0)">
                                      <p:cBhvr>
                                        <p:cTn id="15" dur="207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a:t>Paraphrasing (Good)</a:t>
            </a:r>
          </a:p>
        </p:txBody>
      </p:sp>
      <p:sp>
        <p:nvSpPr>
          <p:cNvPr id="113" name="Shape 113"/>
          <p:cNvSpPr txBox="1">
            <a:spLocks noGrp="1"/>
          </p:cNvSpPr>
          <p:nvPr>
            <p:ph type="body" idx="1"/>
          </p:nvPr>
        </p:nvSpPr>
        <p:spPr>
          <a:xfrm>
            <a:off x="457200" y="1200150"/>
            <a:ext cx="8229600" cy="2141999"/>
          </a:xfrm>
          <a:prstGeom prst="rect">
            <a:avLst/>
          </a:prstGeom>
        </p:spPr>
        <p:txBody>
          <a:bodyPr lIns="91425" tIns="91425" rIns="91425" bIns="91425" anchor="t" anchorCtr="0">
            <a:noAutofit/>
          </a:bodyPr>
          <a:lstStyle/>
          <a:p>
            <a:pPr lvl="0" rtl="0">
              <a:spcBef>
                <a:spcPts val="0"/>
              </a:spcBef>
              <a:buNone/>
            </a:pPr>
            <a:r>
              <a:rPr lang="en" sz="2400" dirty="0"/>
              <a:t>Tocqueville  claims that even though American women can’t participate in politics and must confine themselves to working around the house, they at least have the advantage of not having to do the kinds of hard manual labor men have to do (408).</a:t>
            </a:r>
          </a:p>
          <a:p>
            <a:pPr lvl="0" rtl="0">
              <a:spcBef>
                <a:spcPts val="0"/>
              </a:spcBef>
              <a:buNone/>
            </a:pPr>
            <a:endParaRPr sz="2400" dirty="0"/>
          </a:p>
          <a:p>
            <a:pPr lvl="0">
              <a:spcBef>
                <a:spcPts val="0"/>
              </a:spcBef>
              <a:buNone/>
            </a:pPr>
            <a:endParaRPr sz="1800" dirty="0"/>
          </a:p>
        </p:txBody>
      </p:sp>
      <p:sp>
        <p:nvSpPr>
          <p:cNvPr id="114" name="Shape 114"/>
          <p:cNvSpPr txBox="1"/>
          <p:nvPr/>
        </p:nvSpPr>
        <p:spPr>
          <a:xfrm>
            <a:off x="265500" y="3202046"/>
            <a:ext cx="4189959" cy="1595099"/>
          </a:xfrm>
          <a:prstGeom prst="rect">
            <a:avLst/>
          </a:prstGeom>
          <a:noFill/>
          <a:ln>
            <a:noFill/>
          </a:ln>
        </p:spPr>
        <p:txBody>
          <a:bodyPr lIns="91425" tIns="91425" rIns="91425" bIns="91425" anchor="t" anchorCtr="0">
            <a:noAutofit/>
          </a:bodyPr>
          <a:lstStyle/>
          <a:p>
            <a:pPr marL="457200" lvl="0" indent="-342900">
              <a:spcBef>
                <a:spcPts val="0"/>
              </a:spcBef>
              <a:buClr>
                <a:schemeClr val="dk1"/>
              </a:buClr>
              <a:buSzPct val="100000"/>
              <a:buChar char="●"/>
            </a:pPr>
            <a:r>
              <a:rPr lang="en" sz="1800" dirty="0">
                <a:solidFill>
                  <a:schemeClr val="dk1"/>
                </a:solidFill>
              </a:rPr>
              <a:t>All of the language is the writer’s, and it captures the point Tocqueville was making while still letting the reader know that the ideas are Tocqueville’s.</a:t>
            </a:r>
          </a:p>
        </p:txBody>
      </p:sp>
      <p:pic>
        <p:nvPicPr>
          <p:cNvPr id="3"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60259" y="4314701"/>
            <a:ext cx="609600" cy="609600"/>
          </a:xfrm>
          <a:prstGeom prst="rect">
            <a:avLst/>
          </a:prstGeom>
        </p:spPr>
      </p:pic>
      <p:pic>
        <p:nvPicPr>
          <p:cNvPr id="1026" name="Picture 2" descr="http://webwriting2013.trincoll.edu/wp-content/uploads/2013/08/serious-ca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0541" y="2787797"/>
            <a:ext cx="2670625" cy="2136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1000"/>
                                        <p:tgtEl>
                                          <p:spTgt spid="114"/>
                                        </p:tgtEl>
                                      </p:cBhvr>
                                    </p:animEffect>
                                  </p:childTnLst>
                                </p:cTn>
                              </p:par>
                            </p:childTnLst>
                          </p:cTn>
                        </p:par>
                        <p:par>
                          <p:cTn id="13" fill="hold">
                            <p:stCondLst>
                              <p:cond delay="1000"/>
                            </p:stCondLst>
                            <p:childTnLst>
                              <p:par>
                                <p:cTn id="14" presetID="1" presetClass="mediacall" presetSubtype="0" fill="hold" nodeType="afterEffect">
                                  <p:stCondLst>
                                    <p:cond delay="0"/>
                                  </p:stCondLst>
                                  <p:childTnLst>
                                    <p:cmd type="call" cmd="playFrom(0.0)">
                                      <p:cBhvr>
                                        <p:cTn id="15" dur="193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152587"/>
            <a:ext cx="8229600" cy="857250"/>
          </a:xfrm>
        </p:spPr>
        <p:txBody>
          <a:bodyPr/>
          <a:lstStyle/>
          <a:p>
            <a:r>
              <a:rPr lang="en-US" dirty="0" smtClean="0"/>
              <a:t>Review:</a:t>
            </a:r>
            <a:endParaRPr lang="en-US" dirty="0"/>
          </a:p>
        </p:txBody>
      </p:sp>
      <p:sp>
        <p:nvSpPr>
          <p:cNvPr id="6" name="Text Placeholder 5"/>
          <p:cNvSpPr>
            <a:spLocks noGrp="1"/>
          </p:cNvSpPr>
          <p:nvPr>
            <p:ph type="body" idx="4294967295"/>
          </p:nvPr>
        </p:nvSpPr>
        <p:spPr>
          <a:xfrm>
            <a:off x="242047" y="805703"/>
            <a:ext cx="8229600" cy="3725863"/>
          </a:xfrm>
        </p:spPr>
        <p:txBody>
          <a:bodyPr/>
          <a:lstStyle/>
          <a:p>
            <a:pPr marL="457200" indent="-457200">
              <a:lnSpc>
                <a:spcPct val="200000"/>
              </a:lnSpc>
              <a:buFont typeface="Arial" panose="020B0604020202020204" pitchFamily="34" charset="0"/>
              <a:buChar char="•"/>
            </a:pPr>
            <a:r>
              <a:rPr lang="en-US" dirty="0" smtClean="0"/>
              <a:t>Quote sparingly</a:t>
            </a:r>
          </a:p>
          <a:p>
            <a:pPr marL="457200" indent="-457200">
              <a:lnSpc>
                <a:spcPct val="200000"/>
              </a:lnSpc>
              <a:buFont typeface="Arial" panose="020B0604020202020204" pitchFamily="34" charset="0"/>
              <a:buChar char="•"/>
            </a:pPr>
            <a:r>
              <a:rPr lang="en-US" dirty="0" smtClean="0"/>
              <a:t>Explain your 	quotes</a:t>
            </a:r>
          </a:p>
          <a:p>
            <a:pPr marL="457200" indent="-457200">
              <a:lnSpc>
                <a:spcPct val="200000"/>
              </a:lnSpc>
              <a:buFont typeface="Arial" panose="020B0604020202020204" pitchFamily="34" charset="0"/>
              <a:buChar char="•"/>
            </a:pPr>
            <a:r>
              <a:rPr lang="en-US" dirty="0" smtClean="0"/>
              <a:t>Tie quotes to significance</a:t>
            </a:r>
          </a:p>
          <a:p>
            <a:pPr marL="457200" indent="-457200">
              <a:lnSpc>
                <a:spcPct val="200000"/>
              </a:lnSpc>
              <a:buFont typeface="Arial" panose="020B0604020202020204" pitchFamily="34" charset="0"/>
              <a:buChar char="•"/>
            </a:pPr>
            <a:r>
              <a:rPr lang="en-US" dirty="0" smtClean="0"/>
              <a:t>Always give credit to your sources</a:t>
            </a:r>
          </a:p>
          <a:p>
            <a:pPr marL="457200" indent="-457200">
              <a:lnSpc>
                <a:spcPct val="200000"/>
              </a:lnSpc>
              <a:buFont typeface="Arial" panose="020B0604020202020204" pitchFamily="34" charset="0"/>
              <a:buChar char="•"/>
            </a:pPr>
            <a:endParaRPr lang="en-US" dirty="0"/>
          </a:p>
        </p:txBody>
      </p:sp>
      <p:pic>
        <p:nvPicPr>
          <p:cNvPr id="2052" name="Picture 4" descr="http://ninapaley.com/mimiandeunice/wp-content/uploads/2010/07/ME_109_Thie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1646" y="1226052"/>
            <a:ext cx="4123766" cy="1283523"/>
          </a:xfrm>
          <a:prstGeom prst="rect">
            <a:avLst/>
          </a:prstGeom>
          <a:noFill/>
          <a:extLst>
            <a:ext uri="{909E8E84-426E-40DD-AFC4-6F175D3DCCD1}">
              <a14:hiddenFill xmlns:a14="http://schemas.microsoft.com/office/drawing/2010/main">
                <a:solidFill>
                  <a:srgbClr val="FFFFFF"/>
                </a:solidFill>
              </a14:hiddenFill>
            </a:ext>
          </a:extLst>
        </p:spPr>
      </p:pic>
      <p:pic>
        <p:nvPicPr>
          <p:cNvPr id="7"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2266950"/>
            <a:ext cx="609600" cy="609600"/>
          </a:xfrm>
          <a:prstGeom prst="rect">
            <a:avLst/>
          </a:prstGeom>
        </p:spPr>
      </p:pic>
    </p:spTree>
    <p:extLst>
      <p:ext uri="{BB962C8B-B14F-4D97-AF65-F5344CB8AC3E}">
        <p14:creationId xmlns:p14="http://schemas.microsoft.com/office/powerpoint/2010/main" val="332029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2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Why Quote?</a:t>
            </a:r>
          </a:p>
        </p:txBody>
      </p:sp>
      <p:sp>
        <p:nvSpPr>
          <p:cNvPr id="51" name="Shape 5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SzPct val="100000"/>
            </a:pPr>
            <a:r>
              <a:rPr lang="en" sz="2400"/>
              <a:t>The purpose of using quotes may change a little bit depending on the assignment, but ultimately, you should use quotes as supporting evidence of the claims you are making in your paper</a:t>
            </a:r>
          </a:p>
          <a:p>
            <a:pPr marL="457200" lvl="0" indent="-381000" rtl="0">
              <a:spcBef>
                <a:spcPts val="0"/>
              </a:spcBef>
              <a:buSzPct val="100000"/>
            </a:pPr>
            <a:r>
              <a:rPr lang="en" sz="2400"/>
              <a:t>You should quote when you cannot put the information in your own words</a:t>
            </a:r>
          </a:p>
          <a:p>
            <a:pPr marL="457200" lvl="0" indent="-381000">
              <a:spcBef>
                <a:spcPts val="0"/>
              </a:spcBef>
              <a:buSzPct val="100000"/>
            </a:pPr>
            <a:r>
              <a:rPr lang="en" sz="2400"/>
              <a:t>You should quote if you are analyzing the author’s words</a:t>
            </a:r>
          </a:p>
        </p:txBody>
      </p:sp>
      <p:pic>
        <p:nvPicPr>
          <p:cNvPr id="2"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52282" y="3970244"/>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How to set up the quote</a:t>
            </a:r>
          </a:p>
        </p:txBody>
      </p:sp>
      <p:sp>
        <p:nvSpPr>
          <p:cNvPr id="57" name="Shape 57"/>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marL="0" lvl="0" indent="0" algn="ctr" rtl="0">
              <a:spcBef>
                <a:spcPts val="0"/>
              </a:spcBef>
              <a:buNone/>
            </a:pPr>
            <a:r>
              <a:rPr lang="en"/>
              <a:t>DO:</a:t>
            </a:r>
          </a:p>
          <a:p>
            <a:pPr lvl="0" rtl="0">
              <a:spcBef>
                <a:spcPts val="0"/>
              </a:spcBef>
              <a:buNone/>
            </a:pPr>
            <a:r>
              <a:rPr lang="en"/>
              <a:t>- Introduce the quote</a:t>
            </a:r>
          </a:p>
          <a:p>
            <a:pPr lvl="0">
              <a:spcBef>
                <a:spcPts val="0"/>
              </a:spcBef>
              <a:buNone/>
            </a:pPr>
            <a:r>
              <a:rPr lang="en"/>
              <a:t>- Use the author’s name or article title to introduce the quote</a:t>
            </a:r>
          </a:p>
        </p:txBody>
      </p:sp>
      <p:sp>
        <p:nvSpPr>
          <p:cNvPr id="58" name="Shape 58"/>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algn="ctr" rtl="0">
              <a:spcBef>
                <a:spcPts val="0"/>
              </a:spcBef>
              <a:buNone/>
            </a:pPr>
            <a:r>
              <a:rPr lang="en"/>
              <a:t>DON’T:</a:t>
            </a:r>
          </a:p>
          <a:p>
            <a:pPr lvl="0" rtl="0">
              <a:spcBef>
                <a:spcPts val="0"/>
              </a:spcBef>
              <a:buNone/>
            </a:pPr>
            <a:r>
              <a:rPr lang="en"/>
              <a:t>-Drop quotes</a:t>
            </a:r>
          </a:p>
          <a:p>
            <a:pPr lvl="0">
              <a:spcBef>
                <a:spcPts val="0"/>
              </a:spcBef>
              <a:buNone/>
            </a:pPr>
            <a:r>
              <a:rPr lang="en"/>
              <a:t>-Forget to cite it!</a:t>
            </a:r>
          </a:p>
        </p:txBody>
      </p:sp>
      <p:pic>
        <p:nvPicPr>
          <p:cNvPr id="59" name="Shape 59"/>
          <p:cNvPicPr preferRelativeResize="0"/>
          <p:nvPr/>
        </p:nvPicPr>
        <p:blipFill>
          <a:blip r:embed="rId5">
            <a:alphaModFix/>
          </a:blip>
          <a:stretch>
            <a:fillRect/>
          </a:stretch>
        </p:blipFill>
        <p:spPr>
          <a:xfrm>
            <a:off x="1351324" y="1330399"/>
            <a:ext cx="456424" cy="475649"/>
          </a:xfrm>
          <a:prstGeom prst="rect">
            <a:avLst/>
          </a:prstGeom>
          <a:noFill/>
          <a:ln>
            <a:noFill/>
          </a:ln>
        </p:spPr>
      </p:pic>
      <p:pic>
        <p:nvPicPr>
          <p:cNvPr id="60" name="Shape 60"/>
          <p:cNvPicPr preferRelativeResize="0"/>
          <p:nvPr/>
        </p:nvPicPr>
        <p:blipFill>
          <a:blip r:embed="rId6">
            <a:alphaModFix/>
          </a:blip>
          <a:stretch>
            <a:fillRect/>
          </a:stretch>
        </p:blipFill>
        <p:spPr>
          <a:xfrm>
            <a:off x="5269502" y="1296173"/>
            <a:ext cx="544121" cy="544099"/>
          </a:xfrm>
          <a:prstGeom prst="rect">
            <a:avLst/>
          </a:prstGeom>
          <a:noFill/>
          <a:ln>
            <a:noFill/>
          </a:ln>
        </p:spPr>
      </p:pic>
      <p:pic>
        <p:nvPicPr>
          <p:cNvPr id="2"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204023" y="3916456"/>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Explain/Analyze the Quote</a:t>
            </a:r>
          </a:p>
        </p:txBody>
      </p:sp>
      <p:sp>
        <p:nvSpPr>
          <p:cNvPr id="66" name="Shape 6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spcBef>
                <a:spcPts val="0"/>
              </a:spcBef>
              <a:buNone/>
            </a:pPr>
            <a:r>
              <a:rPr lang="en"/>
              <a:t>You are using a quote in order to support your argument or help prove your point. Don’t forget to explain the quote itself and its significance to your paper or presentation. Quotes without explanation do not help you further your argument. </a:t>
            </a:r>
          </a:p>
        </p:txBody>
      </p:sp>
      <p:pic>
        <p:nvPicPr>
          <p:cNvPr id="5"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30706" y="4176432"/>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685800" y="1867781"/>
            <a:ext cx="7772400" cy="1648800"/>
          </a:xfrm>
          <a:prstGeom prst="rect">
            <a:avLst/>
          </a:prstGeom>
        </p:spPr>
        <p:txBody>
          <a:bodyPr lIns="91425" tIns="91425" rIns="91425" bIns="91425" anchor="b" anchorCtr="0">
            <a:noAutofit/>
          </a:bodyPr>
          <a:lstStyle/>
          <a:p>
            <a:pPr lvl="0" algn="ctr">
              <a:spcBef>
                <a:spcPts val="0"/>
              </a:spcBef>
              <a:buNone/>
            </a:pPr>
            <a:r>
              <a:rPr lang="en" sz="3600"/>
              <a:t>Quoting and Paraphrasing</a:t>
            </a:r>
          </a:p>
        </p:txBody>
      </p:sp>
      <p:sp>
        <p:nvSpPr>
          <p:cNvPr id="72" name="Shape 72"/>
          <p:cNvSpPr txBox="1">
            <a:spLocks noGrp="1"/>
          </p:cNvSpPr>
          <p:nvPr>
            <p:ph type="subTitle" idx="1"/>
          </p:nvPr>
        </p:nvSpPr>
        <p:spPr>
          <a:xfrm>
            <a:off x="685800" y="3627026"/>
            <a:ext cx="7772400" cy="774300"/>
          </a:xfrm>
          <a:prstGeom prst="rect">
            <a:avLst/>
          </a:prstGeom>
        </p:spPr>
        <p:txBody>
          <a:bodyPr lIns="91425" tIns="91425" rIns="91425" bIns="91425" anchor="t" anchorCtr="0">
            <a:noAutofit/>
          </a:bodyPr>
          <a:lstStyle/>
          <a:p>
            <a:pPr lvl="0" algn="ctr">
              <a:spcBef>
                <a:spcPts val="0"/>
              </a:spcBef>
              <a:buNone/>
            </a:pPr>
            <a:r>
              <a:rPr lang="en">
                <a:solidFill>
                  <a:srgbClr val="000000"/>
                </a:solidFill>
              </a:rPr>
              <a:t>versus</a:t>
            </a:r>
            <a:r>
              <a:rPr lang="en"/>
              <a:t> Plagiarizing</a:t>
            </a:r>
          </a:p>
        </p:txBody>
      </p:sp>
      <p:pic>
        <p:nvPicPr>
          <p:cNvPr id="73" name="Shape 73"/>
          <p:cNvPicPr preferRelativeResize="0"/>
          <p:nvPr/>
        </p:nvPicPr>
        <p:blipFill>
          <a:blip r:embed="rId5">
            <a:alphaModFix/>
          </a:blip>
          <a:stretch>
            <a:fillRect/>
          </a:stretch>
        </p:blipFill>
        <p:spPr>
          <a:xfrm>
            <a:off x="856475" y="277175"/>
            <a:ext cx="6934200" cy="2476500"/>
          </a:xfrm>
          <a:prstGeom prst="rect">
            <a:avLst/>
          </a:prstGeom>
          <a:noFill/>
          <a:ln>
            <a:noFill/>
          </a:ln>
        </p:spPr>
      </p:pic>
      <p:pic>
        <p:nvPicPr>
          <p:cNvPr id="2"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99882" y="3516581"/>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sz="2400"/>
              <a:t>Excerpt from Alexis De Tocqueville’s “How Americans Understand the Equality of the Sexes”:</a:t>
            </a:r>
          </a:p>
        </p:txBody>
      </p:sp>
      <p:sp>
        <p:nvSpPr>
          <p:cNvPr id="79" name="Shape 7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sz="2400"/>
          </a:p>
          <a:p>
            <a:pPr lvl="0">
              <a:spcBef>
                <a:spcPts val="0"/>
              </a:spcBef>
              <a:buNone/>
            </a:pPr>
            <a:r>
              <a:rPr lang="en" sz="2400"/>
              <a:t>“American women never manage the outward concerns of the family, or conduct a business, or take a part in political life: nor are they, on the other hand, compelled to perform the rough labor of the fields, or to make any of those laborious exertions which demand the exertion of physical strength” (De Tocqueville 408).</a:t>
            </a:r>
          </a:p>
        </p:txBody>
      </p:sp>
      <p:pic>
        <p:nvPicPr>
          <p:cNvPr id="2"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76047" y="3988174"/>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a:t>Plagiarizing (Bad)</a:t>
            </a:r>
          </a:p>
        </p:txBody>
      </p:sp>
      <p:sp>
        <p:nvSpPr>
          <p:cNvPr id="85" name="Shape 85"/>
          <p:cNvSpPr txBox="1">
            <a:spLocks noGrp="1"/>
          </p:cNvSpPr>
          <p:nvPr>
            <p:ph type="body" idx="1"/>
          </p:nvPr>
        </p:nvSpPr>
        <p:spPr>
          <a:xfrm>
            <a:off x="457200" y="1138675"/>
            <a:ext cx="4079099" cy="3725699"/>
          </a:xfrm>
          <a:prstGeom prst="rect">
            <a:avLst/>
          </a:prstGeom>
        </p:spPr>
        <p:txBody>
          <a:bodyPr lIns="91425" tIns="91425" rIns="91425" bIns="91425" anchor="t" anchorCtr="0">
            <a:noAutofit/>
          </a:bodyPr>
          <a:lstStyle/>
          <a:p>
            <a:pPr marL="457200" lvl="0" indent="-342900" rtl="0">
              <a:spcBef>
                <a:spcPts val="0"/>
              </a:spcBef>
              <a:buSzPct val="100000"/>
            </a:pPr>
            <a:r>
              <a:rPr lang="en" sz="1800"/>
              <a:t>Original: </a:t>
            </a:r>
          </a:p>
          <a:p>
            <a:pPr marL="914400" lvl="1" indent="-342900">
              <a:spcBef>
                <a:spcPts val="0"/>
              </a:spcBef>
              <a:buSzPct val="100000"/>
            </a:pPr>
            <a:r>
              <a:rPr lang="en" sz="1800"/>
              <a:t>“American women never manage the outward concerns of the family, or conduct a business, or take a part in political life: nor are they, on the other hand, compelled to perform the rough labor of the fields, or to make any of those laborious exertions which demand the exertion of physical strength” (De Tocqueville 408).</a:t>
            </a:r>
          </a:p>
        </p:txBody>
      </p:sp>
      <p:sp>
        <p:nvSpPr>
          <p:cNvPr id="86" name="Shape 86"/>
          <p:cNvSpPr txBox="1">
            <a:spLocks noGrp="1"/>
          </p:cNvSpPr>
          <p:nvPr>
            <p:ph type="body" idx="1"/>
          </p:nvPr>
        </p:nvSpPr>
        <p:spPr>
          <a:xfrm>
            <a:off x="4771650" y="1138675"/>
            <a:ext cx="4079099" cy="3725699"/>
          </a:xfrm>
          <a:prstGeom prst="rect">
            <a:avLst/>
          </a:prstGeom>
        </p:spPr>
        <p:txBody>
          <a:bodyPr lIns="91425" tIns="91425" rIns="91425" bIns="91425" anchor="t" anchorCtr="0">
            <a:noAutofit/>
          </a:bodyPr>
          <a:lstStyle/>
          <a:p>
            <a:pPr marL="457200" lvl="0" indent="-342900" rtl="0">
              <a:spcBef>
                <a:spcPts val="0"/>
              </a:spcBef>
              <a:buSzPct val="100000"/>
            </a:pPr>
            <a:r>
              <a:rPr lang="en" sz="1800" dirty="0"/>
              <a:t>Paraphrased:</a:t>
            </a:r>
          </a:p>
          <a:p>
            <a:pPr marL="914400" lvl="1" indent="-342900" rtl="0">
              <a:spcBef>
                <a:spcPts val="0"/>
              </a:spcBef>
              <a:buSzPct val="100000"/>
            </a:pPr>
            <a:r>
              <a:rPr lang="en" sz="1800" dirty="0"/>
              <a:t>American women stay home and keep house and don’t take </a:t>
            </a:r>
            <a:r>
              <a:rPr lang="en" sz="1800" dirty="0" smtClean="0"/>
              <a:t>a part </a:t>
            </a:r>
            <a:r>
              <a:rPr lang="en" sz="1800" dirty="0"/>
              <a:t>in political life. But the good part of this arrangement is that they don’t have to do the same rough labor of the fields that the men do.</a:t>
            </a:r>
          </a:p>
        </p:txBody>
      </p:sp>
      <p:pic>
        <p:nvPicPr>
          <p:cNvPr id="2"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82988" y="3916456"/>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a:t>Plagiarizing (Bad)</a:t>
            </a:r>
          </a:p>
        </p:txBody>
      </p:sp>
      <p:sp>
        <p:nvSpPr>
          <p:cNvPr id="92" name="Shape 92"/>
          <p:cNvSpPr txBox="1">
            <a:spLocks noGrp="1"/>
          </p:cNvSpPr>
          <p:nvPr>
            <p:ph type="body" idx="1"/>
          </p:nvPr>
        </p:nvSpPr>
        <p:spPr>
          <a:xfrm>
            <a:off x="457200" y="920775"/>
            <a:ext cx="8229600" cy="2920500"/>
          </a:xfrm>
          <a:prstGeom prst="rect">
            <a:avLst/>
          </a:prstGeom>
        </p:spPr>
        <p:txBody>
          <a:bodyPr lIns="91425" tIns="91425" rIns="91425" bIns="91425" anchor="t" anchorCtr="0">
            <a:noAutofit/>
          </a:bodyPr>
          <a:lstStyle/>
          <a:p>
            <a:pPr lvl="0" rtl="0">
              <a:spcBef>
                <a:spcPts val="0"/>
              </a:spcBef>
              <a:buNone/>
            </a:pPr>
            <a:endParaRPr sz="2400" dirty="0"/>
          </a:p>
          <a:p>
            <a:pPr lvl="0" rtl="0">
              <a:spcBef>
                <a:spcPts val="0"/>
              </a:spcBef>
              <a:buNone/>
            </a:pPr>
            <a:r>
              <a:rPr lang="en" dirty="0"/>
              <a:t>American women stay home and keep house and don’t </a:t>
            </a:r>
            <a:r>
              <a:rPr lang="en" b="1" i="1" dirty="0"/>
              <a:t>take </a:t>
            </a:r>
            <a:r>
              <a:rPr lang="en" b="1" i="1" dirty="0" smtClean="0"/>
              <a:t>a part </a:t>
            </a:r>
            <a:r>
              <a:rPr lang="en" b="1" i="1" dirty="0"/>
              <a:t>in political life</a:t>
            </a:r>
            <a:r>
              <a:rPr lang="en" dirty="0"/>
              <a:t>. But the good part of this arrangement is that they don’t have to do the same </a:t>
            </a:r>
            <a:r>
              <a:rPr lang="en" b="1" i="1" dirty="0"/>
              <a:t>rough labor of the fields </a:t>
            </a:r>
            <a:r>
              <a:rPr lang="en" dirty="0"/>
              <a:t>that the men do.</a:t>
            </a:r>
          </a:p>
        </p:txBody>
      </p:sp>
      <p:sp>
        <p:nvSpPr>
          <p:cNvPr id="93" name="Shape 93"/>
          <p:cNvSpPr txBox="1"/>
          <p:nvPr/>
        </p:nvSpPr>
        <p:spPr>
          <a:xfrm>
            <a:off x="561475" y="4019450"/>
            <a:ext cx="579300" cy="2496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94" name="Shape 94"/>
          <p:cNvSpPr txBox="1"/>
          <p:nvPr/>
        </p:nvSpPr>
        <p:spPr>
          <a:xfrm>
            <a:off x="454525" y="3965975"/>
            <a:ext cx="8229600" cy="857400"/>
          </a:xfrm>
          <a:prstGeom prst="rect">
            <a:avLst/>
          </a:prstGeom>
          <a:noFill/>
          <a:ln>
            <a:noFill/>
          </a:ln>
        </p:spPr>
        <p:txBody>
          <a:bodyPr lIns="91425" tIns="91425" rIns="91425" bIns="91425" anchor="t" anchorCtr="0">
            <a:noAutofit/>
          </a:bodyPr>
          <a:lstStyle/>
          <a:p>
            <a:pPr marL="457200" lvl="0" indent="-342900">
              <a:spcBef>
                <a:spcPts val="0"/>
              </a:spcBef>
              <a:buClr>
                <a:schemeClr val="dk1"/>
              </a:buClr>
              <a:buSzPct val="100000"/>
              <a:buChar char="●"/>
            </a:pPr>
            <a:r>
              <a:rPr lang="en" sz="1800">
                <a:solidFill>
                  <a:schemeClr val="dk1"/>
                </a:solidFill>
              </a:rPr>
              <a:t>The example shows exact words from the source, without giving the author credit for their ideas.</a:t>
            </a:r>
          </a:p>
        </p:txBody>
      </p:sp>
      <p:pic>
        <p:nvPicPr>
          <p:cNvPr id="3"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2266950"/>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1000"/>
                                        <p:tgtEl>
                                          <p:spTgt spid="94"/>
                                        </p:tgtEl>
                                      </p:cBhvr>
                                    </p:animEffect>
                                  </p:childTnLst>
                                </p:cTn>
                              </p:par>
                            </p:childTnLst>
                          </p:cTn>
                        </p:par>
                        <p:par>
                          <p:cTn id="13" fill="hold">
                            <p:stCondLst>
                              <p:cond delay="1000"/>
                            </p:stCondLst>
                            <p:childTnLst>
                              <p:par>
                                <p:cTn id="14" presetID="1" presetClass="mediacall" presetSubtype="0" fill="hold" nodeType="afterEffect">
                                  <p:stCondLst>
                                    <p:cond delay="0"/>
                                  </p:stCondLst>
                                  <p:childTnLst>
                                    <p:cmd type="call" cmd="playFrom(0.0)">
                                      <p:cBhvr>
                                        <p:cTn id="15" dur="168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a:t>How to fix plagiarized writing</a:t>
            </a:r>
          </a:p>
        </p:txBody>
      </p:sp>
      <p:sp>
        <p:nvSpPr>
          <p:cNvPr id="100" name="Shape 10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228600" rtl="0">
              <a:spcBef>
                <a:spcPts val="0"/>
              </a:spcBef>
              <a:buAutoNum type="arabicPeriod"/>
            </a:pPr>
            <a:r>
              <a:rPr lang="en" dirty="0"/>
              <a:t>Put quotation marks around the author’s </a:t>
            </a:r>
            <a:r>
              <a:rPr lang="en" dirty="0" smtClean="0"/>
              <a:t>words.</a:t>
            </a:r>
          </a:p>
          <a:p>
            <a:pPr marL="457200" lvl="0" indent="-228600" rtl="0">
              <a:spcBef>
                <a:spcPts val="0"/>
              </a:spcBef>
              <a:buAutoNum type="arabicPeriod"/>
            </a:pPr>
            <a:endParaRPr lang="en" dirty="0"/>
          </a:p>
          <a:p>
            <a:pPr marL="457200" lvl="0" indent="-228600" rtl="0">
              <a:spcBef>
                <a:spcPts val="0"/>
              </a:spcBef>
              <a:buAutoNum type="arabicPeriod"/>
            </a:pPr>
            <a:r>
              <a:rPr lang="en" dirty="0" smtClean="0"/>
              <a:t>Put </a:t>
            </a:r>
            <a:r>
              <a:rPr lang="en" dirty="0"/>
              <a:t>the author’s ideas into your own </a:t>
            </a:r>
            <a:r>
              <a:rPr lang="en" dirty="0" smtClean="0"/>
              <a:t>words.</a:t>
            </a:r>
          </a:p>
          <a:p>
            <a:pPr marL="457200" lvl="0" indent="-228600" rtl="0">
              <a:spcBef>
                <a:spcPts val="0"/>
              </a:spcBef>
              <a:buAutoNum type="arabicPeriod"/>
            </a:pPr>
            <a:endParaRPr lang="en" dirty="0"/>
          </a:p>
          <a:p>
            <a:pPr marL="457200" lvl="0" indent="-228600" rtl="0">
              <a:spcBef>
                <a:spcPts val="0"/>
              </a:spcBef>
              <a:buAutoNum type="arabicPeriod"/>
            </a:pPr>
            <a:r>
              <a:rPr lang="en" dirty="0" smtClean="0"/>
              <a:t>Be </a:t>
            </a:r>
            <a:r>
              <a:rPr lang="en" dirty="0"/>
              <a:t>sure to include the correct citation.</a:t>
            </a:r>
          </a:p>
        </p:txBody>
      </p:sp>
      <p:pic>
        <p:nvPicPr>
          <p:cNvPr id="2"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86918" y="4239186"/>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624</Words>
  <Application>Microsoft Office PowerPoint</Application>
  <PresentationFormat>On-screen Show (16:9)</PresentationFormat>
  <Paragraphs>50</Paragraphs>
  <Slides>12</Slides>
  <Notes>12</Notes>
  <HiddenSlides>0</HiddenSlides>
  <MMClips>12</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biz</vt:lpstr>
      <vt:lpstr>Integrating Sources</vt:lpstr>
      <vt:lpstr>Why Quote?</vt:lpstr>
      <vt:lpstr>How to set up the quote</vt:lpstr>
      <vt:lpstr>Explain/Analyze the Quote</vt:lpstr>
      <vt:lpstr>Quoting and Paraphrasing</vt:lpstr>
      <vt:lpstr>Excerpt from Alexis De Tocqueville’s “How Americans Understand the Equality of the Sexes”:</vt:lpstr>
      <vt:lpstr>Plagiarizing (Bad)</vt:lpstr>
      <vt:lpstr>Plagiarizing (Bad)</vt:lpstr>
      <vt:lpstr>How to fix plagiarized writing</vt:lpstr>
      <vt:lpstr>Quoting (Good)</vt:lpstr>
      <vt:lpstr>Paraphrasing (Good)</vt:lpstr>
      <vt:lpstr>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Sources</dc:title>
  <dc:creator>Natalie Mckemy</dc:creator>
  <cp:lastModifiedBy>Natalie Mckemy</cp:lastModifiedBy>
  <cp:revision>4</cp:revision>
  <dcterms:modified xsi:type="dcterms:W3CDTF">2016-02-05T19:13:50Z</dcterms:modified>
</cp:coreProperties>
</file>