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19"/>
  </p:notesMasterIdLst>
  <p:handoutMasterIdLst>
    <p:handoutMasterId r:id="rId20"/>
  </p:handoutMasterIdLst>
  <p:sldIdLst>
    <p:sldId id="256" r:id="rId3"/>
    <p:sldId id="257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163" autoAdjust="0"/>
  </p:normalViewPr>
  <p:slideViewPr>
    <p:cSldViewPr>
      <p:cViewPr varScale="1">
        <p:scale>
          <a:sx n="89" d="100"/>
          <a:sy n="89" d="100"/>
        </p:scale>
        <p:origin x="418" y="77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11/29/2016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11/29/2016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6ACC7-796D-4CE5-A410-9EB8F4DB57FF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52350-D26A-4F26-B087-FC266412C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8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16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6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51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14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24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56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85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2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73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097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4413" y="609600"/>
            <a:ext cx="457199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CSUSM Writing Center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2412" y="609600"/>
            <a:ext cx="457199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>
                <a:solidFill>
                  <a:schemeClr val="bg1"/>
                </a:solidFill>
              </a:rPr>
              <a:t>Fall 2016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0011" y="4186238"/>
            <a:ext cx="9141619" cy="1016000"/>
          </a:xfrm>
        </p:spPr>
        <p:txBody>
          <a:bodyPr/>
          <a:lstStyle/>
          <a:p>
            <a:r>
              <a:rPr lang="en-US" sz="6000" dirty="0" smtClean="0"/>
              <a:t>Pause and </a:t>
            </a:r>
            <a:r>
              <a:rPr lang="en-US" sz="6000" dirty="0" smtClean="0"/>
              <a:t>Effect: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2412" y="5202238"/>
            <a:ext cx="9141619" cy="1655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Crafting Sentences with Commas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4921" y="19231"/>
            <a:ext cx="2971800" cy="377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31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Apostrophe: Possession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singular nouns</a:t>
            </a:r>
          </a:p>
          <a:p>
            <a:r>
              <a:rPr lang="en-US" dirty="0" smtClean="0"/>
              <a:t>singular nouns ending in –s</a:t>
            </a:r>
          </a:p>
          <a:p>
            <a:r>
              <a:rPr lang="en-US" dirty="0" smtClean="0"/>
              <a:t>Plural nouns ending in –s </a:t>
            </a:r>
          </a:p>
          <a:p>
            <a:r>
              <a:rPr lang="en-US" dirty="0"/>
              <a:t>P</a:t>
            </a:r>
            <a:r>
              <a:rPr lang="en-US" dirty="0" smtClean="0"/>
              <a:t>lural nouns NOT ending in –s </a:t>
            </a:r>
          </a:p>
          <a:p>
            <a:r>
              <a:rPr lang="en-US" dirty="0" smtClean="0"/>
              <a:t>Indefinite pronoun</a:t>
            </a:r>
          </a:p>
          <a:p>
            <a:r>
              <a:rPr lang="en-US" dirty="0" smtClean="0"/>
              <a:t>Compound words</a:t>
            </a:r>
          </a:p>
          <a:p>
            <a:r>
              <a:rPr lang="en-US" dirty="0" smtClean="0"/>
              <a:t>Joint ownership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book’s author</a:t>
            </a:r>
          </a:p>
          <a:p>
            <a:r>
              <a:rPr lang="en-US" dirty="0" smtClean="0"/>
              <a:t>James’s car (or) James’ car</a:t>
            </a:r>
          </a:p>
          <a:p>
            <a:r>
              <a:rPr lang="en-US" dirty="0" smtClean="0"/>
              <a:t>Both teams’ colors</a:t>
            </a:r>
          </a:p>
          <a:p>
            <a:r>
              <a:rPr lang="en-US" dirty="0" smtClean="0"/>
              <a:t>Children’s game</a:t>
            </a:r>
          </a:p>
          <a:p>
            <a:r>
              <a:rPr lang="en-US" dirty="0" smtClean="0"/>
              <a:t>Someone’s hat</a:t>
            </a:r>
          </a:p>
          <a:p>
            <a:r>
              <a:rPr lang="en-US" dirty="0" smtClean="0"/>
              <a:t>Brother-in-law’s job</a:t>
            </a:r>
          </a:p>
          <a:p>
            <a:r>
              <a:rPr lang="en-US" dirty="0" smtClean="0"/>
              <a:t>The bar and restaurant’s parking lot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644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Apostrophe: Contractions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It’s= it is</a:t>
            </a:r>
          </a:p>
          <a:p>
            <a:r>
              <a:rPr lang="en-US" sz="3200" dirty="0" smtClean="0"/>
              <a:t>Don’t= do not</a:t>
            </a:r>
          </a:p>
          <a:p>
            <a:r>
              <a:rPr lang="en-US" sz="3200" dirty="0" smtClean="0"/>
              <a:t>‘79= 1979</a:t>
            </a:r>
          </a:p>
          <a:p>
            <a:r>
              <a:rPr lang="en-US" sz="3200" dirty="0" smtClean="0"/>
              <a:t>That’s= that is</a:t>
            </a:r>
          </a:p>
          <a:p>
            <a:r>
              <a:rPr lang="en-US" sz="3200" dirty="0" smtClean="0"/>
              <a:t>Jimmy’s going= Jimmy is going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6377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Apostrophe: Plurals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Necessary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A’s (many “A”)</a:t>
            </a:r>
          </a:p>
          <a:p>
            <a:pPr marL="0" indent="0">
              <a:buNone/>
            </a:pPr>
            <a:r>
              <a:rPr lang="en-US" dirty="0" smtClean="0"/>
              <a:t>a’s (many “a”)</a:t>
            </a:r>
          </a:p>
          <a:p>
            <a:pPr marL="0" indent="0">
              <a:buNone/>
            </a:pPr>
            <a:r>
              <a:rPr lang="en-US" dirty="0" smtClean="0"/>
              <a:t>B.A.’s (many “B.A.”)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Optional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9s (or) 9’s (numbers)</a:t>
            </a:r>
          </a:p>
          <a:p>
            <a:r>
              <a:rPr lang="en-US" dirty="0" smtClean="0"/>
              <a:t>1950s (or) 1950’s (</a:t>
            </a:r>
          </a:p>
          <a:p>
            <a:r>
              <a:rPr lang="en-US" dirty="0" smtClean="0"/>
              <a:t>UFOs (or) UFO’s (abbreviations without periods)</a:t>
            </a:r>
          </a:p>
          <a:p>
            <a:r>
              <a:rPr lang="en-US" dirty="0" smtClean="0"/>
              <a:t>Ands (or) and’s (words)</a:t>
            </a:r>
          </a:p>
          <a:p>
            <a:r>
              <a:rPr lang="en-US" dirty="0" smtClean="0"/>
              <a:t>&amp;s (or) &amp;’s (symbols)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68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Semicolon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341812" y="4800600"/>
            <a:ext cx="1524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609012" y="4800600"/>
            <a:ext cx="1524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294812" y="45720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36812" y="52578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817628" y="52578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960812" y="5638800"/>
            <a:ext cx="152400" cy="152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332412" y="2743200"/>
            <a:ext cx="152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333545" y="3121479"/>
            <a:ext cx="152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Use the semicolon to join independent clauses NOT joined by FANBOYS.</a:t>
            </a:r>
          </a:p>
          <a:p>
            <a:pPr marL="457063" lvl="1" indent="0">
              <a:buNone/>
            </a:pPr>
            <a:r>
              <a:rPr lang="en-US" sz="2800" dirty="0" smtClean="0"/>
              <a:t>He often watches TV reruns; she prefers to read instead. </a:t>
            </a:r>
          </a:p>
          <a:p>
            <a:pPr marL="457063" lvl="1" indent="0">
              <a:buNone/>
            </a:pPr>
            <a:r>
              <a:rPr lang="en-US" sz="2800" dirty="0" smtClean="0"/>
              <a:t>He often watches TV reruns; </a:t>
            </a:r>
            <a:r>
              <a:rPr lang="en-US" sz="2800" u="sng" dirty="0" smtClean="0"/>
              <a:t>however</a:t>
            </a:r>
            <a:r>
              <a:rPr lang="en-US" sz="2800" dirty="0" smtClean="0"/>
              <a:t>, she prefers to read instead. </a:t>
            </a:r>
          </a:p>
          <a:p>
            <a:r>
              <a:rPr lang="en-US" sz="3200" dirty="0" smtClean="0"/>
              <a:t>For clarity, use semicolons to separate a series of items in which one or more of the items contain commas.</a:t>
            </a:r>
          </a:p>
          <a:p>
            <a:pPr marL="457063" lvl="1" indent="0">
              <a:buNone/>
            </a:pPr>
            <a:r>
              <a:rPr lang="en-US" sz="2800" dirty="0" smtClean="0"/>
              <a:t>Among her favorite movies were old Cary Grant movies, such as </a:t>
            </a:r>
            <a:r>
              <a:rPr lang="en-US" sz="2800" i="1" dirty="0" smtClean="0"/>
              <a:t>Arsenic and Old Lace</a:t>
            </a:r>
            <a:r>
              <a:rPr lang="en-US" sz="2800" dirty="0" smtClean="0"/>
              <a:t>; any of Woody Allen’s movies; and children’s classics, including </a:t>
            </a:r>
            <a:r>
              <a:rPr lang="en-US" sz="2800" i="1" dirty="0" smtClean="0"/>
              <a:t>The Sound of Music</a:t>
            </a:r>
            <a:r>
              <a:rPr lang="en-US" sz="2800" dirty="0" smtClean="0"/>
              <a:t>, </a:t>
            </a:r>
            <a:r>
              <a:rPr lang="en-US" sz="2800" i="1" dirty="0" smtClean="0"/>
              <a:t>Willy Wonka and the Chocolate Factory</a:t>
            </a:r>
            <a:r>
              <a:rPr lang="en-US" sz="2800" dirty="0" smtClean="0"/>
              <a:t>, and </a:t>
            </a:r>
            <a:r>
              <a:rPr lang="en-US" sz="2800" i="1" dirty="0" smtClean="0"/>
              <a:t>The Wizard of Oz.</a:t>
            </a:r>
          </a:p>
          <a:p>
            <a:pPr marL="457063" lvl="1" indent="0">
              <a:buNone/>
            </a:pPr>
            <a:endParaRPr lang="en-US" sz="2800" dirty="0" smtClean="0"/>
          </a:p>
          <a:p>
            <a:pPr marL="457063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8102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Quotation Marks: Quotation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913812" y="2362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980612" y="2743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75412" y="3200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514012" y="3200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94812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17812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237412" y="5029200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665412" y="5372100"/>
            <a:ext cx="152400" cy="152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Direct quotations:</a:t>
            </a:r>
          </a:p>
          <a:p>
            <a:pPr marL="457063" lvl="1" indent="0">
              <a:buNone/>
            </a:pPr>
            <a:r>
              <a:rPr lang="en-US" sz="2800" dirty="0" smtClean="0"/>
              <a:t>Mr. and Mrs. Allen, owners of a 300-acre farm, said, “ We refuse to use that pesticide because it might pollute the nearby wells.”</a:t>
            </a:r>
          </a:p>
          <a:p>
            <a:pPr marL="457063" lvl="1" indent="0">
              <a:buNone/>
            </a:pPr>
            <a:r>
              <a:rPr lang="en-US" sz="2800" dirty="0" smtClean="0"/>
              <a:t>Mr. and Mrs. Allen stated that they “refuse to use that pesticide” because of possible water pollution.</a:t>
            </a:r>
          </a:p>
          <a:p>
            <a:r>
              <a:rPr lang="en-US" sz="3200" dirty="0" smtClean="0"/>
              <a:t>Quotation within a quotation:</a:t>
            </a:r>
          </a:p>
          <a:p>
            <a:pPr marL="457063" lvl="1" indent="0">
              <a:buNone/>
            </a:pPr>
            <a:r>
              <a:rPr lang="en-US" sz="2800" dirty="0" smtClean="0"/>
              <a:t>The agricultural reporter for the newspaper explained, “When I talked to the </a:t>
            </a:r>
            <a:r>
              <a:rPr lang="en-US" sz="2800" dirty="0" err="1" smtClean="0"/>
              <a:t>Allens</a:t>
            </a:r>
            <a:r>
              <a:rPr lang="en-US" sz="2800" dirty="0" smtClean="0"/>
              <a:t> last week, they said, ‘We refuse to use that pesticide.’”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434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Quotation Marks: Minor Titles and Parts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218612" y="40012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047412" y="400129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quotation marks for parts of larger works:</a:t>
            </a:r>
          </a:p>
          <a:p>
            <a:pPr lvl="1"/>
            <a:r>
              <a:rPr lang="en-US" dirty="0" smtClean="0"/>
              <a:t>Titles of book chapters</a:t>
            </a:r>
          </a:p>
          <a:p>
            <a:pPr lvl="1"/>
            <a:r>
              <a:rPr lang="en-US" dirty="0" smtClean="0"/>
              <a:t>Magazine articles</a:t>
            </a:r>
          </a:p>
          <a:p>
            <a:pPr lvl="1"/>
            <a:r>
              <a:rPr lang="en-US" dirty="0" smtClean="0"/>
              <a:t>Episodes of television series</a:t>
            </a:r>
          </a:p>
          <a:p>
            <a:r>
              <a:rPr lang="en-US" dirty="0" smtClean="0"/>
              <a:t>Short or minor works:</a:t>
            </a:r>
          </a:p>
          <a:p>
            <a:pPr lvl="1"/>
            <a:r>
              <a:rPr lang="en-US" dirty="0" smtClean="0"/>
              <a:t>Songs: Working in his garden he would hum his favorite song, “Ol’ Man River.”</a:t>
            </a:r>
          </a:p>
          <a:p>
            <a:pPr lvl="1"/>
            <a:r>
              <a:rPr lang="en-US" dirty="0" smtClean="0"/>
              <a:t>Short stories</a:t>
            </a:r>
          </a:p>
          <a:p>
            <a:pPr lvl="1"/>
            <a:r>
              <a:rPr lang="en-US" dirty="0" smtClean="0"/>
              <a:t>Essays</a:t>
            </a:r>
          </a:p>
          <a:p>
            <a:pPr lvl="1"/>
            <a:r>
              <a:rPr lang="en-US" dirty="0" smtClean="0"/>
              <a:t>Poems</a:t>
            </a:r>
          </a:p>
          <a:p>
            <a:pPr lvl="1"/>
            <a:r>
              <a:rPr lang="en-US" dirty="0" smtClean="0"/>
              <a:t>One-act plays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726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Quotation Marks</a:t>
            </a:r>
            <a:r>
              <a:rPr lang="en-US" smtClean="0"/>
              <a:t>: Words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598612" y="2286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84412" y="229416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08612" y="3657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932612" y="3657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589212" y="5257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92842" y="5257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words that are used as words rather than for their meaning:</a:t>
            </a:r>
          </a:p>
          <a:p>
            <a:pPr lvl="1"/>
            <a:r>
              <a:rPr lang="en-US" dirty="0" smtClean="0"/>
              <a:t>“Neat” is a word I wish she would omit from her vocabulary.</a:t>
            </a:r>
          </a:p>
          <a:p>
            <a:pPr marL="457063" lvl="1" indent="0">
              <a:buNone/>
            </a:pPr>
            <a:endParaRPr lang="en-US" dirty="0" smtClean="0"/>
          </a:p>
          <a:p>
            <a:r>
              <a:rPr lang="en-US" dirty="0" smtClean="0"/>
              <a:t>For words used in special ways, such as irony:</a:t>
            </a:r>
          </a:p>
          <a:p>
            <a:pPr lvl="1"/>
            <a:r>
              <a:rPr lang="en-US" dirty="0" smtClean="0"/>
              <a:t>The three-year-old held up his “work of art” for the teacher to admire. </a:t>
            </a:r>
          </a:p>
          <a:p>
            <a:pPr marL="457063" lvl="1" indent="0">
              <a:buNone/>
            </a:pPr>
            <a:endParaRPr lang="en-US" dirty="0" smtClean="0"/>
          </a:p>
          <a:p>
            <a:r>
              <a:rPr lang="en-US" dirty="0" smtClean="0"/>
              <a:t>For introducing unfamiliar or technical terms:</a:t>
            </a:r>
          </a:p>
          <a:p>
            <a:pPr lvl="1"/>
            <a:r>
              <a:rPr lang="en-US" dirty="0" smtClean="0"/>
              <a:t>A diagnosis of pernicious anemia was confirmed from negative results in a test for “intrinsic factor.”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85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Commas </a:t>
            </a:r>
            <a:endParaRPr lang="en-US" sz="3200" dirty="0" smtClean="0"/>
          </a:p>
          <a:p>
            <a:r>
              <a:rPr lang="en-US" sz="3200" dirty="0" smtClean="0"/>
              <a:t>Apostrophes </a:t>
            </a:r>
          </a:p>
          <a:p>
            <a:r>
              <a:rPr lang="en-US" sz="3200" dirty="0" smtClean="0"/>
              <a:t>Semicolons </a:t>
            </a:r>
          </a:p>
          <a:p>
            <a:r>
              <a:rPr lang="en-US" sz="3200" dirty="0" smtClean="0"/>
              <a:t>Quotation </a:t>
            </a:r>
            <a:r>
              <a:rPr lang="en-US" sz="3200" dirty="0" smtClean="0"/>
              <a:t>Marks</a:t>
            </a:r>
            <a:r>
              <a:rPr lang="en-US" sz="2800" dirty="0" smtClean="0"/>
              <a:t>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0529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Comma: Compound Sentences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399212" y="3124200"/>
            <a:ext cx="1524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Use the comma with one of the seven coordinating conjunctions (FANBOYS): </a:t>
            </a:r>
            <a:r>
              <a:rPr lang="en-US" sz="3200" b="1" dirty="0" smtClean="0"/>
              <a:t>for, and, nor, but, or, yet, so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The television program was dull, </a:t>
            </a:r>
            <a:r>
              <a:rPr lang="en-US" sz="3200" u="sng" dirty="0" smtClean="0"/>
              <a:t>but</a:t>
            </a:r>
            <a:r>
              <a:rPr lang="en-US" sz="3200" dirty="0" smtClean="0"/>
              <a:t> the commercials were entertaining. </a:t>
            </a:r>
          </a:p>
        </p:txBody>
      </p:sp>
    </p:spTree>
    <p:extLst>
      <p:ext uri="{BB962C8B-B14F-4D97-AF65-F5344CB8AC3E}">
        <p14:creationId xmlns:p14="http://schemas.microsoft.com/office/powerpoint/2010/main" val="9549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Comma: Introductory Words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055812" y="4267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27212" y="4876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comma is need after introductory words: </a:t>
            </a:r>
          </a:p>
          <a:p>
            <a:pPr lvl="2"/>
            <a:r>
              <a:rPr lang="en-US" sz="2400" dirty="0" smtClean="0"/>
              <a:t>Yes,</a:t>
            </a:r>
          </a:p>
          <a:p>
            <a:pPr lvl="2"/>
            <a:r>
              <a:rPr lang="en-US" sz="2400" dirty="0" smtClean="0"/>
              <a:t>No, </a:t>
            </a:r>
          </a:p>
          <a:p>
            <a:pPr lvl="2"/>
            <a:r>
              <a:rPr lang="en-US" sz="2400" dirty="0" smtClean="0"/>
              <a:t>In fact,</a:t>
            </a:r>
          </a:p>
          <a:p>
            <a:pPr lvl="2"/>
            <a:r>
              <a:rPr lang="en-US" sz="2400" dirty="0" smtClean="0"/>
              <a:t>However, etc. </a:t>
            </a:r>
          </a:p>
          <a:p>
            <a:pPr marL="0" indent="0">
              <a:buNone/>
            </a:pPr>
            <a:r>
              <a:rPr lang="en-US" sz="3200" dirty="0" smtClean="0"/>
              <a:t>1. </a:t>
            </a:r>
            <a:r>
              <a:rPr lang="en-US" sz="3200" u="sng" dirty="0" smtClean="0"/>
              <a:t>Well,</a:t>
            </a:r>
            <a:r>
              <a:rPr lang="en-US" sz="3200" dirty="0" smtClean="0"/>
              <a:t> perhaps he meant no harm.</a:t>
            </a:r>
          </a:p>
          <a:p>
            <a:pPr marL="0" indent="0">
              <a:buNone/>
            </a:pPr>
            <a:r>
              <a:rPr lang="en-US" sz="3200" dirty="0" smtClean="0"/>
              <a:t>2. </a:t>
            </a:r>
            <a:r>
              <a:rPr lang="en-US" sz="3200" u="sng" dirty="0" smtClean="0"/>
              <a:t>No, </a:t>
            </a:r>
            <a:r>
              <a:rPr lang="en-US" sz="3200" dirty="0" smtClean="0"/>
              <a:t>this is wrong!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351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Comma: Introductory Phrases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399212" y="2971800"/>
            <a:ext cx="1524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694612" y="4876800"/>
            <a:ext cx="1524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627812" y="5257800"/>
            <a:ext cx="1524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89612" y="5638800"/>
            <a:ext cx="1524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A comma is need after an introductory </a:t>
            </a:r>
            <a:r>
              <a:rPr lang="en-US" sz="3200" dirty="0"/>
              <a:t>prepositional phrase: </a:t>
            </a: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457063" lvl="1" indent="0">
              <a:buNone/>
            </a:pPr>
            <a:r>
              <a:rPr lang="en-US" sz="2800" b="1" u="sng" dirty="0" smtClean="0"/>
              <a:t> </a:t>
            </a:r>
            <a:r>
              <a:rPr lang="en-US" sz="2800" b="1" u="sng" dirty="0"/>
              <a:t>In</a:t>
            </a:r>
            <a:r>
              <a:rPr lang="en-US" sz="2800" u="sng" dirty="0"/>
              <a:t> the middle of a long, dull movie, </a:t>
            </a:r>
            <a:r>
              <a:rPr lang="en-US" sz="2800" dirty="0"/>
              <a:t>I decided to get some popcorn. </a:t>
            </a:r>
          </a:p>
          <a:p>
            <a:pPr marL="457063" lvl="1" indent="0">
              <a:buNone/>
            </a:pPr>
            <a:endParaRPr lang="en-US" sz="2800" dirty="0"/>
          </a:p>
          <a:p>
            <a:r>
              <a:rPr lang="en-US" sz="3200" dirty="0"/>
              <a:t>Phrases with –</a:t>
            </a:r>
            <a:r>
              <a:rPr lang="en-US" sz="3200" i="1" dirty="0" err="1"/>
              <a:t>ing</a:t>
            </a:r>
            <a:r>
              <a:rPr lang="en-US" sz="3200" dirty="0"/>
              <a:t> </a:t>
            </a:r>
            <a:r>
              <a:rPr lang="en-US" sz="3200" dirty="0" err="1"/>
              <a:t>verbals</a:t>
            </a:r>
            <a:r>
              <a:rPr lang="en-US" sz="3200" dirty="0"/>
              <a:t>, -</a:t>
            </a:r>
            <a:r>
              <a:rPr lang="en-US" sz="3200" i="1" dirty="0" err="1"/>
              <a:t>ed</a:t>
            </a:r>
            <a:r>
              <a:rPr lang="en-US" sz="3200" dirty="0"/>
              <a:t> </a:t>
            </a:r>
            <a:r>
              <a:rPr lang="en-US" sz="3200" dirty="0" err="1"/>
              <a:t>verbals</a:t>
            </a:r>
            <a:r>
              <a:rPr lang="en-US" sz="3200" dirty="0"/>
              <a:t>, and </a:t>
            </a:r>
            <a:r>
              <a:rPr lang="en-US" sz="3200" i="1" dirty="0"/>
              <a:t>to</a:t>
            </a:r>
            <a:r>
              <a:rPr lang="en-US" sz="3200" dirty="0"/>
              <a:t>+ verb</a:t>
            </a:r>
            <a:r>
              <a:rPr lang="en-US" sz="3200" dirty="0" smtClean="0"/>
              <a:t>:</a:t>
            </a:r>
          </a:p>
          <a:p>
            <a:pPr marL="0" indent="0">
              <a:buNone/>
            </a:pPr>
            <a:endParaRPr lang="en-US" sz="3200" dirty="0" smtClean="0"/>
          </a:p>
          <a:p>
            <a:pPr marL="457063" lvl="1" indent="0">
              <a:buNone/>
            </a:pPr>
            <a:r>
              <a:rPr lang="en-US" sz="2800" b="1" u="sng" dirty="0" smtClean="0"/>
              <a:t>Having</a:t>
            </a:r>
            <a:r>
              <a:rPr lang="en-US" sz="2800" u="sng" dirty="0" smtClean="0"/>
              <a:t> finished the test before the bell rang, </a:t>
            </a:r>
            <a:r>
              <a:rPr lang="en-US" sz="2800" dirty="0" smtClean="0"/>
              <a:t>he left the room. </a:t>
            </a:r>
          </a:p>
          <a:p>
            <a:pPr marL="457063" lvl="1" indent="0">
              <a:buNone/>
            </a:pPr>
            <a:r>
              <a:rPr lang="en-US" sz="2800" b="1" u="sng" dirty="0" smtClean="0"/>
              <a:t>Tired</a:t>
            </a:r>
            <a:r>
              <a:rPr lang="en-US" sz="2800" u="sng" dirty="0" smtClean="0"/>
              <a:t> of never having enough money, </a:t>
            </a:r>
            <a:r>
              <a:rPr lang="en-US" sz="2800" dirty="0" smtClean="0"/>
              <a:t>she took a second job. </a:t>
            </a:r>
            <a:endParaRPr lang="en-US" sz="2800" dirty="0"/>
          </a:p>
          <a:p>
            <a:pPr marL="457063" lvl="1" indent="0">
              <a:buNone/>
            </a:pPr>
            <a:r>
              <a:rPr lang="en-US" sz="2800" b="1" u="sng" dirty="0" smtClean="0"/>
              <a:t>To get </a:t>
            </a:r>
            <a:r>
              <a:rPr lang="en-US" sz="2800" u="sng" dirty="0" smtClean="0"/>
              <a:t>a seat close to the stage, </a:t>
            </a:r>
            <a:r>
              <a:rPr lang="en-US" sz="2800" dirty="0" smtClean="0"/>
              <a:t>you’d better come early.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3428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Comma: Introductory Clause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180012" y="4648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comma is needed after introductory clauses that begin with the following adverbs:</a:t>
            </a:r>
          </a:p>
          <a:p>
            <a:pPr lvl="2"/>
            <a:r>
              <a:rPr lang="en-US" sz="2000" dirty="0" smtClean="0"/>
              <a:t>After…</a:t>
            </a:r>
          </a:p>
          <a:p>
            <a:pPr lvl="2"/>
            <a:r>
              <a:rPr lang="en-US" sz="2000" dirty="0" smtClean="0"/>
              <a:t>Although…</a:t>
            </a:r>
          </a:p>
          <a:p>
            <a:pPr lvl="2"/>
            <a:r>
              <a:rPr lang="en-US" sz="2000" dirty="0" smtClean="0"/>
              <a:t>Because…</a:t>
            </a:r>
          </a:p>
          <a:p>
            <a:pPr lvl="2"/>
            <a:r>
              <a:rPr lang="en-US" sz="2000" dirty="0" smtClean="0"/>
              <a:t> When…</a:t>
            </a:r>
          </a:p>
          <a:p>
            <a:pPr marL="457063" lvl="1" indent="0">
              <a:buNone/>
            </a:pPr>
            <a:endParaRPr lang="en-US" u="sng" dirty="0" smtClean="0"/>
          </a:p>
          <a:p>
            <a:pPr marL="457063" lvl="1" indent="0">
              <a:buNone/>
            </a:pPr>
            <a:r>
              <a:rPr lang="en-US" u="sng" dirty="0" smtClean="0"/>
              <a:t>Although I was not very hungry, </a:t>
            </a:r>
            <a:r>
              <a:rPr lang="en-US" dirty="0" smtClean="0"/>
              <a:t>I ordered a burger.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388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Commas: Nonessential Word Groups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808412" y="3581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447212" y="3581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046412" y="4419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18012" y="4419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When a nonessential word group is removed, the meaning is the same.</a:t>
            </a:r>
          </a:p>
          <a:p>
            <a:endParaRPr lang="en-US" sz="3200" dirty="0" smtClean="0"/>
          </a:p>
          <a:p>
            <a:pPr marL="457063" lvl="1" indent="0">
              <a:buNone/>
            </a:pPr>
            <a:r>
              <a:rPr lang="en-US" sz="2800" dirty="0" smtClean="0"/>
              <a:t>1. The restaurant, which serves only breakfast and lunch, was closed. </a:t>
            </a:r>
          </a:p>
          <a:p>
            <a:pPr marL="457063" lvl="1" indent="0">
              <a:buNone/>
            </a:pPr>
            <a:r>
              <a:rPr lang="en-US" sz="2800" dirty="0" smtClean="0"/>
              <a:t>2. Uncle Ike, a doctor, smoked too much even though he continued to warn his patients not to smoke.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716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Comma: Series and Lists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380412" y="2971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142412" y="2971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875212" y="377348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685212" y="377348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685212" y="497522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94212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Use commas when three or more items are listed in a series. </a:t>
            </a:r>
          </a:p>
          <a:p>
            <a:pPr lvl="1"/>
            <a:r>
              <a:rPr lang="en-US" sz="3200" dirty="0" smtClean="0"/>
              <a:t>A series of words:</a:t>
            </a:r>
          </a:p>
          <a:p>
            <a:pPr marL="914126" lvl="2" indent="0">
              <a:buNone/>
            </a:pPr>
            <a:r>
              <a:rPr lang="en-US" sz="2800" dirty="0" smtClean="0"/>
              <a:t>Would you prefer the poster printed in yellow, blue, or purple?</a:t>
            </a:r>
          </a:p>
          <a:p>
            <a:pPr lvl="1"/>
            <a:r>
              <a:rPr lang="en-US" sz="3200" dirty="0" smtClean="0"/>
              <a:t>A series of phrases:</a:t>
            </a:r>
          </a:p>
          <a:p>
            <a:pPr marL="914126" lvl="2" indent="0">
              <a:buNone/>
            </a:pPr>
            <a:r>
              <a:rPr lang="en-US" sz="2800" dirty="0" smtClean="0"/>
              <a:t>He first spoke to Julio, then called his roommate, and finally phoned me.</a:t>
            </a:r>
          </a:p>
          <a:p>
            <a:pPr lvl="1"/>
            <a:r>
              <a:rPr lang="en-US" sz="3200" dirty="0" smtClean="0"/>
              <a:t>A series of clauses:</a:t>
            </a:r>
          </a:p>
          <a:p>
            <a:pPr marL="914126" lvl="2" indent="0">
              <a:buNone/>
            </a:pPr>
            <a:r>
              <a:rPr lang="en-US" sz="2800" dirty="0" smtClean="0"/>
              <a:t>She never dreamed she would be in the movies, she hadn’t even tried out for a part, and she was sure she didn’t have enough talent to act.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66101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Comma: Quotations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817812" y="2514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665412" y="3657600"/>
            <a:ext cx="2667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32412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To set off direct quotations:</a:t>
            </a:r>
          </a:p>
          <a:p>
            <a:pPr marL="457063" lvl="1" indent="0">
              <a:buNone/>
            </a:pPr>
            <a:r>
              <a:rPr lang="en-US" sz="2800" dirty="0" smtClean="0"/>
              <a:t>Becky said, “I will see you tomorrow.”</a:t>
            </a:r>
          </a:p>
          <a:p>
            <a:r>
              <a:rPr lang="en-US" sz="3200" dirty="0" smtClean="0"/>
              <a:t>To set off the first part of a quotation in a sentence:</a:t>
            </a:r>
          </a:p>
          <a:p>
            <a:pPr marL="0" indent="0">
              <a:buNone/>
            </a:pPr>
            <a:r>
              <a:rPr lang="en-US" sz="3200" dirty="0" smtClean="0"/>
              <a:t>“I was able,” she explained, “to complete the job on time.”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3473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98950B5-7B6B-4C28-8458-CAB8EA4CB2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918</Words>
  <Application>Microsoft Office PowerPoint</Application>
  <PresentationFormat>Custom</PresentationFormat>
  <Paragraphs>120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Office Theme</vt:lpstr>
      <vt:lpstr>Pause and Effect:</vt:lpstr>
      <vt:lpstr>Overview</vt:lpstr>
      <vt:lpstr>Comma: Compound Sentences</vt:lpstr>
      <vt:lpstr>Comma: Introductory Words</vt:lpstr>
      <vt:lpstr>Comma: Introductory Phrases</vt:lpstr>
      <vt:lpstr>Comma: Introductory Clause </vt:lpstr>
      <vt:lpstr>Commas: Nonessential Word Groups</vt:lpstr>
      <vt:lpstr>Comma: Series and Lists</vt:lpstr>
      <vt:lpstr>Comma: Quotations</vt:lpstr>
      <vt:lpstr>Apostrophe: Possession</vt:lpstr>
      <vt:lpstr>Apostrophe: Contractions</vt:lpstr>
      <vt:lpstr>Apostrophe: Plurals</vt:lpstr>
      <vt:lpstr>Semicolon</vt:lpstr>
      <vt:lpstr>Quotation Marks: Quotation</vt:lpstr>
      <vt:lpstr>Quotation Marks: Minor Titles and Parts </vt:lpstr>
      <vt:lpstr>Quotation Marks: Words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2016-11-28T22:34:41Z</dcterms:created>
  <dcterms:modified xsi:type="dcterms:W3CDTF">2016-11-29T20:02:56Z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TC034605859991</vt:lpwstr>
  </property>
</Properties>
</file>