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1" r:id="rId1"/>
  </p:sldMasterIdLst>
  <p:sldIdLst>
    <p:sldId id="256" r:id="rId2"/>
    <p:sldId id="257" r:id="rId3"/>
    <p:sldId id="263" r:id="rId4"/>
    <p:sldId id="264" r:id="rId5"/>
    <p:sldId id="265" r:id="rId6"/>
    <p:sldId id="267" r:id="rId7"/>
    <p:sldId id="266" r:id="rId8"/>
    <p:sldId id="269" r:id="rId9"/>
    <p:sldId id="259" r:id="rId10"/>
    <p:sldId id="26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10/7/2016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770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168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068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453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10/7/2016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9762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10/7/2016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050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10/7/2016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801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222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382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509A250-FF31-4206-8172-F9D3106AACB1}" type="datetimeFigureOut">
              <a:rPr lang="en-US" smtClean="0"/>
              <a:t>10/7/2016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163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959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10/7/2016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4535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?gws_rd=ssl#q=Coldplay+Green+eyes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Adjective Clause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Presented to You by the writing center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9781" y="379562"/>
            <a:ext cx="3542351" cy="265676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70224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Practice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i="1" dirty="0" smtClean="0"/>
              <a:t>Example</a:t>
            </a:r>
            <a:r>
              <a:rPr lang="en-US" sz="2800" i="1" dirty="0" smtClean="0"/>
              <a:t>: The </a:t>
            </a:r>
            <a:r>
              <a:rPr lang="en-US" sz="2800" i="1" dirty="0"/>
              <a:t>carry-all hat was </a:t>
            </a:r>
            <a:r>
              <a:rPr lang="en-US" sz="2800" i="1"/>
              <a:t>probably </a:t>
            </a:r>
            <a:r>
              <a:rPr lang="en-US" sz="2800" i="1" smtClean="0"/>
              <a:t>invented </a:t>
            </a:r>
            <a:r>
              <a:rPr lang="en-US" sz="2800" i="1"/>
              <a:t>for </a:t>
            </a:r>
            <a:r>
              <a:rPr lang="en-US" sz="2800" i="1" smtClean="0"/>
              <a:t>someone </a:t>
            </a:r>
            <a:r>
              <a:rPr lang="en-US" sz="2800" b="1" i="1" dirty="0">
                <a:solidFill>
                  <a:schemeClr val="accent2"/>
                </a:solidFill>
              </a:rPr>
              <a:t>who does not want to carry a purse </a:t>
            </a:r>
            <a:r>
              <a:rPr lang="en-US" sz="2800" i="1" dirty="0"/>
              <a:t>and </a:t>
            </a:r>
            <a:r>
              <a:rPr lang="en-US" sz="2800" i="1" dirty="0">
                <a:solidFill>
                  <a:schemeClr val="accent2"/>
                </a:solidFill>
              </a:rPr>
              <a:t>who always needs her cosmetics nearby</a:t>
            </a:r>
            <a:r>
              <a:rPr lang="en-US" sz="2800" i="1" dirty="0"/>
              <a:t>.</a:t>
            </a:r>
            <a:endParaRPr lang="en-US" sz="2800" dirty="0"/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4629" y="3467644"/>
            <a:ext cx="2197506" cy="2099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7251" y="3510519"/>
            <a:ext cx="2068759" cy="1929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2135" y="4404742"/>
            <a:ext cx="2263580" cy="1035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313" y="3499208"/>
            <a:ext cx="1863305" cy="1940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604514" y="194956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2793552" y="335926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767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Introduction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6649" y="1845734"/>
            <a:ext cx="5888390" cy="402336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>
                <a:hlinkClick r:id="rId2"/>
              </a:rPr>
              <a:t>Green Eyes by Coldplay</a:t>
            </a:r>
            <a:endParaRPr lang="en-US" dirty="0" smtClean="0"/>
          </a:p>
          <a:p>
            <a:pPr>
              <a:lnSpc>
                <a:spcPct val="220000"/>
              </a:lnSpc>
            </a:pPr>
            <a:r>
              <a:rPr lang="en-US" sz="3800" dirty="0"/>
              <a:t>Honey, you are a </a:t>
            </a:r>
            <a:r>
              <a:rPr lang="en-US" sz="3800" dirty="0" smtClean="0"/>
              <a:t>rock...</a:t>
            </a:r>
            <a:r>
              <a:rPr lang="en-US" sz="3800" dirty="0"/>
              <a:t/>
            </a:r>
            <a:br>
              <a:rPr lang="en-US" sz="3800" dirty="0"/>
            </a:br>
            <a:r>
              <a:rPr lang="en-US" sz="3800" dirty="0"/>
              <a:t>Honey you are the </a:t>
            </a:r>
            <a:r>
              <a:rPr lang="en-US" sz="3800" dirty="0" smtClean="0"/>
              <a:t>sea... </a:t>
            </a:r>
          </a:p>
          <a:p>
            <a:pPr>
              <a:lnSpc>
                <a:spcPct val="120000"/>
              </a:lnSpc>
            </a:pPr>
            <a:r>
              <a:rPr lang="en-US" sz="3800" dirty="0" smtClean="0"/>
              <a:t>That </a:t>
            </a:r>
            <a:r>
              <a:rPr lang="en-US" sz="3800" dirty="0"/>
              <a:t>green eyes, you’re the </a:t>
            </a:r>
            <a:r>
              <a:rPr lang="en-US" sz="3800" dirty="0" smtClean="0"/>
              <a:t>one</a:t>
            </a:r>
            <a:r>
              <a:rPr lang="en-US" sz="3800" b="1" dirty="0" smtClean="0"/>
              <a:t>..</a:t>
            </a:r>
            <a:r>
              <a:rPr lang="en-US" sz="3800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en-US" sz="3800" dirty="0"/>
              <a:t>And </a:t>
            </a:r>
            <a:r>
              <a:rPr lang="en-US" sz="3800" dirty="0" smtClean="0"/>
              <a:t>anyone… </a:t>
            </a:r>
            <a:r>
              <a:rPr lang="en-US" sz="3800" dirty="0"/>
              <a:t>must be out of their mind. </a:t>
            </a:r>
            <a:endParaRPr lang="en-US" sz="3800" dirty="0" smtClean="0"/>
          </a:p>
          <a:p>
            <a:pPr>
              <a:lnSpc>
                <a:spcPct val="120000"/>
              </a:lnSpc>
            </a:pPr>
            <a:r>
              <a:rPr lang="en-US" sz="3800" dirty="0"/>
              <a:t>Honey you are a </a:t>
            </a:r>
            <a:r>
              <a:rPr lang="en-US" sz="3800" dirty="0" smtClean="0"/>
              <a:t>rock…</a:t>
            </a:r>
            <a:endParaRPr lang="en-US" sz="3800" dirty="0"/>
          </a:p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/>
            </a:r>
            <a:br>
              <a:rPr lang="en-US" b="1" dirty="0"/>
            </a:b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4500" dirty="0"/>
              <a:t>1. What do adjective clauses describe</a:t>
            </a:r>
            <a:r>
              <a:rPr lang="en-US" sz="4500" dirty="0" smtClean="0"/>
              <a:t>?</a:t>
            </a:r>
          </a:p>
          <a:p>
            <a:endParaRPr lang="en-US" sz="4500" dirty="0"/>
          </a:p>
          <a:p>
            <a:r>
              <a:rPr lang="en-US" sz="4500" dirty="0"/>
              <a:t>2. What is the position of adjective clauses in sentences</a:t>
            </a:r>
            <a:r>
              <a:rPr lang="en-US" sz="4500" dirty="0" smtClean="0"/>
              <a:t>?</a:t>
            </a:r>
          </a:p>
          <a:p>
            <a:endParaRPr lang="en-US" sz="4500" dirty="0"/>
          </a:p>
          <a:p>
            <a:r>
              <a:rPr lang="en-US" sz="4500" dirty="0"/>
              <a:t>3. What pronouns connect adjective clauses to the nouns/pronouns they describe?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55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Adjective Clauses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1"/>
            <a:r>
              <a:rPr lang="en-US" sz="2800" dirty="0" smtClean="0"/>
              <a:t>Describes </a:t>
            </a:r>
            <a:r>
              <a:rPr lang="en-US" sz="2800" dirty="0"/>
              <a:t>or identifies a </a:t>
            </a:r>
            <a:r>
              <a:rPr lang="en-US" sz="2800" b="1" dirty="0"/>
              <a:t>noun or pronoun </a:t>
            </a:r>
            <a:r>
              <a:rPr lang="en-US" sz="2800" dirty="0"/>
              <a:t>in a </a:t>
            </a:r>
            <a:r>
              <a:rPr lang="en-US" sz="2800" dirty="0" smtClean="0"/>
              <a:t>sentence.</a:t>
            </a:r>
          </a:p>
          <a:p>
            <a:pPr marL="201168" lvl="1" indent="0">
              <a:buNone/>
            </a:pPr>
            <a:endParaRPr lang="en-US" sz="2800" dirty="0" smtClean="0"/>
          </a:p>
          <a:p>
            <a:pPr lvl="1"/>
            <a:r>
              <a:rPr lang="en-US" sz="2800" dirty="0"/>
              <a:t>M</a:t>
            </a:r>
            <a:r>
              <a:rPr lang="en-US" sz="2800" dirty="0" smtClean="0"/>
              <a:t>ust be placed as close as possible to the noun/pronoun it describes.</a:t>
            </a:r>
          </a:p>
          <a:p>
            <a:pPr marL="201168" lvl="1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en-US" sz="2800" dirty="0"/>
              <a:t>The </a:t>
            </a:r>
            <a:r>
              <a:rPr lang="en-US" sz="2800" b="1" dirty="0">
                <a:solidFill>
                  <a:srgbClr val="C00000"/>
                </a:solidFill>
              </a:rPr>
              <a:t>company</a:t>
            </a:r>
            <a:r>
              <a:rPr lang="en-US" sz="2800" dirty="0"/>
              <a:t> </a:t>
            </a:r>
            <a:r>
              <a:rPr lang="en-US" sz="2800" b="1" dirty="0">
                <a:solidFill>
                  <a:srgbClr val="0070C0"/>
                </a:solidFill>
              </a:rPr>
              <a:t>that</a:t>
            </a:r>
            <a:r>
              <a:rPr lang="en-US" sz="2800" b="1" dirty="0">
                <a:solidFill>
                  <a:srgbClr val="7030A0"/>
                </a:solidFill>
              </a:rPr>
              <a:t> supplies plastic bags for us </a:t>
            </a:r>
            <a:r>
              <a:rPr lang="en-US" sz="2800" dirty="0"/>
              <a:t>is in China.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C00000"/>
                </a:solidFill>
              </a:rPr>
              <a:t>Facebook</a:t>
            </a:r>
            <a:r>
              <a:rPr lang="en-US" sz="2800" dirty="0"/>
              <a:t>, </a:t>
            </a:r>
            <a:r>
              <a:rPr lang="en-US" sz="2800" b="1" dirty="0">
                <a:solidFill>
                  <a:srgbClr val="0070C0"/>
                </a:solidFill>
              </a:rPr>
              <a:t>which</a:t>
            </a:r>
            <a:r>
              <a:rPr lang="en-US" sz="2800" b="1" dirty="0">
                <a:solidFill>
                  <a:srgbClr val="7030A0"/>
                </a:solidFill>
              </a:rPr>
              <a:t> is used by 1.65 billion people</a:t>
            </a:r>
            <a:r>
              <a:rPr lang="en-US" sz="2800" dirty="0"/>
              <a:t>, was founded in 2004.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/>
              <a:t>Nazi emblems were found among the "personal effects" of the </a:t>
            </a:r>
            <a:r>
              <a:rPr lang="en-US" sz="2800" b="1" dirty="0">
                <a:solidFill>
                  <a:srgbClr val="C00000"/>
                </a:solidFill>
              </a:rPr>
              <a:t>man</a:t>
            </a:r>
            <a:r>
              <a:rPr lang="en-US" sz="2800" dirty="0"/>
              <a:t> </a:t>
            </a:r>
            <a:r>
              <a:rPr lang="en-US" sz="2800" b="1" dirty="0">
                <a:solidFill>
                  <a:srgbClr val="0070C0"/>
                </a:solidFill>
              </a:rPr>
              <a:t>who</a:t>
            </a:r>
            <a:r>
              <a:rPr lang="en-US" sz="2800" b="1" dirty="0">
                <a:solidFill>
                  <a:srgbClr val="7030A0"/>
                </a:solidFill>
              </a:rPr>
              <a:t> was killed in Houston on Monday after injuring nine people in a mass shooting</a:t>
            </a:r>
            <a:r>
              <a:rPr lang="en-US" sz="2800" dirty="0"/>
              <a:t>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C00000"/>
                </a:solidFill>
              </a:rPr>
              <a:t>Everyone</a:t>
            </a:r>
            <a:r>
              <a:rPr lang="en-US" sz="2800" dirty="0"/>
              <a:t> </a:t>
            </a:r>
            <a:r>
              <a:rPr lang="en-US" sz="2800" b="1" dirty="0">
                <a:solidFill>
                  <a:srgbClr val="0070C0"/>
                </a:solidFill>
              </a:rPr>
              <a:t>who</a:t>
            </a:r>
            <a:r>
              <a:rPr lang="en-US" sz="2800" dirty="0"/>
              <a:t> </a:t>
            </a:r>
            <a:r>
              <a:rPr lang="en-US" sz="2800" b="1" dirty="0">
                <a:solidFill>
                  <a:srgbClr val="7030A0"/>
                </a:solidFill>
              </a:rPr>
              <a:t>likes ice cream </a:t>
            </a:r>
            <a:r>
              <a:rPr lang="en-US" sz="2800" dirty="0"/>
              <a:t>knows </a:t>
            </a:r>
            <a:r>
              <a:rPr lang="en-US" sz="2800" dirty="0" err="1"/>
              <a:t>Häagen-Dazs</a:t>
            </a:r>
            <a:r>
              <a:rPr lang="en-US" sz="2800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25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lnSpc>
                <a:spcPct val="85000"/>
              </a:lnSpc>
              <a:spcBef>
                <a:spcPct val="0"/>
              </a:spcBef>
            </a:pPr>
            <a:r>
              <a:rPr lang="en-US" sz="3100" dirty="0" smtClean="0"/>
              <a:t>Relative Pronouns That Introduce Adjective Clauses</a:t>
            </a:r>
            <a:r>
              <a:rPr lang="en-US" dirty="0" smtClean="0"/>
              <a:t>: </a:t>
            </a:r>
            <a:r>
              <a:rPr lang="en-US" sz="2400" b="1" dirty="0" smtClean="0">
                <a:solidFill>
                  <a:schemeClr val="accent2"/>
                </a:solidFill>
              </a:rPr>
              <a:t>who, whom, which, that, whose, when, why</a:t>
            </a:r>
            <a:r>
              <a:rPr lang="en-US" sz="2400" dirty="0" smtClean="0">
                <a:solidFill>
                  <a:schemeClr val="accent2"/>
                </a:solidFill>
              </a:rPr>
              <a:t>, and </a:t>
            </a:r>
            <a:r>
              <a:rPr lang="en-US" sz="2400" b="1" dirty="0" smtClean="0">
                <a:solidFill>
                  <a:schemeClr val="accent2"/>
                </a:solidFill>
              </a:rPr>
              <a:t>where</a:t>
            </a:r>
            <a:r>
              <a:rPr lang="en-US" sz="2400" dirty="0" smtClean="0">
                <a:solidFill>
                  <a:schemeClr val="accent2"/>
                </a:solidFill>
              </a:rPr>
              <a:t>. 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lvl="1" indent="0"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r>
              <a:rPr lang="en-US" sz="2800" b="1" dirty="0" smtClean="0"/>
              <a:t>~</a:t>
            </a:r>
            <a:r>
              <a:rPr lang="en-US" sz="3600" b="1" dirty="0" smtClean="0"/>
              <a:t>Who/that</a:t>
            </a:r>
            <a:r>
              <a:rPr lang="en-US" sz="2800" dirty="0" smtClean="0"/>
              <a:t>                               (subject)</a:t>
            </a:r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Calibri" panose="020F0502020204030204" pitchFamily="34" charset="0"/>
              <a:buChar char=" "/>
            </a:pPr>
            <a:endParaRPr lang="en-US" sz="2800" dirty="0"/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Calibri" panose="020F0502020204030204" pitchFamily="34" charset="0"/>
              <a:buChar char=" "/>
            </a:pPr>
            <a:r>
              <a:rPr lang="en-US" sz="2800" b="1" i="1" dirty="0" smtClean="0"/>
              <a:t>Example</a:t>
            </a:r>
            <a:r>
              <a:rPr lang="en-US" sz="2800" dirty="0" smtClean="0"/>
              <a:t>: Those </a:t>
            </a:r>
            <a:r>
              <a:rPr lang="en-US" sz="2800" dirty="0" smtClean="0">
                <a:solidFill>
                  <a:schemeClr val="accent2"/>
                </a:solidFill>
              </a:rPr>
              <a:t>who/that</a:t>
            </a:r>
            <a:r>
              <a:rPr lang="en-US" sz="2800" dirty="0" smtClean="0"/>
              <a:t> studied </a:t>
            </a:r>
            <a:r>
              <a:rPr lang="en-US" sz="2800" dirty="0" err="1" smtClean="0"/>
              <a:t>Otzi</a:t>
            </a:r>
            <a:r>
              <a:rPr lang="en-US" sz="2800" dirty="0" smtClean="0"/>
              <a:t> were not sure how he died.</a:t>
            </a:r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Calibri" panose="020F0502020204030204" pitchFamily="34" charset="0"/>
              <a:buChar char=" "/>
            </a:pPr>
            <a:endParaRPr lang="en-US" sz="2800" b="1" dirty="0" smtClean="0"/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Calibri" panose="020F0502020204030204" pitchFamily="34" charset="0"/>
              <a:buChar char=" "/>
            </a:pPr>
            <a:r>
              <a:rPr lang="en-US" sz="2800" b="1" dirty="0"/>
              <a:t>~</a:t>
            </a:r>
            <a:r>
              <a:rPr lang="en-US" sz="3600" b="1" dirty="0" smtClean="0"/>
              <a:t>Whom/that</a:t>
            </a:r>
            <a:r>
              <a:rPr lang="en-US" sz="2800" dirty="0" smtClean="0"/>
              <a:t>                            (object)</a:t>
            </a:r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Calibri" panose="020F0502020204030204" pitchFamily="34" charset="0"/>
              <a:buChar char=" "/>
            </a:pPr>
            <a:endParaRPr lang="en-US" sz="2800" dirty="0"/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Calibri" panose="020F0502020204030204" pitchFamily="34" charset="0"/>
              <a:buChar char=" "/>
            </a:pPr>
            <a:r>
              <a:rPr lang="en-US" sz="2800" b="1" i="1" dirty="0" smtClean="0"/>
              <a:t>Example</a:t>
            </a:r>
            <a:r>
              <a:rPr lang="en-US" sz="2800" dirty="0" smtClean="0"/>
              <a:t>: The man (</a:t>
            </a:r>
            <a:r>
              <a:rPr lang="en-US" sz="2800" dirty="0" smtClean="0">
                <a:solidFill>
                  <a:schemeClr val="accent2"/>
                </a:solidFill>
              </a:rPr>
              <a:t>whom/that</a:t>
            </a:r>
            <a:r>
              <a:rPr lang="en-US" sz="2800" dirty="0" smtClean="0"/>
              <a:t>) the hikers found had been killed.</a:t>
            </a:r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Calibri" panose="020F0502020204030204" pitchFamily="34" charset="0"/>
              <a:buChar char=" "/>
            </a:pP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249623" y="1841580"/>
            <a:ext cx="4937760" cy="4023360"/>
          </a:xfrm>
        </p:spPr>
        <p:txBody>
          <a:bodyPr>
            <a:normAutofit fontScale="77500" lnSpcReduction="20000"/>
          </a:bodyPr>
          <a:lstStyle/>
          <a:p>
            <a:r>
              <a:rPr lang="en-US" sz="2800" b="1" dirty="0" smtClean="0"/>
              <a:t>~</a:t>
            </a:r>
            <a:r>
              <a:rPr lang="en-US" sz="3600" b="1" dirty="0" smtClean="0"/>
              <a:t>Which/that</a:t>
            </a:r>
            <a:r>
              <a:rPr lang="en-US" sz="2800" dirty="0" smtClean="0"/>
              <a:t>                                                               </a:t>
            </a:r>
          </a:p>
          <a:p>
            <a:r>
              <a:rPr lang="en-US" sz="2800" dirty="0" smtClean="0"/>
              <a:t>(subject or object)</a:t>
            </a:r>
            <a:endParaRPr lang="en-US" sz="2800" dirty="0"/>
          </a:p>
          <a:p>
            <a:r>
              <a:rPr lang="en-US" sz="2800" b="1" i="1" dirty="0" smtClean="0"/>
              <a:t>Example</a:t>
            </a:r>
            <a:r>
              <a:rPr lang="en-US" sz="2800" dirty="0" smtClean="0"/>
              <a:t>: </a:t>
            </a:r>
            <a:r>
              <a:rPr lang="en-US" sz="2800" dirty="0" err="1" smtClean="0"/>
              <a:t>Otzi</a:t>
            </a:r>
            <a:r>
              <a:rPr lang="en-US" sz="2800" dirty="0" smtClean="0"/>
              <a:t> carried fire materials (</a:t>
            </a:r>
            <a:r>
              <a:rPr lang="en-US" sz="2800" dirty="0" smtClean="0">
                <a:solidFill>
                  <a:schemeClr val="accent2"/>
                </a:solidFill>
              </a:rPr>
              <a:t>which</a:t>
            </a:r>
            <a:r>
              <a:rPr lang="en-US" sz="2800" dirty="0" smtClean="0"/>
              <a:t>) he could ignite with a flint (</a:t>
            </a:r>
            <a:r>
              <a:rPr lang="en-US" sz="2800" dirty="0" smtClean="0">
                <a:solidFill>
                  <a:schemeClr val="accent2"/>
                </a:solidFill>
              </a:rPr>
              <a:t>that</a:t>
            </a:r>
            <a:r>
              <a:rPr lang="en-US" sz="2800" dirty="0" smtClean="0"/>
              <a:t>) he carried in his pocket.</a:t>
            </a:r>
          </a:p>
          <a:p>
            <a:r>
              <a:rPr lang="en-US" sz="2800" b="1" dirty="0" smtClean="0"/>
              <a:t>~</a:t>
            </a:r>
            <a:r>
              <a:rPr lang="en-US" sz="3600" b="1" dirty="0" smtClean="0"/>
              <a:t>Whose+ noun</a:t>
            </a:r>
            <a:r>
              <a:rPr lang="en-US" sz="2800" b="1" dirty="0" smtClean="0"/>
              <a:t>  </a:t>
            </a:r>
            <a:r>
              <a:rPr lang="en-US" sz="2800" dirty="0" smtClean="0"/>
              <a:t>                                 </a:t>
            </a:r>
          </a:p>
          <a:p>
            <a:r>
              <a:rPr lang="en-US" sz="2800" dirty="0" smtClean="0"/>
              <a:t>(people or things)                               </a:t>
            </a:r>
          </a:p>
          <a:p>
            <a:endParaRPr lang="en-US" sz="2800" dirty="0"/>
          </a:p>
          <a:p>
            <a:r>
              <a:rPr lang="en-US" sz="2800" b="1" i="1" dirty="0" smtClean="0"/>
              <a:t>Example</a:t>
            </a:r>
            <a:r>
              <a:rPr lang="en-US" sz="2800" dirty="0" smtClean="0"/>
              <a:t>: </a:t>
            </a:r>
            <a:r>
              <a:rPr lang="en-US" sz="2800" dirty="0" err="1" smtClean="0"/>
              <a:t>Otzi’s</a:t>
            </a:r>
            <a:r>
              <a:rPr lang="en-US" sz="2800" dirty="0" smtClean="0"/>
              <a:t> bow, </a:t>
            </a:r>
            <a:r>
              <a:rPr lang="en-US" sz="2800" dirty="0" smtClean="0">
                <a:solidFill>
                  <a:schemeClr val="accent2"/>
                </a:solidFill>
              </a:rPr>
              <a:t>whose ends </a:t>
            </a:r>
            <a:r>
              <a:rPr lang="en-US" sz="2800" dirty="0" smtClean="0"/>
              <a:t>were unfinished, was almost ready to use. </a:t>
            </a:r>
          </a:p>
          <a:p>
            <a:r>
              <a:rPr lang="en-US" dirty="0" smtClean="0"/>
              <a:t>               </a:t>
            </a:r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>
            <a:off x="2805108" y="1947318"/>
            <a:ext cx="526211" cy="172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9538" y="1768543"/>
            <a:ext cx="1020074" cy="834980"/>
          </a:xfrm>
          <a:prstGeom prst="rect">
            <a:avLst/>
          </a:prstGeom>
        </p:spPr>
      </p:pic>
      <p:sp>
        <p:nvSpPr>
          <p:cNvPr id="17" name="Right Arrow 16"/>
          <p:cNvSpPr/>
          <p:nvPr/>
        </p:nvSpPr>
        <p:spPr>
          <a:xfrm>
            <a:off x="3268370" y="3928142"/>
            <a:ext cx="526211" cy="1321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8732" y="3493538"/>
            <a:ext cx="851588" cy="851588"/>
          </a:xfrm>
          <a:prstGeom prst="rect">
            <a:avLst/>
          </a:prstGeom>
        </p:spPr>
      </p:pic>
      <p:sp>
        <p:nvSpPr>
          <p:cNvPr id="21" name="Right Arrow 20"/>
          <p:cNvSpPr/>
          <p:nvPr/>
        </p:nvSpPr>
        <p:spPr>
          <a:xfrm>
            <a:off x="8275819" y="1970690"/>
            <a:ext cx="500332" cy="1252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3523" y="1815154"/>
            <a:ext cx="604927" cy="86556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8450" y="1806269"/>
            <a:ext cx="926634" cy="525507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394745" y="1815154"/>
            <a:ext cx="846730" cy="84673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0730" y="3418920"/>
            <a:ext cx="1128842" cy="868679"/>
          </a:xfrm>
          <a:prstGeom prst="rect">
            <a:avLst/>
          </a:prstGeom>
        </p:spPr>
      </p:pic>
      <p:sp>
        <p:nvSpPr>
          <p:cNvPr id="27" name="Right Arrow 26"/>
          <p:cNvSpPr/>
          <p:nvPr/>
        </p:nvSpPr>
        <p:spPr>
          <a:xfrm flipV="1">
            <a:off x="8593106" y="3734101"/>
            <a:ext cx="500332" cy="1191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377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Relative Adverbs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3923295" cy="4023360"/>
          </a:xfrm>
        </p:spPr>
        <p:txBody>
          <a:bodyPr>
            <a:normAutofit fontScale="92500" lnSpcReduction="20000"/>
          </a:bodyPr>
          <a:lstStyle/>
          <a:p>
            <a:r>
              <a:rPr lang="en-US" sz="2800" b="1" dirty="0" smtClean="0"/>
              <a:t>Where</a:t>
            </a:r>
            <a:r>
              <a:rPr lang="en-US" sz="2400" dirty="0" smtClean="0"/>
              <a:t>                                                 </a:t>
            </a:r>
          </a:p>
          <a:p>
            <a:r>
              <a:rPr lang="en-US" sz="2400" dirty="0" smtClean="0"/>
              <a:t>(places)</a:t>
            </a:r>
          </a:p>
          <a:p>
            <a:endParaRPr lang="en-US" sz="2400" dirty="0"/>
          </a:p>
          <a:p>
            <a:endParaRPr lang="en-US" sz="2800" b="1" dirty="0" smtClean="0"/>
          </a:p>
          <a:p>
            <a:r>
              <a:rPr lang="en-US" sz="2800" b="1" dirty="0" smtClean="0"/>
              <a:t>When</a:t>
            </a:r>
          </a:p>
          <a:p>
            <a:r>
              <a:rPr lang="en-US" sz="2400" dirty="0" smtClean="0"/>
              <a:t>(time)</a:t>
            </a:r>
          </a:p>
          <a:p>
            <a:endParaRPr lang="en-US" sz="2400" dirty="0" smtClean="0"/>
          </a:p>
          <a:p>
            <a:r>
              <a:rPr lang="en-US" sz="2800" b="1" dirty="0" smtClean="0"/>
              <a:t>Why</a:t>
            </a:r>
          </a:p>
          <a:p>
            <a:r>
              <a:rPr lang="en-US" sz="2400" dirty="0" smtClean="0"/>
              <a:t>(reason) </a:t>
            </a:r>
            <a:endParaRPr lang="en-US" sz="24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5126991" y="1845735"/>
            <a:ext cx="6028689" cy="402336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b="1" i="1" dirty="0" smtClean="0"/>
              <a:t>Example:</a:t>
            </a:r>
            <a:r>
              <a:rPr lang="en-US" sz="2400" dirty="0" smtClean="0"/>
              <a:t> </a:t>
            </a:r>
            <a:r>
              <a:rPr lang="en-US" sz="2400" dirty="0" err="1" smtClean="0"/>
              <a:t>Otzi</a:t>
            </a:r>
            <a:r>
              <a:rPr lang="en-US" sz="2400" dirty="0" smtClean="0"/>
              <a:t> was named for the valley </a:t>
            </a:r>
            <a:r>
              <a:rPr lang="en-US" sz="2400" dirty="0" smtClean="0">
                <a:solidFill>
                  <a:schemeClr val="accent2"/>
                </a:solidFill>
              </a:rPr>
              <a:t>where</a:t>
            </a:r>
            <a:r>
              <a:rPr lang="en-US" sz="2400" dirty="0" smtClean="0"/>
              <a:t> he was found.</a:t>
            </a:r>
          </a:p>
          <a:p>
            <a:pPr>
              <a:lnSpc>
                <a:spcPct val="100000"/>
              </a:lnSpc>
            </a:pPr>
            <a:endParaRPr lang="en-US" sz="2400" b="1" i="1" dirty="0" smtClean="0"/>
          </a:p>
          <a:p>
            <a:pPr>
              <a:lnSpc>
                <a:spcPct val="100000"/>
              </a:lnSpc>
            </a:pPr>
            <a:r>
              <a:rPr lang="en-US" sz="2400" b="1" i="1" dirty="0" smtClean="0"/>
              <a:t>Example</a:t>
            </a:r>
            <a:r>
              <a:rPr lang="en-US" sz="2400" dirty="0" smtClean="0"/>
              <a:t>: No one is sure of the year </a:t>
            </a:r>
            <a:r>
              <a:rPr lang="en-US" sz="2400" dirty="0" smtClean="0">
                <a:solidFill>
                  <a:schemeClr val="accent2"/>
                </a:solidFill>
              </a:rPr>
              <a:t>when</a:t>
            </a:r>
            <a:r>
              <a:rPr lang="en-US" sz="2400" dirty="0" smtClean="0"/>
              <a:t> he died.</a:t>
            </a:r>
          </a:p>
          <a:p>
            <a:endParaRPr lang="en-US" sz="2400" b="1" i="1" dirty="0" smtClean="0"/>
          </a:p>
          <a:p>
            <a:r>
              <a:rPr lang="en-US" sz="2400" b="1" i="1" smtClean="0"/>
              <a:t>Example</a:t>
            </a:r>
            <a:r>
              <a:rPr lang="en-US" sz="2400" dirty="0" smtClean="0"/>
              <a:t>: No one knows the </a:t>
            </a:r>
            <a:r>
              <a:rPr lang="en-US" sz="2400" dirty="0" smtClean="0">
                <a:solidFill>
                  <a:srgbClr val="FF0000"/>
                </a:solidFill>
              </a:rPr>
              <a:t>reason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accent2"/>
                </a:solidFill>
              </a:rPr>
              <a:t>why</a:t>
            </a:r>
            <a:r>
              <a:rPr lang="en-US" sz="2400" dirty="0" smtClean="0"/>
              <a:t> he died, either</a:t>
            </a:r>
            <a:r>
              <a:rPr lang="en-US" sz="2400" dirty="0" smtClean="0"/>
              <a:t>.</a:t>
            </a:r>
            <a:endParaRPr lang="en-US" sz="2400" dirty="0" smtClean="0"/>
          </a:p>
        </p:txBody>
      </p:sp>
      <p:sp>
        <p:nvSpPr>
          <p:cNvPr id="7" name="Right Arrow 6"/>
          <p:cNvSpPr/>
          <p:nvPr/>
        </p:nvSpPr>
        <p:spPr>
          <a:xfrm>
            <a:off x="2281490" y="2061361"/>
            <a:ext cx="586596" cy="690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0967" y="1737360"/>
            <a:ext cx="1607298" cy="1203922"/>
          </a:xfrm>
          <a:prstGeom prst="rect">
            <a:avLst/>
          </a:prstGeom>
        </p:spPr>
      </p:pic>
      <p:sp>
        <p:nvSpPr>
          <p:cNvPr id="10" name="Right Arrow 9"/>
          <p:cNvSpPr/>
          <p:nvPr/>
        </p:nvSpPr>
        <p:spPr>
          <a:xfrm>
            <a:off x="2281490" y="3555663"/>
            <a:ext cx="586596" cy="690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8193" y="3049656"/>
            <a:ext cx="1272846" cy="1272846"/>
          </a:xfrm>
          <a:prstGeom prst="rect">
            <a:avLst/>
          </a:prstGeom>
        </p:spPr>
      </p:pic>
      <p:sp>
        <p:nvSpPr>
          <p:cNvPr id="13" name="Right Arrow 12"/>
          <p:cNvSpPr/>
          <p:nvPr/>
        </p:nvSpPr>
        <p:spPr>
          <a:xfrm>
            <a:off x="2281490" y="4949960"/>
            <a:ext cx="586596" cy="690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36812" y="4477037"/>
            <a:ext cx="1154227" cy="1246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034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Adjective Clauses After Prepositions, Quantity Expressions,&amp; Nouns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65826" y="1845734"/>
            <a:ext cx="5569213" cy="4023360"/>
          </a:xfrm>
        </p:spPr>
        <p:txBody>
          <a:bodyPr>
            <a:noAutofit/>
          </a:bodyPr>
          <a:lstStyle/>
          <a:p>
            <a:r>
              <a:rPr lang="en-US" dirty="0" smtClean="0"/>
              <a:t>The area </a:t>
            </a:r>
            <a:r>
              <a:rPr lang="en-US" dirty="0" smtClean="0">
                <a:solidFill>
                  <a:schemeClr val="accent2"/>
                </a:solidFill>
              </a:rPr>
              <a:t>in which </a:t>
            </a:r>
            <a:r>
              <a:rPr lang="en-US" dirty="0" err="1" smtClean="0"/>
              <a:t>Otzi</a:t>
            </a:r>
            <a:r>
              <a:rPr lang="en-US" dirty="0" smtClean="0"/>
              <a:t> was found was remote.</a:t>
            </a:r>
          </a:p>
          <a:p>
            <a:r>
              <a:rPr lang="en-US" dirty="0" smtClean="0"/>
              <a:t>The period </a:t>
            </a:r>
            <a:r>
              <a:rPr lang="en-US" dirty="0" smtClean="0">
                <a:solidFill>
                  <a:schemeClr val="accent2"/>
                </a:solidFill>
              </a:rPr>
              <a:t>during which </a:t>
            </a:r>
            <a:r>
              <a:rPr lang="en-US" dirty="0" err="1" smtClean="0"/>
              <a:t>Otzi</a:t>
            </a:r>
            <a:r>
              <a:rPr lang="en-US" dirty="0" smtClean="0"/>
              <a:t> lived had some basic technology.</a:t>
            </a:r>
          </a:p>
          <a:p>
            <a:r>
              <a:rPr lang="en-US" dirty="0"/>
              <a:t>He met the person </a:t>
            </a:r>
            <a:r>
              <a:rPr lang="en-US" dirty="0">
                <a:solidFill>
                  <a:schemeClr val="accent2"/>
                </a:solidFill>
              </a:rPr>
              <a:t>to whom </a:t>
            </a:r>
            <a:r>
              <a:rPr lang="en-US" dirty="0"/>
              <a:t>she had written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Otzi</a:t>
            </a:r>
            <a:r>
              <a:rPr lang="en-US" dirty="0" smtClean="0"/>
              <a:t> had a quiver with arrows, </a:t>
            </a:r>
            <a:r>
              <a:rPr lang="en-US" dirty="0" smtClean="0">
                <a:solidFill>
                  <a:schemeClr val="accent2"/>
                </a:solidFill>
              </a:rPr>
              <a:t>some of which </a:t>
            </a:r>
            <a:r>
              <a:rPr lang="en-US" dirty="0" smtClean="0"/>
              <a:t>were ready to use.</a:t>
            </a:r>
          </a:p>
          <a:p>
            <a:r>
              <a:rPr lang="en-US" dirty="0" smtClean="0"/>
              <a:t>My friends, </a:t>
            </a:r>
            <a:r>
              <a:rPr lang="en-US" dirty="0" smtClean="0">
                <a:solidFill>
                  <a:schemeClr val="accent2"/>
                </a:solidFill>
              </a:rPr>
              <a:t>many of whom </a:t>
            </a:r>
            <a:r>
              <a:rPr lang="en-US" dirty="0" smtClean="0"/>
              <a:t>studied abroad, are successful businessmen.</a:t>
            </a:r>
          </a:p>
          <a:p>
            <a:r>
              <a:rPr lang="en-US" dirty="0" err="1" smtClean="0"/>
              <a:t>Otzi’s</a:t>
            </a:r>
            <a:r>
              <a:rPr lang="en-US" dirty="0" smtClean="0"/>
              <a:t> bow, </a:t>
            </a:r>
            <a:r>
              <a:rPr lang="en-US" dirty="0" smtClean="0">
                <a:solidFill>
                  <a:schemeClr val="accent2"/>
                </a:solidFill>
              </a:rPr>
              <a:t>the ends of which </a:t>
            </a:r>
            <a:r>
              <a:rPr lang="en-US" dirty="0" smtClean="0"/>
              <a:t>were unfinished, was almost 6 feet long.</a:t>
            </a:r>
            <a:endParaRPr lang="en-US" dirty="0"/>
          </a:p>
          <a:p>
            <a:r>
              <a:rPr lang="en-US" dirty="0" smtClean="0"/>
              <a:t>The attackers, </a:t>
            </a:r>
            <a:r>
              <a:rPr lang="en-US" dirty="0" smtClean="0">
                <a:solidFill>
                  <a:schemeClr val="accent2"/>
                </a:solidFill>
              </a:rPr>
              <a:t>the nature of whose weapons </a:t>
            </a:r>
            <a:r>
              <a:rPr lang="en-US" dirty="0" smtClean="0"/>
              <a:t>was unknown, followed </a:t>
            </a:r>
            <a:r>
              <a:rPr lang="en-US" dirty="0" err="1" smtClean="0"/>
              <a:t>Otzi</a:t>
            </a:r>
            <a:r>
              <a:rPr lang="en-US" dirty="0" smtClean="0"/>
              <a:t> into the mountains.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      </a:t>
            </a:r>
          </a:p>
          <a:p>
            <a:r>
              <a:rPr lang="en-US" dirty="0" smtClean="0"/>
              <a:t>        </a:t>
            </a:r>
            <a:r>
              <a:rPr lang="en-US" sz="3200" dirty="0" smtClean="0"/>
              <a:t>a preposition + </a:t>
            </a:r>
            <a:r>
              <a:rPr lang="en-US" sz="3200" i="1" dirty="0" smtClean="0"/>
              <a:t>which, whom, </a:t>
            </a:r>
            <a:r>
              <a:rPr lang="en-US" sz="3200" dirty="0" smtClean="0"/>
              <a:t>or</a:t>
            </a:r>
            <a:r>
              <a:rPr lang="en-US" sz="3200" i="1" dirty="0" smtClean="0"/>
              <a:t> whose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       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</a:t>
            </a:r>
            <a:r>
              <a:rPr lang="en-US" sz="3200" dirty="0" smtClean="0"/>
              <a:t>a quantity expression + preposition + </a:t>
            </a:r>
            <a:r>
              <a:rPr lang="en-US" sz="3200" i="1" dirty="0" smtClean="0"/>
              <a:t>which,      </a:t>
            </a:r>
          </a:p>
          <a:p>
            <a:r>
              <a:rPr lang="en-US" sz="3200" i="1" dirty="0"/>
              <a:t> </a:t>
            </a:r>
            <a:r>
              <a:rPr lang="en-US" sz="3200" i="1" dirty="0" smtClean="0"/>
              <a:t>      whom</a:t>
            </a:r>
            <a:r>
              <a:rPr lang="en-US" sz="3200" dirty="0" smtClean="0"/>
              <a:t>, or </a:t>
            </a:r>
            <a:r>
              <a:rPr lang="en-US" sz="3200" i="1" dirty="0" smtClean="0"/>
              <a:t>whose </a:t>
            </a:r>
            <a:r>
              <a:rPr lang="en-US" sz="3200" dirty="0" smtClean="0"/>
              <a:t>+</a:t>
            </a:r>
            <a:r>
              <a:rPr lang="en-US" sz="3200" i="1" dirty="0" smtClean="0"/>
              <a:t> </a:t>
            </a:r>
            <a:r>
              <a:rPr lang="en-US" sz="3200" dirty="0" smtClean="0"/>
              <a:t>noun (use commas)</a:t>
            </a:r>
          </a:p>
          <a:p>
            <a:endParaRPr lang="en-US" sz="2400" i="1" dirty="0"/>
          </a:p>
          <a:p>
            <a:endParaRPr lang="en-US" sz="2400" i="1" dirty="0" smtClean="0"/>
          </a:p>
          <a:p>
            <a:r>
              <a:rPr lang="en-US" sz="3600" i="1" dirty="0"/>
              <a:t> </a:t>
            </a:r>
            <a:r>
              <a:rPr lang="en-US" sz="3600" i="1" dirty="0" smtClean="0"/>
              <a:t>     </a:t>
            </a:r>
            <a:r>
              <a:rPr lang="en-US" sz="3600" dirty="0" smtClean="0"/>
              <a:t>a noun + preposition +</a:t>
            </a:r>
            <a:r>
              <a:rPr lang="en-US" sz="3600" i="1" dirty="0" smtClean="0"/>
              <a:t> which/whom</a:t>
            </a:r>
          </a:p>
          <a:p>
            <a:r>
              <a:rPr lang="en-US" sz="3600" i="1" dirty="0"/>
              <a:t> </a:t>
            </a:r>
            <a:r>
              <a:rPr lang="en-US" sz="3600" i="1" dirty="0" smtClean="0"/>
              <a:t>     </a:t>
            </a:r>
            <a:r>
              <a:rPr lang="en-US" sz="3600" dirty="0"/>
              <a:t>a </a:t>
            </a:r>
            <a:r>
              <a:rPr lang="en-US" sz="3600" dirty="0" smtClean="0"/>
              <a:t>noun + preposition +</a:t>
            </a:r>
            <a:r>
              <a:rPr lang="en-US" sz="3600" i="1" dirty="0" smtClean="0"/>
              <a:t> whose </a:t>
            </a:r>
            <a:r>
              <a:rPr lang="en-US" sz="3600" dirty="0" smtClean="0"/>
              <a:t>+</a:t>
            </a:r>
            <a:r>
              <a:rPr lang="en-US" sz="3600" i="1" dirty="0" smtClean="0"/>
              <a:t> </a:t>
            </a:r>
            <a:r>
              <a:rPr lang="en-US" sz="3600" dirty="0" smtClean="0"/>
              <a:t>noun</a:t>
            </a:r>
            <a:endParaRPr lang="en-US" sz="3600" dirty="0"/>
          </a:p>
          <a:p>
            <a:r>
              <a:rPr lang="en-US" dirty="0" smtClean="0"/>
              <a:t>       </a:t>
            </a:r>
            <a:endParaRPr lang="en-US" dirty="0"/>
          </a:p>
        </p:txBody>
      </p:sp>
      <p:sp>
        <p:nvSpPr>
          <p:cNvPr id="8" name="Right Brace 7"/>
          <p:cNvSpPr/>
          <p:nvPr/>
        </p:nvSpPr>
        <p:spPr>
          <a:xfrm>
            <a:off x="6001397" y="1845734"/>
            <a:ext cx="250166" cy="127702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Brace 8"/>
          <p:cNvSpPr/>
          <p:nvPr/>
        </p:nvSpPr>
        <p:spPr>
          <a:xfrm>
            <a:off x="6039784" y="3480759"/>
            <a:ext cx="250166" cy="111280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Brace 9"/>
          <p:cNvSpPr/>
          <p:nvPr/>
        </p:nvSpPr>
        <p:spPr>
          <a:xfrm>
            <a:off x="6044960" y="4951565"/>
            <a:ext cx="336430" cy="113006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011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Formal vs Informal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298" y="1845733"/>
            <a:ext cx="5741741" cy="4373911"/>
          </a:xfrm>
        </p:spPr>
        <p:txBody>
          <a:bodyPr>
            <a:noAutofit/>
          </a:bodyPr>
          <a:lstStyle/>
          <a:p>
            <a:r>
              <a:rPr lang="en-US" sz="2400" b="1" i="1" dirty="0" smtClean="0"/>
              <a:t>Whom</a:t>
            </a:r>
            <a:r>
              <a:rPr lang="en-US" sz="2400" dirty="0" smtClean="0"/>
              <a:t> is used in </a:t>
            </a:r>
            <a:r>
              <a:rPr lang="en-US" sz="2400" u="sng" dirty="0" smtClean="0"/>
              <a:t>formal writing</a:t>
            </a:r>
            <a:r>
              <a:rPr lang="en-US" sz="2400" dirty="0" smtClean="0"/>
              <a:t>. </a:t>
            </a:r>
          </a:p>
          <a:p>
            <a:r>
              <a:rPr lang="en-US" sz="2400" b="1" i="1" dirty="0" smtClean="0"/>
              <a:t>Whom</a:t>
            </a:r>
            <a:r>
              <a:rPr lang="en-US" sz="2400" dirty="0" smtClean="0"/>
              <a:t> is often replaced with </a:t>
            </a:r>
            <a:r>
              <a:rPr lang="en-US" sz="2400" b="1" i="1" dirty="0" smtClean="0"/>
              <a:t>who</a:t>
            </a:r>
            <a:r>
              <a:rPr lang="en-US" sz="2400" dirty="0" smtClean="0"/>
              <a:t> or </a:t>
            </a:r>
            <a:r>
              <a:rPr lang="en-US" sz="2400" b="1" i="1" dirty="0" smtClean="0"/>
              <a:t>that</a:t>
            </a:r>
            <a:r>
              <a:rPr lang="en-US" sz="2400" dirty="0" smtClean="0"/>
              <a:t> in </a:t>
            </a:r>
            <a:r>
              <a:rPr lang="en-US" sz="2400" u="sng" dirty="0" smtClean="0"/>
              <a:t>speaking</a:t>
            </a:r>
            <a:r>
              <a:rPr lang="en-US" sz="2400" dirty="0" smtClean="0"/>
              <a:t>.</a:t>
            </a:r>
          </a:p>
          <a:p>
            <a:r>
              <a:rPr lang="en-US" sz="2400" b="1" i="1" dirty="0" smtClean="0"/>
              <a:t>Whom/who/that</a:t>
            </a:r>
            <a:r>
              <a:rPr lang="en-US" sz="2400" dirty="0" smtClean="0"/>
              <a:t> can be omitted in </a:t>
            </a:r>
            <a:r>
              <a:rPr lang="en-US" sz="2400" u="sng" dirty="0" smtClean="0"/>
              <a:t>informal speaking. </a:t>
            </a:r>
          </a:p>
          <a:p>
            <a:r>
              <a:rPr lang="en-US" sz="2400" dirty="0" smtClean="0"/>
              <a:t>I know the person </a:t>
            </a:r>
            <a:r>
              <a:rPr lang="en-US" sz="2400" b="1" dirty="0" smtClean="0">
                <a:solidFill>
                  <a:schemeClr val="accent2"/>
                </a:solidFill>
              </a:rPr>
              <a:t>whom</a:t>
            </a:r>
            <a:r>
              <a:rPr lang="en-US" sz="2400" dirty="0" smtClean="0"/>
              <a:t> he hired.    </a:t>
            </a:r>
            <a:r>
              <a:rPr lang="en-US" sz="2400" b="1" dirty="0" smtClean="0"/>
              <a:t>formal</a:t>
            </a:r>
          </a:p>
          <a:p>
            <a:r>
              <a:rPr lang="en-US" sz="2400" dirty="0" smtClean="0"/>
              <a:t>I know the person </a:t>
            </a:r>
            <a:r>
              <a:rPr lang="en-US" sz="2400" b="1" dirty="0" smtClean="0">
                <a:solidFill>
                  <a:schemeClr val="accent2"/>
                </a:solidFill>
              </a:rPr>
              <a:t>who </a:t>
            </a:r>
            <a:r>
              <a:rPr lang="en-US" sz="2400" dirty="0" smtClean="0"/>
              <a:t>he hired.</a:t>
            </a:r>
          </a:p>
          <a:p>
            <a:r>
              <a:rPr lang="en-US" sz="2400" dirty="0" smtClean="0"/>
              <a:t>I know the person </a:t>
            </a:r>
            <a:r>
              <a:rPr lang="en-US" sz="2400" b="1" dirty="0" smtClean="0">
                <a:solidFill>
                  <a:schemeClr val="accent2"/>
                </a:solidFill>
              </a:rPr>
              <a:t>that </a:t>
            </a:r>
            <a:r>
              <a:rPr lang="en-US" sz="2400" dirty="0" smtClean="0"/>
              <a:t>he hired.</a:t>
            </a:r>
          </a:p>
          <a:p>
            <a:r>
              <a:rPr lang="en-US" sz="2400" dirty="0" smtClean="0"/>
              <a:t>I know the person he hired.              </a:t>
            </a:r>
            <a:r>
              <a:rPr lang="en-US" sz="2400" b="1" dirty="0" smtClean="0"/>
              <a:t>informal </a:t>
            </a:r>
            <a:r>
              <a:rPr lang="en-US" sz="2400" dirty="0" smtClean="0"/>
              <a:t>                                          </a:t>
            </a:r>
          </a:p>
          <a:p>
            <a:endParaRPr lang="en-US" sz="2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5876314" cy="402336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 </a:t>
            </a:r>
            <a:r>
              <a:rPr lang="en-US" sz="2400" u="sng" dirty="0" smtClean="0"/>
              <a:t>formal English</a:t>
            </a:r>
            <a:r>
              <a:rPr lang="en-US" sz="2400" dirty="0" smtClean="0"/>
              <a:t>, the </a:t>
            </a:r>
            <a:r>
              <a:rPr lang="en-US" sz="2400" b="1" dirty="0" smtClean="0"/>
              <a:t>preposition</a:t>
            </a:r>
            <a:r>
              <a:rPr lang="en-US" sz="2400" dirty="0" smtClean="0"/>
              <a:t> should always </a:t>
            </a:r>
            <a:r>
              <a:rPr lang="en-US" sz="2400" b="1" dirty="0" smtClean="0"/>
              <a:t>precede</a:t>
            </a:r>
            <a:r>
              <a:rPr lang="en-US" sz="2400" dirty="0" smtClean="0"/>
              <a:t> the object </a:t>
            </a:r>
            <a:r>
              <a:rPr lang="en-US" sz="2400" b="1" dirty="0" smtClean="0"/>
              <a:t>relative pronoun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                                                                        </a:t>
            </a:r>
            <a:r>
              <a:rPr lang="en-US" sz="2400" b="1" dirty="0" smtClean="0"/>
              <a:t>formal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He met the person </a:t>
            </a:r>
            <a:r>
              <a:rPr lang="en-US" sz="2400" b="1" dirty="0" smtClean="0">
                <a:solidFill>
                  <a:schemeClr val="accent2"/>
                </a:solidFill>
              </a:rPr>
              <a:t>to whom </a:t>
            </a:r>
            <a:r>
              <a:rPr lang="en-US" sz="2400" dirty="0" smtClean="0"/>
              <a:t>she had written.</a:t>
            </a:r>
          </a:p>
          <a:p>
            <a:r>
              <a:rPr lang="en-US" sz="2400" dirty="0" smtClean="0"/>
              <a:t>He met the person </a:t>
            </a:r>
            <a:r>
              <a:rPr lang="en-US" sz="2400" b="1" dirty="0" smtClean="0">
                <a:solidFill>
                  <a:schemeClr val="accent2"/>
                </a:solidFill>
              </a:rPr>
              <a:t>whom</a:t>
            </a:r>
            <a:r>
              <a:rPr lang="en-US" sz="2400" dirty="0" smtClean="0"/>
              <a:t> she had written </a:t>
            </a:r>
            <a:r>
              <a:rPr lang="en-US" sz="2400" b="1" dirty="0" smtClean="0">
                <a:solidFill>
                  <a:schemeClr val="accent2"/>
                </a:solidFill>
              </a:rPr>
              <a:t>to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He met the person </a:t>
            </a:r>
            <a:r>
              <a:rPr lang="en-US" sz="2400" b="1" dirty="0" smtClean="0">
                <a:solidFill>
                  <a:schemeClr val="accent2"/>
                </a:solidFill>
              </a:rPr>
              <a:t>who</a:t>
            </a:r>
            <a:r>
              <a:rPr lang="en-US" sz="2400" dirty="0" smtClean="0"/>
              <a:t> she had written </a:t>
            </a:r>
            <a:r>
              <a:rPr lang="en-US" sz="2400" b="1" dirty="0" smtClean="0">
                <a:solidFill>
                  <a:schemeClr val="accent2"/>
                </a:solidFill>
              </a:rPr>
              <a:t>to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He met the person </a:t>
            </a:r>
            <a:r>
              <a:rPr lang="en-US" sz="2400" dirty="0"/>
              <a:t>she had written </a:t>
            </a:r>
            <a:r>
              <a:rPr lang="en-US" sz="2400" b="1" dirty="0">
                <a:solidFill>
                  <a:schemeClr val="accent2"/>
                </a:solidFill>
              </a:rPr>
              <a:t>to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                                                                   </a:t>
            </a:r>
            <a:r>
              <a:rPr lang="en-US" sz="2400" b="1" dirty="0" smtClean="0"/>
              <a:t>informal</a:t>
            </a:r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5322499" y="4339087"/>
            <a:ext cx="17253" cy="130258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1956211" y="3148642"/>
            <a:ext cx="8627" cy="200995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9416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(continued)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b="1" i="1" dirty="0" smtClean="0"/>
              <a:t>WHERE:</a:t>
            </a:r>
            <a:r>
              <a:rPr lang="en-US" dirty="0" smtClean="0"/>
              <a:t> </a:t>
            </a:r>
            <a:r>
              <a:rPr lang="en-US" dirty="0" err="1"/>
              <a:t>Otzi</a:t>
            </a:r>
            <a:r>
              <a:rPr lang="en-US" dirty="0"/>
              <a:t> was named for the valley </a:t>
            </a:r>
            <a:r>
              <a:rPr lang="en-US" dirty="0">
                <a:solidFill>
                  <a:schemeClr val="accent2"/>
                </a:solidFill>
              </a:rPr>
              <a:t>where</a:t>
            </a:r>
            <a:r>
              <a:rPr lang="en-US" dirty="0"/>
              <a:t> he was found.</a:t>
            </a:r>
          </a:p>
          <a:p>
            <a:pPr>
              <a:lnSpc>
                <a:spcPct val="100000"/>
              </a:lnSpc>
            </a:pPr>
            <a:r>
              <a:rPr lang="en-US" dirty="0"/>
              <a:t>(</a:t>
            </a:r>
            <a:r>
              <a:rPr lang="en-US" dirty="0">
                <a:solidFill>
                  <a:schemeClr val="accent2"/>
                </a:solidFill>
              </a:rPr>
              <a:t>preposition+ which</a:t>
            </a:r>
            <a:r>
              <a:rPr lang="en-US" dirty="0"/>
              <a:t>)=formal</a:t>
            </a:r>
          </a:p>
          <a:p>
            <a:pPr>
              <a:lnSpc>
                <a:spcPct val="100000"/>
              </a:lnSpc>
            </a:pPr>
            <a:r>
              <a:rPr lang="en-US" dirty="0"/>
              <a:t>(</a:t>
            </a:r>
            <a:r>
              <a:rPr lang="en-US" dirty="0">
                <a:solidFill>
                  <a:schemeClr val="accent2"/>
                </a:solidFill>
              </a:rPr>
              <a:t>that+ … preposition</a:t>
            </a:r>
            <a:r>
              <a:rPr lang="en-US" dirty="0"/>
              <a:t>)=informal</a:t>
            </a:r>
          </a:p>
          <a:p>
            <a:r>
              <a:rPr lang="en-US" b="1" i="1" dirty="0" smtClean="0"/>
              <a:t>WHEN</a:t>
            </a:r>
            <a:r>
              <a:rPr lang="en-US" dirty="0" smtClean="0"/>
              <a:t>: </a:t>
            </a:r>
            <a:r>
              <a:rPr lang="en-US" dirty="0"/>
              <a:t>No one is sure of the year </a:t>
            </a:r>
            <a:r>
              <a:rPr lang="en-US" dirty="0">
                <a:solidFill>
                  <a:schemeClr val="accent2"/>
                </a:solidFill>
              </a:rPr>
              <a:t>when</a:t>
            </a:r>
            <a:r>
              <a:rPr lang="en-US" dirty="0"/>
              <a:t> he died.</a:t>
            </a:r>
          </a:p>
          <a:p>
            <a:r>
              <a:rPr lang="en-US" dirty="0"/>
              <a:t>(</a:t>
            </a:r>
            <a:r>
              <a:rPr lang="en-US" dirty="0">
                <a:solidFill>
                  <a:schemeClr val="accent2"/>
                </a:solidFill>
              </a:rPr>
              <a:t>preposition+ which</a:t>
            </a:r>
            <a:r>
              <a:rPr lang="en-US" dirty="0"/>
              <a:t>)=formal</a:t>
            </a:r>
          </a:p>
          <a:p>
            <a:r>
              <a:rPr lang="en-US" dirty="0"/>
              <a:t>(</a:t>
            </a:r>
            <a:r>
              <a:rPr lang="en-US" dirty="0">
                <a:solidFill>
                  <a:schemeClr val="accent2"/>
                </a:solidFill>
              </a:rPr>
              <a:t>that/0)</a:t>
            </a:r>
            <a:r>
              <a:rPr lang="en-US" dirty="0"/>
              <a:t>= informal</a:t>
            </a:r>
          </a:p>
          <a:p>
            <a:r>
              <a:rPr lang="en-US" b="1" i="1" smtClean="0"/>
              <a:t>WHY</a:t>
            </a:r>
            <a:r>
              <a:rPr lang="en-US" smtClean="0"/>
              <a:t>: </a:t>
            </a:r>
            <a:r>
              <a:rPr lang="en-US" dirty="0"/>
              <a:t>No one knows the </a:t>
            </a:r>
            <a:r>
              <a:rPr lang="en-US" dirty="0">
                <a:solidFill>
                  <a:srgbClr val="FF0000"/>
                </a:solidFill>
              </a:rPr>
              <a:t>reason</a:t>
            </a:r>
            <a:r>
              <a:rPr lang="en-US" dirty="0"/>
              <a:t> </a:t>
            </a:r>
            <a:r>
              <a:rPr lang="en-US" dirty="0">
                <a:solidFill>
                  <a:schemeClr val="accent2"/>
                </a:solidFill>
              </a:rPr>
              <a:t>why</a:t>
            </a:r>
            <a:r>
              <a:rPr lang="en-US" dirty="0"/>
              <a:t> he died, either.</a:t>
            </a:r>
          </a:p>
          <a:p>
            <a:r>
              <a:rPr lang="en-US" dirty="0"/>
              <a:t>(</a:t>
            </a:r>
            <a:r>
              <a:rPr lang="en-US" dirty="0">
                <a:solidFill>
                  <a:schemeClr val="accent2"/>
                </a:solidFill>
              </a:rPr>
              <a:t>preposition+ which</a:t>
            </a:r>
            <a:r>
              <a:rPr lang="en-US" dirty="0"/>
              <a:t>)= formal</a:t>
            </a:r>
          </a:p>
          <a:p>
            <a:r>
              <a:rPr lang="en-US" dirty="0"/>
              <a:t>(</a:t>
            </a:r>
            <a:r>
              <a:rPr lang="en-US" dirty="0">
                <a:solidFill>
                  <a:schemeClr val="accent2"/>
                </a:solidFill>
              </a:rPr>
              <a:t>that/0</a:t>
            </a:r>
            <a:r>
              <a:rPr lang="en-US" dirty="0"/>
              <a:t>)= informal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678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Restrictive and nonrestrictive adjective clauses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097280" y="1680676"/>
            <a:ext cx="4937760" cy="736282"/>
          </a:xfrm>
        </p:spPr>
        <p:txBody>
          <a:bodyPr/>
          <a:lstStyle/>
          <a:p>
            <a:r>
              <a:rPr lang="en-US" dirty="0" smtClean="0"/>
              <a:t>Restrictive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12475" y="2295728"/>
            <a:ext cx="5422565" cy="423295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Essential to identify the noun that it describes.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If omitted, the sentence doesn’t mean the same thing.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No commas around it.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/>
              <a:t>Example:</a:t>
            </a:r>
          </a:p>
          <a:p>
            <a:pPr lvl="1"/>
            <a:r>
              <a:rPr lang="en-US" sz="2000" dirty="0" smtClean="0"/>
              <a:t>Hikers found a man </a:t>
            </a:r>
            <a:r>
              <a:rPr lang="en-US" sz="2000" b="1" dirty="0" smtClean="0"/>
              <a:t>who died in the Alps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smtClean="0"/>
              <a:t>Hikers found a man.  </a:t>
            </a:r>
          </a:p>
          <a:p>
            <a:endParaRPr lang="en-US" sz="1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217920" y="1635758"/>
            <a:ext cx="4937760" cy="736282"/>
          </a:xfrm>
        </p:spPr>
        <p:txBody>
          <a:bodyPr/>
          <a:lstStyle/>
          <a:p>
            <a:r>
              <a:rPr lang="en-US" dirty="0" smtClean="0"/>
              <a:t>nonrestrictive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217920" y="2300230"/>
            <a:ext cx="5479499" cy="3378200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Provides extra information about the noun.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If omitted, the sentence still identifies the same thing.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Punctuation: commas, parentheses, or dashes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 smtClean="0"/>
              <a:t>Examples: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 smtClean="0"/>
              <a:t>Hikers found </a:t>
            </a:r>
            <a:r>
              <a:rPr lang="en-US" sz="2200" dirty="0" err="1" smtClean="0"/>
              <a:t>Otzi</a:t>
            </a:r>
            <a:r>
              <a:rPr lang="en-US" sz="2200" dirty="0" smtClean="0"/>
              <a:t>, </a:t>
            </a:r>
            <a:r>
              <a:rPr lang="en-US" sz="2200" b="1" dirty="0" smtClean="0"/>
              <a:t>who lived 5,000 years ago</a:t>
            </a:r>
            <a:r>
              <a:rPr lang="en-US" sz="2200" dirty="0" smtClean="0"/>
              <a:t>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/>
              <a:t>Hikers found </a:t>
            </a:r>
            <a:r>
              <a:rPr lang="en-US" sz="2200" dirty="0" smtClean="0"/>
              <a:t>Otzi—</a:t>
            </a:r>
            <a:r>
              <a:rPr lang="en-US" sz="2200" b="1" dirty="0" smtClean="0"/>
              <a:t>who </a:t>
            </a:r>
            <a:r>
              <a:rPr lang="en-US" sz="2200" b="1" dirty="0"/>
              <a:t>lived 5,000 years ago</a:t>
            </a:r>
            <a:r>
              <a:rPr lang="en-US" sz="2200" b="1" dirty="0" smtClean="0"/>
              <a:t>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 err="1" smtClean="0"/>
              <a:t>Otzi</a:t>
            </a:r>
            <a:r>
              <a:rPr lang="en-US" sz="2200" dirty="0" smtClean="0"/>
              <a:t> (</a:t>
            </a:r>
            <a:r>
              <a:rPr lang="en-US" sz="2200" b="1" dirty="0" smtClean="0"/>
              <a:t>who lived 5,000 years ago</a:t>
            </a:r>
            <a:r>
              <a:rPr lang="en-US" sz="2200" dirty="0" smtClean="0"/>
              <a:t>) was killed with an arrow. </a:t>
            </a:r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3213" y="4848046"/>
            <a:ext cx="1611827" cy="144019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474" y="5129532"/>
            <a:ext cx="1486427" cy="1158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43065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736</TotalTime>
  <Words>798</Words>
  <Application>Microsoft Office PowerPoint</Application>
  <PresentationFormat>Widescreen</PresentationFormat>
  <Paragraphs>126</Paragraphs>
  <Slides>10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Courier New</vt:lpstr>
      <vt:lpstr>Wingdings</vt:lpstr>
      <vt:lpstr>Retrospect</vt:lpstr>
      <vt:lpstr>Adjective Clause</vt:lpstr>
      <vt:lpstr>Introduction</vt:lpstr>
      <vt:lpstr>Adjective Clauses</vt:lpstr>
      <vt:lpstr>Relative Pronouns That Introduce Adjective Clauses: who, whom, which, that, whose, when, why, and where.  </vt:lpstr>
      <vt:lpstr>Relative Adverbs</vt:lpstr>
      <vt:lpstr>Adjective Clauses After Prepositions, Quantity Expressions,&amp; Nouns</vt:lpstr>
      <vt:lpstr>Formal vs Informal</vt:lpstr>
      <vt:lpstr>(continued)</vt:lpstr>
      <vt:lpstr>Restrictive and nonrestrictive adjective clauses</vt:lpstr>
      <vt:lpstr>Final Practice</vt:lpstr>
    </vt:vector>
  </TitlesOfParts>
  <Company>California State University San Marcos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Adjective Clause</dc:title>
  <dc:creator>Kseniya Gregory</dc:creator>
  <cp:lastModifiedBy>Kseniya Gregory</cp:lastModifiedBy>
  <cp:revision>51</cp:revision>
  <dcterms:created xsi:type="dcterms:W3CDTF">2016-09-26T22:21:20Z</dcterms:created>
  <dcterms:modified xsi:type="dcterms:W3CDTF">2016-10-07T15:38:55Z</dcterms:modified>
</cp:coreProperties>
</file>